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9"/>
  </p:notesMasterIdLst>
  <p:sldIdLst>
    <p:sldId id="698" r:id="rId2"/>
    <p:sldId id="648" r:id="rId3"/>
    <p:sldId id="649" r:id="rId4"/>
    <p:sldId id="650" r:id="rId5"/>
    <p:sldId id="653" r:id="rId6"/>
    <p:sldId id="654" r:id="rId7"/>
    <p:sldId id="691" r:id="rId8"/>
    <p:sldId id="655" r:id="rId9"/>
    <p:sldId id="656" r:id="rId10"/>
    <p:sldId id="658" r:id="rId11"/>
    <p:sldId id="692" r:id="rId12"/>
    <p:sldId id="659" r:id="rId13"/>
    <p:sldId id="660" r:id="rId14"/>
    <p:sldId id="661" r:id="rId15"/>
    <p:sldId id="662" r:id="rId16"/>
    <p:sldId id="663" r:id="rId17"/>
    <p:sldId id="664" r:id="rId18"/>
    <p:sldId id="665" r:id="rId19"/>
    <p:sldId id="666" r:id="rId20"/>
    <p:sldId id="667" r:id="rId21"/>
    <p:sldId id="668" r:id="rId22"/>
    <p:sldId id="669" r:id="rId23"/>
    <p:sldId id="670" r:id="rId24"/>
    <p:sldId id="693" r:id="rId25"/>
    <p:sldId id="671" r:id="rId26"/>
    <p:sldId id="672" r:id="rId27"/>
    <p:sldId id="673" r:id="rId28"/>
    <p:sldId id="674" r:id="rId29"/>
    <p:sldId id="675" r:id="rId30"/>
    <p:sldId id="676" r:id="rId31"/>
    <p:sldId id="677" r:id="rId32"/>
    <p:sldId id="678" r:id="rId33"/>
    <p:sldId id="679" r:id="rId34"/>
    <p:sldId id="694" r:id="rId35"/>
    <p:sldId id="680" r:id="rId36"/>
    <p:sldId id="681" r:id="rId37"/>
    <p:sldId id="682" r:id="rId38"/>
    <p:sldId id="683" r:id="rId39"/>
    <p:sldId id="684" r:id="rId40"/>
    <p:sldId id="685" r:id="rId41"/>
    <p:sldId id="696" r:id="rId42"/>
    <p:sldId id="686" r:id="rId43"/>
    <p:sldId id="695" r:id="rId44"/>
    <p:sldId id="688" r:id="rId45"/>
    <p:sldId id="689" r:id="rId46"/>
    <p:sldId id="690" r:id="rId47"/>
    <p:sldId id="697" r:id="rId4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51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192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815579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30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9" name="图片 8"/>
            <p:cNvPicPr>
              <a:picLocks noChangeAspect="1"/>
            </p:cNvPicPr>
            <p:nvPr userDrawn="1"/>
          </p:nvPicPr>
          <p:blipFill>
            <a:blip r:embed="rId4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3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C98F6C5-E1D7-4135-A152-8794EB057B28}" type="datetimeFigureOut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2020/8/19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8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3" name="图片 2"/>
            <p:cNvPicPr>
              <a:picLocks noChangeAspect="1"/>
            </p:cNvPicPr>
            <p:nvPr userDrawn="1"/>
          </p:nvPicPr>
          <p:blipFill>
            <a:blip r:embed="rId8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15.tif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3.xml"/><Relationship Id="rId4" Type="http://schemas.openxmlformats.org/officeDocument/2006/relationships/audio" Target="../media/media2.mp3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5.tiff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15.tiff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87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65"/>
            <a:ext cx="9145270" cy="511937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442210" y="1338580"/>
            <a:ext cx="383222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23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鸟的天堂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793" y="246062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658" y="245999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2893984" y="2614527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2" name="矩形 1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878361" y="939709"/>
            <a:ext cx="7408862" cy="12915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四季真美！通过上节课的学习，你能说说课文写了什么</a:t>
            </a:r>
            <a:r>
              <a:rPr lang="zh-CN" altLang="en-US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？填一填。</a:t>
            </a:r>
            <a:endParaRPr lang="en-US" altLang="zh-CN" sz="26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72" name="矩形 5"/>
          <p:cNvSpPr/>
          <p:nvPr/>
        </p:nvSpPr>
        <p:spPr>
          <a:xfrm>
            <a:off x="868045" y="2251872"/>
            <a:ext cx="740918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+mj-ea"/>
                <a:ea typeface="+mj-ea"/>
              </a:rPr>
              <a:t>    </a:t>
            </a:r>
            <a:r>
              <a:rPr lang="zh-CN" altLang="en-US" sz="3200" b="1" dirty="0">
                <a:solidFill>
                  <a:schemeClr val="tx1"/>
                </a:solidFill>
                <a:latin typeface="+mj-ea"/>
                <a:ea typeface="+mj-ea"/>
              </a:rPr>
              <a:t>本文介绍</a:t>
            </a:r>
            <a:r>
              <a:rPr lang="zh-CN" altLang="en-US" sz="3200" b="1" kern="0" dirty="0" smtClean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作者</a:t>
            </a:r>
            <a:r>
              <a:rPr lang="zh-CN" altLang="en-US" sz="3200" b="1" u="sng" kern="0" dirty="0" smtClean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     </a:t>
            </a:r>
            <a:r>
              <a:rPr lang="zh-CN" altLang="en-US" sz="3200" b="1" kern="0" dirty="0" smtClean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次经过鸟的天堂，第一次看到的是</a:t>
            </a:r>
            <a:r>
              <a:rPr lang="zh-CN" altLang="en-US" sz="3200" b="1" u="sng" kern="0" dirty="0" smtClean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        </a:t>
            </a:r>
            <a:r>
              <a:rPr lang="zh-CN" altLang="en-US" sz="3200" b="1" kern="0" dirty="0" smtClean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，第二次看到的是许多</a:t>
            </a:r>
            <a:r>
              <a:rPr lang="zh-CN" altLang="en-US" sz="3200" b="1" u="sng" kern="0" dirty="0" smtClean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       </a:t>
            </a:r>
            <a:r>
              <a:rPr lang="zh-CN" altLang="en-US" sz="3200" b="1" kern="0" dirty="0" smtClean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。</a:t>
            </a:r>
          </a:p>
        </p:txBody>
      </p:sp>
      <p:sp>
        <p:nvSpPr>
          <p:cNvPr id="2" name="矩形 1"/>
          <p:cNvSpPr/>
          <p:nvPr/>
        </p:nvSpPr>
        <p:spPr>
          <a:xfrm>
            <a:off x="3269151" y="191534"/>
            <a:ext cx="2448106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复习引入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914153" y="3092800"/>
            <a:ext cx="14217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+mj-ea"/>
                <a:ea typeface="+mj-ea"/>
              </a:rPr>
              <a:t>大榕树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176408" y="2354930"/>
            <a:ext cx="1030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</a:rPr>
              <a:t>两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882913" y="3814160"/>
            <a:ext cx="1031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+mj-ea"/>
                <a:ea typeface="+mj-ea"/>
              </a:rPr>
              <a:t>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504611" y="908199"/>
            <a:ext cx="8304530" cy="33530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初读课文，弄清楚作者几次经过“鸟的天堂”，每次分别看到了怎样的景象，</a:t>
            </a:r>
            <a:r>
              <a:rPr lang="zh-CN" altLang="en-US" sz="2400" b="1" dirty="0" smtClean="0">
                <a:latin typeface="+mj-ea"/>
                <a:ea typeface="+mj-ea"/>
              </a:rPr>
              <a:t>从整体</a:t>
            </a:r>
            <a:r>
              <a:rPr lang="zh-CN" altLang="en-US" sz="2400" b="1" dirty="0">
                <a:latin typeface="+mj-ea"/>
                <a:ea typeface="+mj-ea"/>
              </a:rPr>
              <a:t>上把握课文的主要内容。再读课文，抓住描写榕树特点和群鸟活动场面的语句</a:t>
            </a:r>
            <a:r>
              <a:rPr lang="zh-CN" altLang="en-US" sz="2400" b="1" dirty="0" smtClean="0">
                <a:latin typeface="+mj-ea"/>
                <a:ea typeface="+mj-ea"/>
              </a:rPr>
              <a:t>，边</a:t>
            </a:r>
            <a:r>
              <a:rPr lang="zh-CN" altLang="en-US" sz="2400" b="1" dirty="0">
                <a:latin typeface="+mj-ea"/>
                <a:ea typeface="+mj-ea"/>
              </a:rPr>
              <a:t>读边想象画面，从不同角度感受“鸟的天堂”的美丽风光。最后，学习作者静态</a:t>
            </a:r>
            <a:r>
              <a:rPr lang="zh-CN" altLang="en-US" sz="2400" b="1" dirty="0" smtClean="0">
                <a:latin typeface="+mj-ea"/>
                <a:ea typeface="+mj-ea"/>
              </a:rPr>
              <a:t>描写</a:t>
            </a:r>
            <a:r>
              <a:rPr lang="zh-CN" altLang="en-US" sz="2400" b="1" dirty="0">
                <a:latin typeface="+mj-ea"/>
                <a:ea typeface="+mj-ea"/>
              </a:rPr>
              <a:t>和动态描写、点面结合的写作方法，以及</a:t>
            </a:r>
            <a:r>
              <a:rPr lang="zh-CN" altLang="en-US" sz="2400" b="1" dirty="0" smtClean="0">
                <a:latin typeface="+mj-ea"/>
                <a:ea typeface="+mj-ea"/>
              </a:rPr>
              <a:t>抓住景物</a:t>
            </a:r>
            <a:r>
              <a:rPr lang="zh-CN" altLang="en-US" sz="2400" b="1" dirty="0">
                <a:latin typeface="+mj-ea"/>
                <a:ea typeface="+mj-ea"/>
              </a:rPr>
              <a:t>特点进行描写的方法。</a:t>
            </a:r>
            <a:endParaRPr sz="20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74228" y="148279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3689498" y="1999896"/>
            <a:ext cx="40925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825455" y="3126991"/>
            <a:ext cx="552164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725926" y="3626721"/>
            <a:ext cx="43984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79335" y="4218764"/>
            <a:ext cx="407754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"/>
          <p:cNvSpPr/>
          <p:nvPr/>
        </p:nvSpPr>
        <p:spPr>
          <a:xfrm>
            <a:off x="766763" y="917575"/>
            <a:ext cx="7677150" cy="58578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eaLnBrk="0" hangingPunct="0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让我们走进课文，看看课文写了什么？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58813" y="1818018"/>
            <a:ext cx="7936059" cy="2306955"/>
            <a:chOff x="658836" y="1817380"/>
            <a:chExt cx="7936501" cy="2307054"/>
          </a:xfrm>
        </p:grpSpPr>
        <p:sp>
          <p:nvSpPr>
            <p:cNvPr id="10246" name="矩形 4"/>
            <p:cNvSpPr/>
            <p:nvPr/>
          </p:nvSpPr>
          <p:spPr>
            <a:xfrm>
              <a:off x="3999505" y="1817380"/>
              <a:ext cx="4595832" cy="23070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C00000"/>
                  </a:solidFill>
                  <a:latin typeface="+mj-ea"/>
                  <a:ea typeface="+mj-ea"/>
                </a:rPr>
                <a:t>    作者记叙了他和朋友两次经过“鸟的天堂”的所见所闻，具体描写了傍晚静态的大榕树和第二天早晨群鸟活动的景象。</a:t>
              </a:r>
            </a:p>
          </p:txBody>
        </p:sp>
        <p:pic>
          <p:nvPicPr>
            <p:cNvPr id="8198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36" y="1960637"/>
              <a:ext cx="3220323" cy="206100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1"/>
          <p:cNvSpPr/>
          <p:nvPr/>
        </p:nvSpPr>
        <p:spPr>
          <a:xfrm>
            <a:off x="617538" y="584126"/>
            <a:ext cx="79057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作者和他的朋友几次来到“鸟的天堂”？为什么作者两次看到的景物有所不同？</a:t>
            </a:r>
          </a:p>
        </p:txBody>
      </p:sp>
      <p:sp>
        <p:nvSpPr>
          <p:cNvPr id="28676" name="矩形 3"/>
          <p:cNvSpPr>
            <a:spLocks noChangeArrowheads="1"/>
          </p:cNvSpPr>
          <p:nvPr/>
        </p:nvSpPr>
        <p:spPr bwMode="auto">
          <a:xfrm>
            <a:off x="825500" y="1835150"/>
            <a:ext cx="76977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   作者和他的朋友两次来到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“鸟的天堂”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。第一次去“鸟的天堂”是傍晚时分，鸟儿归巢，所以没有看到鸟，只看见大榕树。第二次去“鸟的天堂”是在早晨，鸟儿出巢活动了，所以看到鸟儿飞鸣的景象。</a:t>
            </a:r>
          </a:p>
        </p:txBody>
      </p:sp>
      <p:grpSp>
        <p:nvGrpSpPr>
          <p:cNvPr id="2" name="组合 4"/>
          <p:cNvGrpSpPr/>
          <p:nvPr/>
        </p:nvGrpSpPr>
        <p:grpSpPr>
          <a:xfrm>
            <a:off x="6816798" y="3957297"/>
            <a:ext cx="2185988" cy="644525"/>
            <a:chOff x="6685397" y="735569"/>
            <a:chExt cx="2185553" cy="643411"/>
          </a:xfrm>
        </p:grpSpPr>
        <p:pic>
          <p:nvPicPr>
            <p:cNvPr id="11270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5397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271" name="矩形 7"/>
            <p:cNvSpPr/>
            <p:nvPr/>
          </p:nvSpPr>
          <p:spPr>
            <a:xfrm>
              <a:off x="6709781" y="882133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2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785918" y="1267593"/>
            <a:ext cx="6242466" cy="233294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齐读课文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1-4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，思考：</a:t>
            </a:r>
            <a:endParaRPr lang="en-US" altLang="zh-CN" sz="2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）“我”第一次去鸟的天堂是在什么时候？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）“我”的心情怎样？</a:t>
            </a:r>
          </a:p>
        </p:txBody>
      </p:sp>
      <p:grpSp>
        <p:nvGrpSpPr>
          <p:cNvPr id="15364" name="组合 6"/>
          <p:cNvGrpSpPr/>
          <p:nvPr/>
        </p:nvGrpSpPr>
        <p:grpSpPr>
          <a:xfrm>
            <a:off x="2990215" y="594360"/>
            <a:ext cx="2856865" cy="509270"/>
            <a:chOff x="2608652" y="-592137"/>
            <a:chExt cx="3586163" cy="592137"/>
          </a:xfrm>
        </p:grpSpPr>
        <p:pic>
          <p:nvPicPr>
            <p:cNvPr id="15369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592137"/>
              <a:ext cx="3586163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0" name="矩形 8"/>
            <p:cNvSpPr/>
            <p:nvPr/>
          </p:nvSpPr>
          <p:spPr>
            <a:xfrm>
              <a:off x="2883515" y="-558407"/>
              <a:ext cx="3044968" cy="5352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傍晚泛舟河面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536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"/>
          <p:cNvSpPr/>
          <p:nvPr/>
        </p:nvSpPr>
        <p:spPr>
          <a:xfrm>
            <a:off x="751516" y="636810"/>
            <a:ext cx="7542213" cy="1385887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“我们”在什么时间出游？你是从哪里看出来的？</a:t>
            </a:r>
          </a:p>
        </p:txBody>
      </p:sp>
      <p:sp>
        <p:nvSpPr>
          <p:cNvPr id="29700" name="矩形 4"/>
          <p:cNvSpPr>
            <a:spLocks noChangeArrowheads="1"/>
          </p:cNvSpPr>
          <p:nvPr/>
        </p:nvSpPr>
        <p:spPr bwMode="auto">
          <a:xfrm>
            <a:off x="903437" y="2001431"/>
            <a:ext cx="7400925" cy="193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“我们”出游的时间是傍晚。“吃过晚饭”、“热气已退”、“太阳落下了山坡”表明</a:t>
            </a:r>
            <a:r>
              <a:rPr lang="zh-CN" altLang="en-US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“我们”出游的时间是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夏日的傍晚。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2970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/>
          <p:nvPr/>
        </p:nvSpPr>
        <p:spPr>
          <a:xfrm>
            <a:off x="696913" y="877888"/>
            <a:ext cx="8007350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白茫茫的水上没有一点儿波浪。</a:t>
            </a:r>
          </a:p>
        </p:txBody>
      </p:sp>
      <p:sp>
        <p:nvSpPr>
          <p:cNvPr id="30725" name="矩形 8"/>
          <p:cNvSpPr/>
          <p:nvPr/>
        </p:nvSpPr>
        <p:spPr>
          <a:xfrm>
            <a:off x="690563" y="1736725"/>
            <a:ext cx="833755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三支桨有规律地在水里划，那声音就像一支乐曲。</a:t>
            </a:r>
          </a:p>
        </p:txBody>
      </p:sp>
      <p:pic>
        <p:nvPicPr>
          <p:cNvPr id="30733" name="Picture 13" descr="C:\Users\Administrator\AppData\Roaming\Tencent\Users\541737432\QQ\WinTemp\RichOle\ZD)CI4@RJ9}X][UM605K~5T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09177" y="2377007"/>
            <a:ext cx="3152040" cy="21053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690563" y="2582277"/>
            <a:ext cx="5106988" cy="1609725"/>
          </a:xfrm>
          <a:prstGeom prst="borderCallout1">
            <a:avLst>
              <a:gd name="adj1" fmla="val -2864"/>
              <a:gd name="adj2" fmla="val 48951"/>
              <a:gd name="adj3" fmla="val -15623"/>
              <a:gd name="adj4" fmla="val 43382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第一句写出水面很安静，没有风和过往的船只。第二句说明四周幽静，没有一点声响，只有木桨拍打水面的声音。反映了“我们”出游时心情十分愉快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  <a:endParaRPr kumimoji="0" lang="zh-CN" altLang="en-US" sz="2200" b="1" kern="1200" cap="none" spc="0" normalizeH="0" baseline="0" noProof="0" dirty="0"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15" name="组合 8"/>
          <p:cNvGrpSpPr/>
          <p:nvPr/>
        </p:nvGrpSpPr>
        <p:grpSpPr>
          <a:xfrm>
            <a:off x="2258533" y="113821"/>
            <a:ext cx="4784725" cy="708025"/>
            <a:chOff x="2932253" y="874692"/>
            <a:chExt cx="4801386" cy="857003"/>
          </a:xfrm>
        </p:grpSpPr>
        <p:sp>
          <p:nvSpPr>
            <p:cNvPr id="16" name="圆角矩形标注 14"/>
            <p:cNvSpPr/>
            <p:nvPr/>
          </p:nvSpPr>
          <p:spPr>
            <a:xfrm>
              <a:off x="2932253" y="878536"/>
              <a:ext cx="4772254" cy="80527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323" name="矩形 24"/>
            <p:cNvSpPr/>
            <p:nvPr/>
          </p:nvSpPr>
          <p:spPr>
            <a:xfrm>
              <a:off x="2964478" y="874692"/>
              <a:ext cx="4769161" cy="85700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0066FF"/>
                  </a:solidFill>
                  <a:latin typeface="Calibri" panose="020F0502020204030204" pitchFamily="34" charset="0"/>
                  <a:ea typeface="宋体" panose="02010600030101010101" pitchFamily="2" charset="-122"/>
                </a:rPr>
                <a:t>朗读指导：</a:t>
              </a:r>
              <a:r>
                <a:rPr lang="zh-CN" altLang="en-US" sz="2000" b="1" dirty="0">
                  <a:latin typeface="Calibri" panose="020F0502020204030204" pitchFamily="34" charset="0"/>
                  <a:ea typeface="宋体" panose="02010600030101010101" pitchFamily="2" charset="-122"/>
                </a:rPr>
                <a:t> 朗读中表现出环境的幽静，在朗读中表现出“我们”愉快的心情。</a:t>
              </a:r>
            </a:p>
          </p:txBody>
        </p:sp>
      </p:grpSp>
      <p:pic>
        <p:nvPicPr>
          <p:cNvPr id="2" name="23.鸟的天堂【第2课时】链接音频P7（1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26" y="963943"/>
            <a:ext cx="609600" cy="609600"/>
          </a:xfrm>
          <a:prstGeom prst="rect">
            <a:avLst/>
          </a:prstGeom>
        </p:spPr>
      </p:pic>
      <p:pic>
        <p:nvPicPr>
          <p:cNvPr id="4" name="23.鸟的天堂【第2课时】链接音频P8（2）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93" y="17367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4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69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0722" grpId="0"/>
      <p:bldP spid="30725" grpId="0"/>
      <p:bldP spid="1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1"/>
          <p:cNvSpPr/>
          <p:nvPr/>
        </p:nvSpPr>
        <p:spPr>
          <a:xfrm>
            <a:off x="879475" y="669925"/>
            <a:ext cx="7305675" cy="14557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我们第一次出游，经过鸟的天堂时看到了什么？</a:t>
            </a: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5312329" y="3010703"/>
            <a:ext cx="18308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榕 树</a:t>
            </a:r>
            <a:endParaRPr kumimoji="0" lang="zh-CN" sz="4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F7A00"/>
                  </a:gs>
                  <a:gs pos="77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Picture 1" descr="C:\Users\Administrator\AppData\Roaming\Tencent\Users\541737432\QQ\WinTemp\RichOle\B(SIOL]S{N(]XX[U`GX{61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1480" y="2248807"/>
            <a:ext cx="3434763" cy="2354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329065" y="1326504"/>
            <a:ext cx="6768752" cy="233294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自由朗读课文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5-9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，思考：</a:t>
            </a:r>
            <a:endParaRPr lang="en-US" altLang="zh-CN" sz="2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）鸟的天堂在哪？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）为什么大榕树能成为鸟的天堂？</a:t>
            </a:r>
            <a:endParaRPr lang="en-US" altLang="zh-CN" sz="2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“我们”在鸟的天堂看见鸟了吗？</a:t>
            </a:r>
          </a:p>
        </p:txBody>
      </p:sp>
      <p:grpSp>
        <p:nvGrpSpPr>
          <p:cNvPr id="2" name="组合 6"/>
          <p:cNvGrpSpPr/>
          <p:nvPr/>
        </p:nvGrpSpPr>
        <p:grpSpPr>
          <a:xfrm>
            <a:off x="2662555" y="445770"/>
            <a:ext cx="2856865" cy="509270"/>
            <a:chOff x="2608652" y="-592137"/>
            <a:chExt cx="3586163" cy="592137"/>
          </a:xfrm>
        </p:grpSpPr>
        <p:pic>
          <p:nvPicPr>
            <p:cNvPr id="4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592137"/>
              <a:ext cx="3586163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" name="矩形 8"/>
            <p:cNvSpPr/>
            <p:nvPr/>
          </p:nvSpPr>
          <p:spPr>
            <a:xfrm>
              <a:off x="2697927" y="-558174"/>
              <a:ext cx="3496090" cy="5352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巧遇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鸟的天堂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/>
          <p:nvPr/>
        </p:nvSpPr>
        <p:spPr>
          <a:xfrm>
            <a:off x="534988" y="1028137"/>
            <a:ext cx="5111750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在一个地方，河面变窄了。一簇簇树叶伸到水面上。树叶真绿得可爱。那是许多株茂盛的榕树，看不出主干在什么地方。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3275013" y="2110812"/>
            <a:ext cx="2422525" cy="0"/>
          </a:xfrm>
          <a:prstGeom prst="line">
            <a:avLst/>
          </a:prstGeom>
          <a:ln w="38100"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" descr="C:\Users\Administrator\AppData\Roaming\Tencent\Users\541737432\QQ\WinTemp\RichOle\B(SIOL]S{N(]XX[U`GX{61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16171" y="1092958"/>
            <a:ext cx="2838647" cy="194580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15" name="圆角矩形标注 14"/>
          <p:cNvSpPr>
            <a:spLocks noChangeArrowheads="1"/>
          </p:cNvSpPr>
          <p:nvPr/>
        </p:nvSpPr>
        <p:spPr bwMode="auto">
          <a:xfrm>
            <a:off x="5617029" y="415618"/>
            <a:ext cx="1111798" cy="578882"/>
          </a:xfrm>
          <a:prstGeom prst="wedgeRoundRectCallout">
            <a:avLst>
              <a:gd name="adj1" fmla="val -49939"/>
              <a:gd name="adj2" fmla="val 159146"/>
              <a:gd name="adj3" fmla="val 16667"/>
            </a:avLst>
          </a:prstGeom>
          <a:solidFill>
            <a:schemeClr val="bg1"/>
          </a:solidFill>
          <a:ln w="9525">
            <a:solidFill>
              <a:schemeClr val="accent6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拟人</a:t>
            </a: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464704" y="3250967"/>
            <a:ext cx="8364545" cy="1209675"/>
          </a:xfrm>
          <a:prstGeom prst="borderCallout1">
            <a:avLst>
              <a:gd name="adj1" fmla="val -567"/>
              <a:gd name="adj2" fmla="val 44624"/>
              <a:gd name="adj3" fmla="val -36486"/>
              <a:gd name="adj4" fmla="val 39409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初见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大榕树，给作者留下的印象是绿和茂盛，并且作者猜想它是许多株茂盛的榕树组成的，可见这个榕树非常的大与茂盛，为下文写榕树的大与茂盛埋下了伏笔。</a:t>
            </a: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2740579" y="239939"/>
            <a:ext cx="18308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榕 树</a:t>
            </a:r>
            <a:endParaRPr kumimoji="0" lang="zh-CN" sz="4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F7A00"/>
                  </a:gs>
                  <a:gs pos="77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37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3"/>
          <p:cNvSpPr txBox="1"/>
          <p:nvPr/>
        </p:nvSpPr>
        <p:spPr>
          <a:xfrm>
            <a:off x="652463" y="617091"/>
            <a:ext cx="5051425" cy="2862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4205"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当我说许多株榕树的时候，朋友们马上纠正我的错误。一个朋友说那里只有一株榕树，另一个朋友说是两株。我见过不少榕树，这样大的还是第一次看见。</a:t>
            </a:r>
          </a:p>
        </p:txBody>
      </p:sp>
      <p:pic>
        <p:nvPicPr>
          <p:cNvPr id="7" name="Picture 4" descr="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41991" y="858947"/>
            <a:ext cx="3123344" cy="2106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571381" y="3393178"/>
            <a:ext cx="4517390" cy="1076960"/>
          </a:xfrm>
          <a:prstGeom prst="borderCallout1">
            <a:avLst>
              <a:gd name="adj1" fmla="val -567"/>
              <a:gd name="adj2" fmla="val 44624"/>
              <a:gd name="adj3" fmla="val -36486"/>
              <a:gd name="adj4" fmla="val 39409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通过写“我”和朋友们关于榕树</a:t>
            </a:r>
          </a:p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株数的争论，突出榕树之大。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8"/>
          <p:cNvSpPr/>
          <p:nvPr/>
        </p:nvSpPr>
        <p:spPr>
          <a:xfrm>
            <a:off x="652463" y="612775"/>
            <a:ext cx="5776912" cy="2406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我们的船渐渐逼近榕树了。我有机会看清它的真面目，真是一株大树，枝干的数目</a:t>
            </a:r>
            <a:r>
              <a:rPr lang="zh-CN" altLang="en-US" sz="20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不可计数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。枝上又生根，有许多根直垂到地上，伸进泥土里。一部分树枝垂到水面，从远处看，就像一株大树卧在水面上。</a:t>
            </a:r>
          </a:p>
        </p:txBody>
      </p:sp>
      <p:sp>
        <p:nvSpPr>
          <p:cNvPr id="16" name="线形标注 2 15"/>
          <p:cNvSpPr/>
          <p:nvPr/>
        </p:nvSpPr>
        <p:spPr>
          <a:xfrm>
            <a:off x="6119813" y="41275"/>
            <a:ext cx="2276475" cy="690563"/>
          </a:xfrm>
          <a:prstGeom prst="borderCallout2">
            <a:avLst>
              <a:gd name="adj1" fmla="val 46364"/>
              <a:gd name="adj2" fmla="val 251"/>
              <a:gd name="adj3" fmla="val 54726"/>
              <a:gd name="adj4" fmla="val -11236"/>
              <a:gd name="adj5" fmla="val 159107"/>
              <a:gd name="adj6" fmla="val -26098"/>
            </a:avLst>
          </a:prstGeom>
          <a:solidFill>
            <a:srgbClr val="FFFFFF"/>
          </a:solidFill>
          <a:ln w="9525">
            <a:solidFill>
              <a:schemeClr val="bg2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没有办法来计算，形容数量很多。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250825" y="2860675"/>
            <a:ext cx="8174038" cy="879475"/>
            <a:chOff x="772686" y="3876457"/>
            <a:chExt cx="8177645" cy="879120"/>
          </a:xfrm>
        </p:grpSpPr>
        <p:sp>
          <p:nvSpPr>
            <p:cNvPr id="18445" name="文本框 9"/>
            <p:cNvSpPr txBox="1"/>
            <p:nvPr/>
          </p:nvSpPr>
          <p:spPr>
            <a:xfrm>
              <a:off x="1613629" y="4090304"/>
              <a:ext cx="7336702" cy="5258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为什么枝干的数目不可计数？</a:t>
              </a:r>
            </a:p>
          </p:txBody>
        </p:sp>
        <p:pic>
          <p:nvPicPr>
            <p:cNvPr id="18446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1" name="矩形 20"/>
          <p:cNvSpPr/>
          <p:nvPr/>
        </p:nvSpPr>
        <p:spPr>
          <a:xfrm>
            <a:off x="1187450" y="3679825"/>
            <a:ext cx="4937125" cy="10525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枝上又生根，有许多根直垂到地上，伸进泥土里。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228600" y="2960688"/>
            <a:ext cx="8174038" cy="879475"/>
            <a:chOff x="772686" y="3876457"/>
            <a:chExt cx="8177645" cy="879120"/>
          </a:xfrm>
        </p:grpSpPr>
        <p:sp>
          <p:nvSpPr>
            <p:cNvPr id="18443" name="文本框 9"/>
            <p:cNvSpPr txBox="1"/>
            <p:nvPr/>
          </p:nvSpPr>
          <p:spPr>
            <a:xfrm>
              <a:off x="1613629" y="4090304"/>
              <a:ext cx="7336702" cy="5258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从“卧”字感受到什么？</a:t>
              </a:r>
            </a:p>
          </p:txBody>
        </p:sp>
        <p:pic>
          <p:nvPicPr>
            <p:cNvPr id="18444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5" name="矩形 24"/>
          <p:cNvSpPr/>
          <p:nvPr/>
        </p:nvSpPr>
        <p:spPr>
          <a:xfrm>
            <a:off x="676910" y="3541395"/>
            <a:ext cx="6179820" cy="10502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“卧”不仅准确、生动地刻画出了榕树姿态的可爱，而且描绘出了榕树的勃勃生机。</a:t>
            </a:r>
          </a:p>
        </p:txBody>
      </p:sp>
      <p:sp>
        <p:nvSpPr>
          <p:cNvPr id="5" name="椭圆 4"/>
          <p:cNvSpPr/>
          <p:nvPr/>
        </p:nvSpPr>
        <p:spPr>
          <a:xfrm>
            <a:off x="673100" y="2562225"/>
            <a:ext cx="357188" cy="330200"/>
          </a:xfrm>
          <a:prstGeom prst="ellipse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4" descr="《鸟的天堂》插图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91128" y="761637"/>
            <a:ext cx="2437748" cy="3799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4411264" y="2416978"/>
            <a:ext cx="1830814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静态描写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875665" y="1995805"/>
            <a:ext cx="5366385" cy="107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930910" y="2416810"/>
            <a:ext cx="5171440" cy="184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>
            <a:stCxn id="18444" idx="0"/>
          </p:cNvCxnSpPr>
          <p:nvPr/>
        </p:nvCxnSpPr>
        <p:spPr>
          <a:xfrm>
            <a:off x="676910" y="2961005"/>
            <a:ext cx="146240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1" grpId="0"/>
      <p:bldP spid="5" grpId="0" bldLvl="0" animBg="1"/>
      <p:bldP spid="31748" grpId="0"/>
      <p:bldP spid="3174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/>
          <p:nvPr/>
        </p:nvSpPr>
        <p:spPr>
          <a:xfrm>
            <a:off x="1011238" y="765175"/>
            <a:ext cx="4402137" cy="203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榕树正值茂盛的时期，好像在把它的全部生命力展示给我们看。</a:t>
            </a:r>
          </a:p>
        </p:txBody>
      </p:sp>
      <p:sp>
        <p:nvSpPr>
          <p:cNvPr id="19459" name="矩形 3"/>
          <p:cNvSpPr/>
          <p:nvPr/>
        </p:nvSpPr>
        <p:spPr>
          <a:xfrm>
            <a:off x="3263900" y="527050"/>
            <a:ext cx="330517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b="1" dirty="0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9" name="Picture 4" descr="20100309626084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75129" y="733223"/>
            <a:ext cx="3084627" cy="23134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组合 9"/>
          <p:cNvGrpSpPr/>
          <p:nvPr/>
        </p:nvGrpSpPr>
        <p:grpSpPr>
          <a:xfrm>
            <a:off x="141288" y="2640013"/>
            <a:ext cx="8174037" cy="879475"/>
            <a:chOff x="772686" y="3876457"/>
            <a:chExt cx="8177645" cy="879120"/>
          </a:xfrm>
        </p:grpSpPr>
        <p:sp>
          <p:nvSpPr>
            <p:cNvPr id="19464" name="文本框 9"/>
            <p:cNvSpPr txBox="1"/>
            <p:nvPr/>
          </p:nvSpPr>
          <p:spPr>
            <a:xfrm>
              <a:off x="1613629" y="4090304"/>
              <a:ext cx="7336702" cy="570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这一句在文中有什么作用？</a:t>
              </a:r>
            </a:p>
          </p:txBody>
        </p:sp>
        <p:pic>
          <p:nvPicPr>
            <p:cNvPr id="19465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/>
        </p:nvSpPr>
        <p:spPr>
          <a:xfrm>
            <a:off x="1077913" y="3576638"/>
            <a:ext cx="7294562" cy="10502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这一句话是这一段的中心句，点明这一段都是围绕榕树的茂盛来描写的。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3"/>
          <p:cNvSpPr txBox="1"/>
          <p:nvPr/>
        </p:nvSpPr>
        <p:spPr>
          <a:xfrm>
            <a:off x="812800" y="722313"/>
            <a:ext cx="5341938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那么多的绿叶，一簇堆在另一簇上面，不留一点儿缝隙。</a:t>
            </a:r>
          </a:p>
        </p:txBody>
      </p:sp>
      <p:pic>
        <p:nvPicPr>
          <p:cNvPr id="8" name="Picture 4" descr="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6471" y="697624"/>
            <a:ext cx="1854292" cy="15375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9" name="组合 8"/>
          <p:cNvGrpSpPr/>
          <p:nvPr/>
        </p:nvGrpSpPr>
        <p:grpSpPr>
          <a:xfrm>
            <a:off x="-61912" y="1987550"/>
            <a:ext cx="8145462" cy="879475"/>
            <a:chOff x="801726" y="3832933"/>
            <a:chExt cx="8148605" cy="879120"/>
          </a:xfrm>
        </p:grpSpPr>
        <p:sp>
          <p:nvSpPr>
            <p:cNvPr id="20487" name="文本框 9"/>
            <p:cNvSpPr txBox="1"/>
            <p:nvPr/>
          </p:nvSpPr>
          <p:spPr>
            <a:xfrm>
              <a:off x="1613629" y="4075796"/>
              <a:ext cx="7336702" cy="52544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从这一句你感受到什么？</a:t>
              </a:r>
            </a:p>
          </p:txBody>
        </p:sp>
        <p:pic>
          <p:nvPicPr>
            <p:cNvPr id="20488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726" y="3832933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/>
        </p:nvSpPr>
        <p:spPr>
          <a:xfrm>
            <a:off x="812483" y="3131820"/>
            <a:ext cx="7761287" cy="10502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通过“堆”“簇”“不留一点儿缝隙”，我们可以感受到榕树之茂盛。</a:t>
            </a: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4477304" y="2135673"/>
            <a:ext cx="1830814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静态描写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  <p:bldP spid="3174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C:\Users\Administrator\AppData\Roaming\Tencent\Users\541737432\QQ\WinTemp\RichOle\RJV0@6_8)WYO8EQ]@OW5_W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3"/>
          <p:cNvSpPr txBox="1"/>
          <p:nvPr/>
        </p:nvSpPr>
        <p:spPr>
          <a:xfrm>
            <a:off x="742950" y="711200"/>
            <a:ext cx="7853363" cy="1385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那翠绿的颜色，明亮地照耀着我们的眼睛，似乎每一片绿叶上都有一个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新的生命在颤动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22531" name="矩形 3"/>
          <p:cNvSpPr/>
          <p:nvPr/>
        </p:nvSpPr>
        <p:spPr>
          <a:xfrm>
            <a:off x="3263900" y="527050"/>
            <a:ext cx="330517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b="1" dirty="0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41915" y="2250739"/>
            <a:ext cx="8123606" cy="1970392"/>
          </a:xfrm>
          <a:prstGeom prst="borderCallout1">
            <a:avLst>
              <a:gd name="adj1" fmla="val -567"/>
              <a:gd name="adj2" fmla="val 44624"/>
              <a:gd name="adj3" fmla="val -11976"/>
              <a:gd name="adj4" fmla="val 42427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这句话是写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大榕树静态的美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前半句是写实实在在的事物，后半句中“新的生命在颤动”这是作者的感觉，也就是大榕树静态的美，给作者带来的美的感觉，“颤动”并非真的在动，那每一片树叶都是那么绿，作者仿佛看到它们在霞光中一闪一闪的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8"/>
          <p:cNvSpPr/>
          <p:nvPr/>
        </p:nvSpPr>
        <p:spPr>
          <a:xfrm>
            <a:off x="700088" y="1447800"/>
            <a:ext cx="8064500" cy="715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这美丽的南国的树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Picture 4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61541" y="583610"/>
            <a:ext cx="3260332" cy="2445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455738" y="2921000"/>
            <a:ext cx="4956175" cy="1000125"/>
          </a:xfrm>
          <a:prstGeom prst="borderCallout1">
            <a:avLst>
              <a:gd name="adj1" fmla="val -567"/>
              <a:gd name="adj2" fmla="val 44624"/>
              <a:gd name="adj3" fmla="val -43696"/>
              <a:gd name="adj4" fmla="val 35417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句话赞美了生长茂盛的大榕树，表达了作者的对大榕树的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喜爱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之情。</a:t>
            </a:r>
          </a:p>
        </p:txBody>
      </p:sp>
      <p:grpSp>
        <p:nvGrpSpPr>
          <p:cNvPr id="11" name="组合 8"/>
          <p:cNvGrpSpPr/>
          <p:nvPr/>
        </p:nvGrpSpPr>
        <p:grpSpPr>
          <a:xfrm>
            <a:off x="1246188" y="688975"/>
            <a:ext cx="3594100" cy="708025"/>
            <a:chOff x="2932253" y="874692"/>
            <a:chExt cx="4801386" cy="857003"/>
          </a:xfrm>
        </p:grpSpPr>
        <p:sp>
          <p:nvSpPr>
            <p:cNvPr id="12" name="圆角矩形标注 14"/>
            <p:cNvSpPr/>
            <p:nvPr/>
          </p:nvSpPr>
          <p:spPr>
            <a:xfrm>
              <a:off x="2932253" y="878536"/>
              <a:ext cx="4772254" cy="80527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61" name="矩形 24"/>
            <p:cNvSpPr/>
            <p:nvPr/>
          </p:nvSpPr>
          <p:spPr>
            <a:xfrm>
              <a:off x="2964478" y="874692"/>
              <a:ext cx="4769161" cy="85700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0066FF"/>
                  </a:solidFill>
                  <a:latin typeface="Calibri" panose="020F0502020204030204" pitchFamily="34" charset="0"/>
                  <a:ea typeface="宋体" panose="02010600030101010101" pitchFamily="2" charset="-122"/>
                </a:rPr>
                <a:t>朗读指导：</a:t>
              </a:r>
              <a:r>
                <a:rPr lang="zh-CN" altLang="en-US" sz="2000" b="1" dirty="0">
                  <a:latin typeface="Calibri" panose="020F0502020204030204" pitchFamily="34" charset="0"/>
                  <a:ea typeface="宋体" panose="02010600030101010101" pitchFamily="2" charset="-122"/>
                </a:rPr>
                <a:t>在朗读中表现出作者对大榕树的赞美和喜爱。</a:t>
              </a:r>
            </a:p>
          </p:txBody>
        </p:sp>
      </p:grpSp>
      <p:pic>
        <p:nvPicPr>
          <p:cNvPr id="2" name="23.鸟的天堂【第2课时】链接音频P1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96" y="157367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7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8"/>
          <p:cNvSpPr/>
          <p:nvPr/>
        </p:nvSpPr>
        <p:spPr>
          <a:xfrm>
            <a:off x="473075" y="750888"/>
            <a:ext cx="8337550" cy="1292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岸上很湿，我们没有上去。朋友说这里是“鸟的天堂”，有许多鸟在这树上做巢，农民不许人去捉它们。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-104775" y="1958975"/>
            <a:ext cx="8143875" cy="879475"/>
            <a:chOff x="801726" y="3832933"/>
            <a:chExt cx="8148605" cy="879120"/>
          </a:xfrm>
        </p:grpSpPr>
        <p:sp>
          <p:nvSpPr>
            <p:cNvPr id="24582" name="文本框 9"/>
            <p:cNvSpPr txBox="1"/>
            <p:nvPr/>
          </p:nvSpPr>
          <p:spPr>
            <a:xfrm>
              <a:off x="1613629" y="4075796"/>
              <a:ext cx="7336702" cy="52544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朋友说的这句话在文中起什么作用？</a:t>
              </a:r>
            </a:p>
          </p:txBody>
        </p:sp>
        <p:pic>
          <p:nvPicPr>
            <p:cNvPr id="24583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1726" y="3832933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71185" y="2686630"/>
            <a:ext cx="8022878" cy="201285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536575" algn="l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朋友说的这句话在文中起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glow rad="101600">
                    <a:srgbClr val="FFFF66">
                      <a:alpha val="60000"/>
                    </a:srgbClr>
                  </a:glo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补充说明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的作用。点明了文章的主题，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为下文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描写“鸟的天堂”埋下伏笔，同时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，也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点出了这儿称为“鸟的天堂”的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一个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重要原因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农民自觉保护鸟。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/>
          <p:cNvSpPr/>
          <p:nvPr/>
        </p:nvSpPr>
        <p:spPr>
          <a:xfrm>
            <a:off x="891223" y="960120"/>
            <a:ext cx="7361237" cy="737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为什么鸟的天堂里没有一只鸟？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964" name="矩形 4"/>
          <p:cNvSpPr>
            <a:spLocks noChangeArrowheads="1"/>
          </p:cNvSpPr>
          <p:nvPr/>
        </p:nvSpPr>
        <p:spPr bwMode="auto">
          <a:xfrm>
            <a:off x="952500" y="1854835"/>
            <a:ext cx="734695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62420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因为是黄昏时分，鸟儿栖息了，而且大榕树树大枝叶稠密，</a:t>
            </a:r>
            <a:r>
              <a:rPr lang="zh-CN" altLang="en-US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所以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作者没有见到鸟。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/>
          <p:nvPr/>
        </p:nvSpPr>
        <p:spPr>
          <a:xfrm>
            <a:off x="736600" y="1154113"/>
            <a:ext cx="7773988" cy="219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1200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作者第二次来到鸟的天堂看到的、听到的、想到的与第一次去鸟的天堂有什么不同？</a:t>
            </a:r>
          </a:p>
        </p:txBody>
      </p:sp>
      <p:sp>
        <p:nvSpPr>
          <p:cNvPr id="26627" name="WordArt 3"/>
          <p:cNvSpPr>
            <a:spLocks noTextEdit="1"/>
          </p:cNvSpPr>
          <p:nvPr/>
        </p:nvSpPr>
        <p:spPr>
          <a:xfrm rot="685608">
            <a:off x="7161213" y="3328988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403145" y="1490874"/>
            <a:ext cx="6768752" cy="1772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认真阅读课文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10-13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，思考：</a:t>
            </a:r>
            <a:endParaRPr lang="en-US" altLang="zh-CN" sz="2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）作者第二次去鸟的天堂在什么时间？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）作者是如何描写鸟的天堂的？</a:t>
            </a:r>
            <a:endParaRPr lang="en-US" altLang="zh-CN" sz="2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6"/>
          <p:cNvGrpSpPr/>
          <p:nvPr/>
        </p:nvGrpSpPr>
        <p:grpSpPr>
          <a:xfrm>
            <a:off x="2969260" y="488315"/>
            <a:ext cx="2856865" cy="509270"/>
            <a:chOff x="2608652" y="-592137"/>
            <a:chExt cx="3586163" cy="592137"/>
          </a:xfrm>
        </p:grpSpPr>
        <p:pic>
          <p:nvPicPr>
            <p:cNvPr id="4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592137"/>
              <a:ext cx="3586163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" name="矩形 8"/>
            <p:cNvSpPr/>
            <p:nvPr/>
          </p:nvSpPr>
          <p:spPr>
            <a:xfrm>
              <a:off x="2697927" y="-558174"/>
              <a:ext cx="3496090" cy="5352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亲见群鸟盛况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3"/>
          <p:cNvSpPr txBox="1"/>
          <p:nvPr/>
        </p:nvSpPr>
        <p:spPr>
          <a:xfrm>
            <a:off x="660400" y="1409700"/>
            <a:ext cx="7926388" cy="17986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    起初周围是静寂的。后来忽然起了一声鸟叫。我们把手一拍，便看见一只大鸟飞了起来。接着又看见第二只、第三只。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614488" y="3414713"/>
            <a:ext cx="6369050" cy="1000125"/>
          </a:xfrm>
          <a:prstGeom prst="borderCallout1">
            <a:avLst>
              <a:gd name="adj1" fmla="val -567"/>
              <a:gd name="adj2" fmla="val 44624"/>
              <a:gd name="adj3" fmla="val -48050"/>
              <a:gd name="adj4" fmla="val 37468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从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这些语句中可以看出作者和朋友第二次来到鸟的天堂听到了鸟叫，看到了鸟飞。</a:t>
            </a: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3917315" y="735965"/>
            <a:ext cx="232473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动态描写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325880" y="2582545"/>
            <a:ext cx="5242560" cy="107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1748" grpId="0"/>
      <p:bldP spid="31748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105_2010071701520119hQ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" y="1588"/>
            <a:ext cx="9197975" cy="5145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4" descr="qia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" y="1588"/>
            <a:ext cx="9147175" cy="5145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4" descr="20062511512014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8" y="1588"/>
            <a:ext cx="9147175" cy="51450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/>
          <p:cNvSpPr txBox="1"/>
          <p:nvPr/>
        </p:nvSpPr>
        <p:spPr>
          <a:xfrm>
            <a:off x="674688" y="1133475"/>
            <a:ext cx="7642225" cy="1570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我们继续拍掌，树上就变得热闹了，到处都是鸟声，到处都是鸟影。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754063" y="2092325"/>
            <a:ext cx="871538" cy="400050"/>
          </a:xfrm>
          <a:prstGeom prst="round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595688" y="2092325"/>
            <a:ext cx="871538" cy="400050"/>
          </a:xfrm>
          <a:prstGeom prst="round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777365" y="3032760"/>
            <a:ext cx="5589270" cy="1189355"/>
          </a:xfrm>
          <a:prstGeom prst="borderCallout1">
            <a:avLst>
              <a:gd name="adj1" fmla="val -567"/>
              <a:gd name="adj2" fmla="val 44624"/>
              <a:gd name="adj3" fmla="val -48050"/>
              <a:gd name="adj4" fmla="val 37468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两个“到处”用得非常恰当，从听觉和视觉上说明鸟的叫声欢，数量多，让“热闹”一词具体化、形象化。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8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8"/>
          <p:cNvSpPr/>
          <p:nvPr/>
        </p:nvSpPr>
        <p:spPr>
          <a:xfrm>
            <a:off x="411163" y="1190625"/>
            <a:ext cx="5103812" cy="1930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大的，小的，花的，黑的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有的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站在树枝上叫，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有的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飞起来，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有的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在扑翅膀。</a:t>
            </a: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1027113" y="1824038"/>
            <a:ext cx="3956050" cy="0"/>
          </a:xfrm>
          <a:prstGeom prst="line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72706" name="Picture 2" descr="C:\Users\Administrator\Desktop\图片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7089" y="861789"/>
            <a:ext cx="3439417" cy="25501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0725" name="Picture 2" descr="pic014">
            <a:hlinkClick r:id="" action="ppaction://noaction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200" y="1106488"/>
            <a:ext cx="800100" cy="800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562100" y="3576955"/>
            <a:ext cx="5522595" cy="895350"/>
          </a:xfrm>
          <a:prstGeom prst="borderCallout1">
            <a:avLst>
              <a:gd name="adj1" fmla="val -567"/>
              <a:gd name="adj2" fmla="val 44624"/>
              <a:gd name="adj3" fmla="val -57399"/>
              <a:gd name="adj4" fmla="val 39246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从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大小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、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颜色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和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形态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上写出了鸟的种类之多。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54025" y="1079500"/>
            <a:ext cx="811371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2255" marR="0" lvl="0" indent="-2622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①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+mn-cs"/>
              </a:rPr>
              <a:t>描写树上变得热闹的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+mn-cs"/>
              </a:rPr>
              <a:t>句子：“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+mn-cs"/>
              </a:rPr>
              <a:t>_______________________________________________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+mn-cs"/>
              </a:rPr>
              <a:t>”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cs typeface="+mn-cs"/>
            </a:endParaRPr>
          </a:p>
          <a:p>
            <a:pPr marL="262255" marR="0" lvl="0" indent="-2622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+mn-cs"/>
              </a:rPr>
              <a:t>②描写鸟的大小、颜色的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+mn-cs"/>
              </a:rPr>
              <a:t>句子：“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+mn-cs"/>
              </a:rPr>
              <a:t>_______________________________________________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+mn-cs"/>
              </a:rPr>
              <a:t>”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cs typeface="+mn-cs"/>
            </a:endParaRPr>
          </a:p>
          <a:p>
            <a:pPr marL="262255" marR="0" lvl="0" indent="-2622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+mn-cs"/>
              </a:rPr>
              <a:t>③描写鸟的动作的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+mn-cs"/>
              </a:rPr>
              <a:t>句子：“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+mn-cs"/>
              </a:rPr>
              <a:t>_______________________________________________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cs typeface="+mn-cs"/>
              </a:rPr>
              <a:t>”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69521" y="1559964"/>
            <a:ext cx="4886731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到处都是鸟声，到处都是鸟影。</a:t>
            </a:r>
            <a:endParaRPr lang="zh-CN" altLang="en-US" sz="20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90787" y="2694917"/>
            <a:ext cx="3722687" cy="5597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大的，小的，花的、黑的。</a:t>
            </a:r>
            <a:endParaRPr lang="zh-CN" altLang="en-US" sz="20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7657" name="矩形 7"/>
          <p:cNvSpPr/>
          <p:nvPr/>
        </p:nvSpPr>
        <p:spPr>
          <a:xfrm>
            <a:off x="1226996" y="3713986"/>
            <a:ext cx="7023875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有的站在树枝上叫，有的飞起来，有的在扑翅膀。</a:t>
            </a:r>
            <a:endParaRPr lang="zh-CN" altLang="en-US" sz="20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1750" name="矩形 2"/>
          <p:cNvSpPr/>
          <p:nvPr/>
        </p:nvSpPr>
        <p:spPr>
          <a:xfrm>
            <a:off x="888521" y="607896"/>
            <a:ext cx="150812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找一找： </a:t>
            </a:r>
          </a:p>
        </p:txBody>
      </p:sp>
      <p:pic>
        <p:nvPicPr>
          <p:cNvPr id="31751" name="图片 24" descr="花盆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83" y="607896"/>
            <a:ext cx="388938" cy="4460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765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8"/>
          <p:cNvSpPr/>
          <p:nvPr/>
        </p:nvSpPr>
        <p:spPr>
          <a:xfrm>
            <a:off x="442913" y="1753280"/>
            <a:ext cx="5440362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我注意地看着，眼睛应接不暇，看清楚了这只，又错过了那只，看见了那只，另一只又飞起来了。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3881438" y="2297793"/>
            <a:ext cx="1398588" cy="1588"/>
          </a:xfrm>
          <a:prstGeom prst="line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14" name="Picture 4" descr="200862694738492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8043" y="1694748"/>
            <a:ext cx="3023309" cy="20224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295400" y="317403"/>
            <a:ext cx="7078663" cy="1330325"/>
          </a:xfrm>
          <a:prstGeom prst="borderCallout1">
            <a:avLst>
              <a:gd name="adj1" fmla="val 103015"/>
              <a:gd name="adj2" fmla="val 50570"/>
              <a:gd name="adj3" fmla="val 118773"/>
              <a:gd name="adj4" fmla="val 47514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应接不暇”说明鸟多得看不过来。大榕树里全是鸟声鸟影，大小不同，颜色各异，小鸟多得不可计数。有的停着，有的飞起，有的歌唱，真是热闹非凡。与作者前一次看到的景象形成鲜明对比，这是一个名副其实的、真正的鸟的天堂。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870985" y="3529889"/>
            <a:ext cx="5715000" cy="620713"/>
          </a:xfrm>
          <a:prstGeom prst="borderCallout1">
            <a:avLst>
              <a:gd name="adj1" fmla="val -567"/>
              <a:gd name="adj2" fmla="val 44624"/>
              <a:gd name="adj3" fmla="val -28279"/>
              <a:gd name="adj4" fmla="val 41851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这句话写的是“鸟的天堂”热闹的景象。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8"/>
          <p:cNvSpPr/>
          <p:nvPr/>
        </p:nvSpPr>
        <p:spPr>
          <a:xfrm>
            <a:off x="527050" y="782638"/>
            <a:ext cx="5380038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一只画眉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飞了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出来，被我们的掌声一吓，又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飞进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了叶丛，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站在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一根小枝上兴奋地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叫着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，那歌声真好听。</a:t>
            </a:r>
          </a:p>
        </p:txBody>
      </p:sp>
      <p:pic>
        <p:nvPicPr>
          <p:cNvPr id="12" name="Picture 4" descr="qi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8148" y="735873"/>
            <a:ext cx="3122995" cy="20661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组合 7"/>
          <p:cNvGrpSpPr/>
          <p:nvPr/>
        </p:nvGrpSpPr>
        <p:grpSpPr>
          <a:xfrm>
            <a:off x="214202" y="2276656"/>
            <a:ext cx="4255426" cy="879475"/>
            <a:chOff x="801726" y="3832933"/>
            <a:chExt cx="4257898" cy="879120"/>
          </a:xfrm>
        </p:grpSpPr>
        <p:sp>
          <p:nvSpPr>
            <p:cNvPr id="33799" name="文本框 9"/>
            <p:cNvSpPr txBox="1"/>
            <p:nvPr/>
          </p:nvSpPr>
          <p:spPr>
            <a:xfrm>
              <a:off x="1613630" y="4075796"/>
              <a:ext cx="3445994" cy="572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这段描写表现了什么？</a:t>
              </a:r>
            </a:p>
          </p:txBody>
        </p:sp>
        <p:pic>
          <p:nvPicPr>
            <p:cNvPr id="33800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726" y="3832933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1" name="矩形 10"/>
          <p:cNvSpPr/>
          <p:nvPr/>
        </p:nvSpPr>
        <p:spPr>
          <a:xfrm>
            <a:off x="703412" y="3088828"/>
            <a:ext cx="8023225" cy="1481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既写出了这只小鸟的可爱、机灵、富有生气，又反映了作者的美好情趣和愉快的心情，也说明了这里确实是鸟的天堂，鸟儿可以在这自由自在的生活。</a:t>
            </a:r>
            <a:endParaRPr lang="zh-CN" altLang="en-US" sz="24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3235244" y="199558"/>
            <a:ext cx="1830814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动态描写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  <p:bldP spid="31748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1"/>
          <p:cNvSpPr/>
          <p:nvPr/>
        </p:nvSpPr>
        <p:spPr>
          <a:xfrm>
            <a:off x="798513" y="1344613"/>
            <a:ext cx="7361237" cy="33289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第一次去鸟的天堂，作者从榕树的大，以及枝干、叶的形状、颜色、榕树的位置等方面对榕树进行了静态描写。在这里作者又是怎样描写众鸟纷飞的动态景象的？</a:t>
            </a:r>
          </a:p>
          <a:p>
            <a:pPr>
              <a:lnSpc>
                <a:spcPct val="150000"/>
              </a:lnSpc>
            </a:pP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819" name="WordArt 3"/>
          <p:cNvSpPr>
            <a:spLocks noTextEdit="1"/>
          </p:cNvSpPr>
          <p:nvPr/>
        </p:nvSpPr>
        <p:spPr>
          <a:xfrm rot="685608">
            <a:off x="7161213" y="3328988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29609" y="456786"/>
            <a:ext cx="7885113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首先，介绍了早晨鸟儿刚刚开始活动的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情景：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起初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周围是静寂的。后来忽然起了一声鸟叫。我们把手一拍，便看见一只大鸟飞了起来。接着又看见第二只，第三只。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629609" y="1847436"/>
            <a:ext cx="7885113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接着，用排比句介绍了鸟儿的一系列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活动：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我们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继续拍掌，树上就变得热闹了，到处都是鸟声，到处都是鸟影。大的，小的，花的，黑的，有的站在树枝上叫，有的飞起来，有的在扑翅膀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29609" y="3233323"/>
            <a:ext cx="7885113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然后，用拟人的手法对一只画眉鸟的动作进行细致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描写：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只画眉鸟飞了出来，被我们的掌声一吓，又飞进了叶丛，站在一根小枝上兴奋地叫着，那歌声真好听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188066" y="1657561"/>
            <a:ext cx="6768752" cy="169334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齐读最后一个自然段，思考：看到了应接不暇的群鸟，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我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对鸟的天堂产生了怎样的情感？</a:t>
            </a:r>
          </a:p>
        </p:txBody>
      </p:sp>
      <p:grpSp>
        <p:nvGrpSpPr>
          <p:cNvPr id="2" name="组合 6"/>
          <p:cNvGrpSpPr/>
          <p:nvPr/>
        </p:nvGrpSpPr>
        <p:grpSpPr>
          <a:xfrm>
            <a:off x="2450465" y="796290"/>
            <a:ext cx="2856865" cy="509270"/>
            <a:chOff x="2608652" y="-592137"/>
            <a:chExt cx="3586163" cy="592137"/>
          </a:xfrm>
        </p:grpSpPr>
        <p:pic>
          <p:nvPicPr>
            <p:cNvPr id="4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592137"/>
              <a:ext cx="3586163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" name="矩形 8"/>
            <p:cNvSpPr/>
            <p:nvPr/>
          </p:nvSpPr>
          <p:spPr>
            <a:xfrm>
              <a:off x="2697927" y="-558174"/>
              <a:ext cx="3496090" cy="5352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直抒心中之爱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8"/>
          <p:cNvSpPr/>
          <p:nvPr/>
        </p:nvSpPr>
        <p:spPr>
          <a:xfrm>
            <a:off x="639283" y="500607"/>
            <a:ext cx="5394325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当小船向着高塔下面的乡村划去的时候，我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回头看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那被抛在后面的茂盛的榕树。我感到一点儿留恋。</a:t>
            </a:r>
          </a:p>
        </p:txBody>
      </p:sp>
      <p:pic>
        <p:nvPicPr>
          <p:cNvPr id="9" name="Picture 2" descr="鸟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88850" y="765823"/>
            <a:ext cx="1903365" cy="1674616"/>
          </a:xfrm>
          <a:prstGeom prst="heart">
            <a:avLst/>
          </a:prstGeom>
          <a:noFill/>
        </p:spPr>
      </p:pic>
      <p:grpSp>
        <p:nvGrpSpPr>
          <p:cNvPr id="8" name="组合 7"/>
          <p:cNvGrpSpPr/>
          <p:nvPr/>
        </p:nvGrpSpPr>
        <p:grpSpPr>
          <a:xfrm>
            <a:off x="277986" y="2050152"/>
            <a:ext cx="4477652" cy="879475"/>
            <a:chOff x="801726" y="3832933"/>
            <a:chExt cx="4480253" cy="879120"/>
          </a:xfrm>
        </p:grpSpPr>
        <p:sp>
          <p:nvSpPr>
            <p:cNvPr id="36871" name="文本框 9"/>
            <p:cNvSpPr txBox="1"/>
            <p:nvPr/>
          </p:nvSpPr>
          <p:spPr>
            <a:xfrm>
              <a:off x="1613629" y="4075796"/>
              <a:ext cx="3668350" cy="52544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“回头看”表现了什么？</a:t>
              </a:r>
            </a:p>
          </p:txBody>
        </p:sp>
        <p:pic>
          <p:nvPicPr>
            <p:cNvPr id="36872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726" y="3832933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/>
        </p:nvSpPr>
        <p:spPr>
          <a:xfrm>
            <a:off x="700088" y="2821830"/>
            <a:ext cx="7877175" cy="172758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>
              <a:lnSpc>
                <a:spcPct val="130000"/>
              </a:lnSpc>
            </a:pPr>
            <a:r>
              <a:rPr lang="zh-CN" altLang="en-US" sz="2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回头看”，表明作者没有看够、舍不得离开大榕树和那些鸟儿。这里的榕树之大、鸟儿之多是作者第一次见到的；榕树之富有生机和鸟儿之活泼是作者十分喜爱的。他深深被这美丽、奇妙的景色所吸引。“留恋”，写出了作者不忍离开的真实心境。</a:t>
            </a:r>
            <a:endParaRPr lang="zh-CN" altLang="en-US" sz="21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8"/>
          <p:cNvSpPr/>
          <p:nvPr/>
        </p:nvSpPr>
        <p:spPr>
          <a:xfrm>
            <a:off x="709613" y="747713"/>
            <a:ext cx="7716837" cy="1198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 昨天是我的眼睛骗了我，那</a:t>
            </a:r>
            <a:r>
              <a:rPr lang="zh-CN" altLang="en-US" sz="26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“鸟的天堂”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的确是</a:t>
            </a:r>
            <a:r>
              <a:rPr lang="zh-CN" altLang="en-US" sz="26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鸟的天堂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啊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36117" y="1724567"/>
            <a:ext cx="8143875" cy="879475"/>
            <a:chOff x="801726" y="3832933"/>
            <a:chExt cx="8148605" cy="879120"/>
          </a:xfrm>
        </p:grpSpPr>
        <p:sp>
          <p:nvSpPr>
            <p:cNvPr id="37898" name="文本框 9"/>
            <p:cNvSpPr txBox="1"/>
            <p:nvPr/>
          </p:nvSpPr>
          <p:spPr>
            <a:xfrm>
              <a:off x="1613629" y="4075796"/>
              <a:ext cx="7336702" cy="4712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第一个“鸟的天堂”为什么加引号，第二个为什么不加引号？</a:t>
              </a:r>
            </a:p>
          </p:txBody>
        </p:sp>
        <p:pic>
          <p:nvPicPr>
            <p:cNvPr id="37899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1726" y="3832933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/>
        </p:nvSpPr>
        <p:spPr>
          <a:xfrm>
            <a:off x="746406" y="2492944"/>
            <a:ext cx="7877175" cy="1970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>
              <a:lnSpc>
                <a:spcPct val="150000"/>
              </a:lnSpc>
            </a:pPr>
            <a:r>
              <a:rPr lang="zh-CN" altLang="en-US" sz="2100" b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这里第一个“鸟的天堂”加了引号，是作者引用别人的话，指的是河上的那棵榕树。第二个“鸟的天堂”没加引号是因为鸟儿在那里生活得十分自由、幸福，真像在天堂一样，在作者心里，大榕树就是鸟的天堂。</a:t>
            </a:r>
            <a:endParaRPr lang="zh-CN" altLang="en-US" sz="21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5" name="组合 8"/>
          <p:cNvGrpSpPr/>
          <p:nvPr/>
        </p:nvGrpSpPr>
        <p:grpSpPr>
          <a:xfrm>
            <a:off x="2173288" y="227939"/>
            <a:ext cx="4489450" cy="500063"/>
            <a:chOff x="2932253" y="820525"/>
            <a:chExt cx="4801386" cy="605018"/>
          </a:xfrm>
        </p:grpSpPr>
        <p:sp>
          <p:nvSpPr>
            <p:cNvPr id="16" name="圆角矩形标注 14"/>
            <p:cNvSpPr/>
            <p:nvPr/>
          </p:nvSpPr>
          <p:spPr>
            <a:xfrm>
              <a:off x="2932253" y="820525"/>
              <a:ext cx="4772254" cy="60501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897" name="矩形 24"/>
            <p:cNvSpPr/>
            <p:nvPr/>
          </p:nvSpPr>
          <p:spPr>
            <a:xfrm>
              <a:off x="2964478" y="892263"/>
              <a:ext cx="4769161" cy="48439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0066FF"/>
                  </a:solidFill>
                  <a:latin typeface="Calibri" panose="020F0502020204030204" pitchFamily="34" charset="0"/>
                  <a:ea typeface="宋体" panose="02010600030101010101" pitchFamily="2" charset="-122"/>
                </a:rPr>
                <a:t>朗读指导：</a:t>
              </a:r>
              <a:r>
                <a:rPr lang="zh-CN" altLang="en-US" sz="2000" b="1" dirty="0">
                  <a:latin typeface="Calibri" panose="020F0502020204030204" pitchFamily="34" charset="0"/>
                  <a:ea typeface="宋体" panose="02010600030101010101" pitchFamily="2" charset="-122"/>
                </a:rPr>
                <a:t>读出留恋、赞美的语气。</a:t>
              </a:r>
            </a:p>
          </p:txBody>
        </p:sp>
      </p:grpSp>
      <p:pic>
        <p:nvPicPr>
          <p:cNvPr id="3" name="23.鸟的天堂【第2课时】链接音频P3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34" y="81151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7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鸟的天堂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4" descr="2009212215530640778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0637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/>
          <p:nvPr/>
        </p:nvSpPr>
        <p:spPr>
          <a:xfrm>
            <a:off x="456241" y="573334"/>
            <a:ext cx="8040688" cy="111283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342900" indent="-342900" eaLnBrk="0" hangingPunc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朗读课文。说说作者为什么感叹“那‘鸟的天堂’的确是鸟的天堂啊”。</a:t>
            </a:r>
          </a:p>
        </p:txBody>
      </p:sp>
      <p:sp>
        <p:nvSpPr>
          <p:cNvPr id="121858" name="Rectangle 2"/>
          <p:cNvSpPr>
            <a:spLocks noChangeArrowheads="1"/>
          </p:cNvSpPr>
          <p:nvPr/>
        </p:nvSpPr>
        <p:spPr bwMode="auto">
          <a:xfrm>
            <a:off x="601098" y="1623018"/>
            <a:ext cx="811990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lvl="0" indent="624205" eaLnBrk="0" hangingPunct="0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加引号的“鸟的天堂”是作者引用别人的话，指的是河上的那株榕树，表示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  <a:cs typeface="Times New Roman" panose="02020603050405020304" pitchFamily="18" charset="0"/>
              </a:rPr>
              <a:t>一种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Times New Roman" panose="02020603050405020304" pitchFamily="18" charset="0"/>
              </a:rPr>
              <a:t>特定称谓。没加引号的“鸟的天堂”，说的是作者亲眼见到鸟儿们在榕树上生活，自由自在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  <a:cs typeface="Times New Roman" panose="02020603050405020304" pitchFamily="18" charset="0"/>
              </a:rPr>
              <a:t>、幸福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快乐，所以作者感叹：“那‘鸟的天堂’的确是鸟的天堂啊”。</a:t>
            </a:r>
            <a:endParaRPr kumimoji="0" lang="zh-CN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2" name="组合 4"/>
          <p:cNvGrpSpPr/>
          <p:nvPr/>
        </p:nvGrpSpPr>
        <p:grpSpPr>
          <a:xfrm>
            <a:off x="6795077" y="3877118"/>
            <a:ext cx="2185987" cy="644525"/>
            <a:chOff x="6685397" y="735569"/>
            <a:chExt cx="2185553" cy="643411"/>
          </a:xfrm>
        </p:grpSpPr>
        <p:pic>
          <p:nvPicPr>
            <p:cNvPr id="39942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5397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9943" name="矩形 7"/>
            <p:cNvSpPr/>
            <p:nvPr/>
          </p:nvSpPr>
          <p:spPr>
            <a:xfrm>
              <a:off x="6709781" y="882133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1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1"/>
          <p:cNvSpPr/>
          <p:nvPr/>
        </p:nvSpPr>
        <p:spPr>
          <a:xfrm>
            <a:off x="569913" y="998538"/>
            <a:ext cx="7964487" cy="166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作者在文章第一部分里写“‘鸟的天堂’里没有一只鸟”，在文章的结尾时又说：“那‘鸟的天堂’的确是鸟的天堂啊！”这样写有什么巧妙的用心？</a:t>
            </a: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630238" y="2801938"/>
            <a:ext cx="7759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624205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这样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写文章前后照应，更加突出了作者对鸟的天堂的发自内心的赞美。</a:t>
            </a:r>
            <a:endParaRPr kumimoji="0" lang="zh-CN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08940" y="707738"/>
            <a:ext cx="8326438" cy="3745281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点面结合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  <a:p>
            <a:pPr lvl="0">
              <a:lnSpc>
                <a:spcPct val="130000"/>
              </a:lnSpc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学方法：</a:t>
            </a:r>
            <a:r>
              <a:rPr lang="zh-CN" altLang="en-US" sz="2400" b="1" dirty="0" smtClean="0">
                <a:latin typeface="+mj-ea"/>
                <a:ea typeface="+mj-ea"/>
              </a:rPr>
              <a:t>所谓</a:t>
            </a:r>
            <a:r>
              <a:rPr lang="zh-CN" altLang="en-US" sz="2400" b="1" dirty="0">
                <a:latin typeface="+mj-ea"/>
                <a:ea typeface="+mj-ea"/>
              </a:rPr>
              <a:t>“点”，指的是对某个事物或多个事物的详细描写；所谓“面”指的是对</a:t>
            </a:r>
            <a:r>
              <a:rPr lang="zh-CN" altLang="en-US" sz="2400" b="1" dirty="0" smtClean="0">
                <a:latin typeface="+mj-ea"/>
                <a:ea typeface="+mj-ea"/>
              </a:rPr>
              <a:t>多个</a:t>
            </a:r>
            <a:r>
              <a:rPr lang="zh-CN" altLang="en-US" sz="2400" b="1" dirty="0">
                <a:latin typeface="+mj-ea"/>
                <a:ea typeface="+mj-ea"/>
              </a:rPr>
              <a:t>事物的概括描写。本文第</a:t>
            </a:r>
            <a:r>
              <a:rPr lang="en-US" altLang="zh-CN" sz="2400" b="1" dirty="0">
                <a:latin typeface="+mj-ea"/>
                <a:ea typeface="+mj-ea"/>
              </a:rPr>
              <a:t>13 </a:t>
            </a:r>
            <a:r>
              <a:rPr lang="zh-CN" altLang="en-US" sz="2400" b="1" dirty="0">
                <a:latin typeface="+mj-ea"/>
                <a:ea typeface="+mj-ea"/>
              </a:rPr>
              <a:t>自然段先从整体的“面”上写群鸟纷飞的景象，再从</a:t>
            </a:r>
            <a:r>
              <a:rPr lang="zh-CN" altLang="en-US" sz="2400" b="1" dirty="0" smtClean="0">
                <a:latin typeface="+mj-ea"/>
                <a:ea typeface="+mj-ea"/>
              </a:rPr>
              <a:t>具体的</a:t>
            </a:r>
            <a:r>
              <a:rPr lang="zh-CN" altLang="en-US" sz="2400" b="1" dirty="0">
                <a:latin typeface="+mj-ea"/>
                <a:ea typeface="+mj-ea"/>
              </a:rPr>
              <a:t>“点”上描写了一只画眉的动作和叫声。这样点面结合的方法，把群鸟活动的自由</a:t>
            </a:r>
            <a:r>
              <a:rPr lang="zh-CN" altLang="en-US" sz="2400" b="1" dirty="0" smtClean="0">
                <a:latin typeface="+mj-ea"/>
                <a:ea typeface="+mj-ea"/>
              </a:rPr>
              <a:t>、欢乐</a:t>
            </a:r>
            <a:r>
              <a:rPr lang="zh-CN" altLang="en-US" sz="2400" b="1" dirty="0">
                <a:latin typeface="+mj-ea"/>
                <a:ea typeface="+mj-ea"/>
              </a:rPr>
              <a:t>、热闹的场面描写得淋漓尽致。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40064" y="44275"/>
            <a:ext cx="2242922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08940" y="707738"/>
            <a:ext cx="8326438" cy="2682862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记方法：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在仔细观察的基础上，对景物的整体进行描绘，渲染出整体的场景和气氛。</a:t>
            </a:r>
          </a:p>
          <a:p>
            <a:pPr lvl="0">
              <a:lnSpc>
                <a:spcPct val="130000"/>
              </a:lnSpc>
              <a:defRPr/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抓住有代表性的景物进行刻画，力求细致入微、生动形象、准确传神。</a:t>
            </a:r>
          </a:p>
          <a:p>
            <a:pPr lvl="0">
              <a:lnSpc>
                <a:spcPct val="130000"/>
              </a:lnSpc>
              <a:defRPr/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3.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以“点”显“面”，以“面”衬“点”，有机融合。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268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56130" y="594056"/>
            <a:ext cx="60168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62420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运用点面结合的方法，写一个场景。</a:t>
            </a:r>
          </a:p>
        </p:txBody>
      </p:sp>
      <p:sp>
        <p:nvSpPr>
          <p:cNvPr id="4" name="云形标注 3"/>
          <p:cNvSpPr/>
          <p:nvPr/>
        </p:nvSpPr>
        <p:spPr>
          <a:xfrm>
            <a:off x="6037262" y="1059556"/>
            <a:ext cx="2723965" cy="864932"/>
          </a:xfrm>
          <a:prstGeom prst="cloudCallout">
            <a:avLst>
              <a:gd name="adj1" fmla="val -74257"/>
              <a:gd name="adj2" fmla="val -3025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一定要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点面结合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</a:p>
        </p:txBody>
      </p:sp>
      <p:sp>
        <p:nvSpPr>
          <p:cNvPr id="11" name="矩形 10"/>
          <p:cNvSpPr/>
          <p:nvPr/>
        </p:nvSpPr>
        <p:spPr>
          <a:xfrm>
            <a:off x="817738" y="1800426"/>
            <a:ext cx="7800975" cy="24248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示例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zh-CN" altLang="en-US" sz="2400" b="1" dirty="0">
                <a:solidFill>
                  <a:srgbClr val="FF6600"/>
                </a:solidFill>
                <a:latin typeface="+mj-ea"/>
                <a:ea typeface="+mj-ea"/>
              </a:rPr>
              <a:t>秋天的果园里到处是一片丰收的景象，映入眼帘的是各色的果子：枣树上</a:t>
            </a:r>
            <a:r>
              <a:rPr lang="zh-CN" altLang="en-US" sz="2400" b="1" dirty="0" smtClean="0">
                <a:solidFill>
                  <a:srgbClr val="FF6600"/>
                </a:solidFill>
                <a:latin typeface="+mj-ea"/>
                <a:ea typeface="+mj-ea"/>
              </a:rPr>
              <a:t>挂满</a:t>
            </a:r>
            <a:r>
              <a:rPr lang="zh-CN" altLang="en-US" sz="2400" b="1" dirty="0">
                <a:solidFill>
                  <a:srgbClr val="FF6600"/>
                </a:solidFill>
                <a:latin typeface="+mj-ea"/>
                <a:ea typeface="+mj-ea"/>
              </a:rPr>
              <a:t>了枣子，红彤彤的，像一颗颗红色的玛瑙；梨树上结满了梨子，黄澄澄的，像</a:t>
            </a:r>
            <a:r>
              <a:rPr lang="zh-CN" altLang="en-US" sz="2400" b="1" dirty="0" smtClean="0">
                <a:solidFill>
                  <a:srgbClr val="FF6600"/>
                </a:solidFill>
                <a:latin typeface="+mj-ea"/>
                <a:ea typeface="+mj-ea"/>
              </a:rPr>
              <a:t>一盏盏</a:t>
            </a:r>
            <a:r>
              <a:rPr lang="zh-CN" altLang="en-US" sz="2400" b="1" dirty="0">
                <a:solidFill>
                  <a:srgbClr val="FF6600"/>
                </a:solidFill>
                <a:latin typeface="+mj-ea"/>
                <a:ea typeface="+mj-ea"/>
              </a:rPr>
              <a:t>黄色的小灯笼；苹果树上缀满了苹果，红扑扑的，像一张张可爱的小脸蛋</a:t>
            </a:r>
            <a:r>
              <a:rPr lang="en-US" altLang="zh-CN" sz="2400" b="1" dirty="0">
                <a:solidFill>
                  <a:srgbClr val="FF6600"/>
                </a:solidFill>
                <a:latin typeface="+mj-ea"/>
                <a:ea typeface="+mj-ea"/>
              </a:rPr>
              <a:t>……</a:t>
            </a:r>
            <a:endParaRPr lang="zh-CN" altLang="en-US" sz="24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2216947" y="1239533"/>
            <a:ext cx="186817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33068" y="116660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23" y="972276"/>
            <a:ext cx="8345479" cy="2834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993038" y="1211017"/>
            <a:ext cx="7371080" cy="309054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本文记叙了作者和朋友们两次经过“鸟的天堂”时所看到的不同的美丽景色，生动地描写了傍晚静态的榕树和早晨群鸟活动的场面，表达了作者对大自然的热爱和赞美之情。</a:t>
            </a:r>
          </a:p>
        </p:txBody>
      </p:sp>
      <p:sp>
        <p:nvSpPr>
          <p:cNvPr id="7" name="矩形 6"/>
          <p:cNvSpPr/>
          <p:nvPr/>
        </p:nvSpPr>
        <p:spPr>
          <a:xfrm>
            <a:off x="3566058" y="37976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748665" y="1358265"/>
            <a:ext cx="7898130" cy="2426335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627063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保护鸟类 </a:t>
            </a:r>
            <a:r>
              <a:rPr lang="zh-CN" altLang="en-US" sz="2400" b="1" dirty="0" smtClean="0">
                <a:latin typeface="+mj-ea"/>
                <a:ea typeface="+mj-ea"/>
              </a:rPr>
              <a:t>“鸟的天堂”</a:t>
            </a:r>
            <a:r>
              <a:rPr lang="zh-CN" altLang="en-US" sz="2400" b="1" dirty="0">
                <a:latin typeface="+mj-ea"/>
                <a:ea typeface="+mj-ea"/>
              </a:rPr>
              <a:t>的形成不仅是因为特殊的自然环境，更是因为当地农民对鸟的爱护。希望我们每个人都能伸出爱护之手，把这份美好传承下去，让生活中处处都有“鸟的天堂”。</a:t>
            </a:r>
          </a:p>
        </p:txBody>
      </p:sp>
      <p:sp>
        <p:nvSpPr>
          <p:cNvPr id="3" name="矩形 2"/>
          <p:cNvSpPr/>
          <p:nvPr/>
        </p:nvSpPr>
        <p:spPr>
          <a:xfrm>
            <a:off x="3459630" y="497797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1" animBg="1"/>
      <p:bldP spid="39938" grpId="2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97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2621</Words>
  <Application>Microsoft Office PowerPoint</Application>
  <PresentationFormat>全屏显示(16:9)</PresentationFormat>
  <Paragraphs>125</Paragraphs>
  <Slides>47</Slides>
  <Notes>1</Notes>
  <HiddenSlides>0</HiddenSlides>
  <MMClips>4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4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693</cp:revision>
  <dcterms:created xsi:type="dcterms:W3CDTF">2015-12-30T08:03:00Z</dcterms:created>
  <dcterms:modified xsi:type="dcterms:W3CDTF">2020-08-19T06:15:52Z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