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19"/>
  </p:notesMasterIdLst>
  <p:sldIdLst>
    <p:sldId id="639" r:id="rId3"/>
    <p:sldId id="621" r:id="rId4"/>
    <p:sldId id="623" r:id="rId5"/>
    <p:sldId id="636" r:id="rId6"/>
    <p:sldId id="625" r:id="rId7"/>
    <p:sldId id="626" r:id="rId8"/>
    <p:sldId id="627" r:id="rId9"/>
    <p:sldId id="628" r:id="rId10"/>
    <p:sldId id="629" r:id="rId11"/>
    <p:sldId id="630" r:id="rId12"/>
    <p:sldId id="631" r:id="rId13"/>
    <p:sldId id="637" r:id="rId14"/>
    <p:sldId id="633" r:id="rId15"/>
    <p:sldId id="634" r:id="rId16"/>
    <p:sldId id="635" r:id="rId17"/>
    <p:sldId id="638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44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93341823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8" name="图片 7"/>
            <p:cNvPicPr>
              <a:picLocks noChangeAspect="1"/>
            </p:cNvPicPr>
            <p:nvPr userDrawn="1"/>
          </p:nvPicPr>
          <p:blipFill>
            <a:blip r:embed="rId4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4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4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3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3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47235"/>
            <a:ext cx="9144000" cy="596265"/>
            <a:chOff x="0" y="7161"/>
            <a:chExt cx="14400" cy="939"/>
          </a:xfrm>
        </p:grpSpPr>
        <p:pic>
          <p:nvPicPr>
            <p:cNvPr id="6" name="图片 5"/>
            <p:cNvPicPr>
              <a:picLocks noChangeAspect="1"/>
            </p:cNvPicPr>
            <p:nvPr userDrawn="1"/>
          </p:nvPicPr>
          <p:blipFill>
            <a:blip r:embed="rId2"/>
            <a:srcRect l="49432" t="1551" r="1146" b="2063"/>
            <a:stretch>
              <a:fillRect/>
            </a:stretch>
          </p:blipFill>
          <p:spPr>
            <a:xfrm>
              <a:off x="1185" y="7161"/>
              <a:ext cx="13215" cy="939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5" name="图片 4"/>
            <p:cNvPicPr>
              <a:picLocks noChangeAspect="1"/>
            </p:cNvPicPr>
            <p:nvPr userDrawn="1"/>
          </p:nvPicPr>
          <p:blipFill>
            <a:blip r:embed="rId2"/>
            <a:srcRect l="1469" t="1551" r="50404" b="2063"/>
            <a:stretch>
              <a:fillRect/>
            </a:stretch>
          </p:blipFill>
          <p:spPr>
            <a:xfrm>
              <a:off x="0" y="7161"/>
              <a:ext cx="1575" cy="939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2020/8/19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24.&#26376;&#36857;&#65288;&#26391;&#35835;&#35270;&#39057;&#65289;.mp4" TargetMode="Externa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5963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 descr="IMG_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250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2767790" y="1455744"/>
            <a:ext cx="3260725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24 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月 迹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0548" y="2559387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9658" y="2558752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2856629" y="2712654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46589" y="-40168"/>
            <a:ext cx="3465512" cy="368300"/>
            <a:chOff x="-36512" y="147808"/>
            <a:chExt cx="3383280" cy="347267"/>
          </a:xfrm>
        </p:grpSpPr>
        <p:sp>
          <p:nvSpPr>
            <p:cNvPr id="4" name="矩形 3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>
            <a:spLocks noChangeArrowheads="1"/>
          </p:cNvSpPr>
          <p:nvPr/>
        </p:nvSpPr>
        <p:spPr bwMode="auto">
          <a:xfrm>
            <a:off x="2698127" y="948223"/>
            <a:ext cx="6265119" cy="3430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5365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sz="2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贾平凹，原名贾平娃，陕西省丹凤人，当代作家。他是我国当代文坛屈指可数的文学奇才，被誉为“鬼才”。他是当代中国最具叛逆性和创作精神的作家之一，具有广泛的影响力。代表作有《下棋》《天狗》《秦腔》《月迹》《爱的踪迹》《浮躁》等。曾获我国“茅盾文学奖”“鲁迅文学奖”“美国美孚飞马文学奖”“法国费米娜文学奖”。</a:t>
            </a:r>
          </a:p>
        </p:txBody>
      </p:sp>
      <p:pic>
        <p:nvPicPr>
          <p:cNvPr id="15366" name="图片 3"/>
          <p:cNvPicPr>
            <a:picLocks noChangeAspect="1" noChangeArrowheads="1"/>
          </p:cNvPicPr>
          <p:nvPr/>
        </p:nvPicPr>
        <p:blipFill rotWithShape="1">
          <a:blip r:embed="rId2"/>
          <a:srcRect l="23928"/>
          <a:stretch>
            <a:fillRect/>
          </a:stretch>
        </p:blipFill>
        <p:spPr bwMode="auto">
          <a:xfrm>
            <a:off x="515819" y="1683570"/>
            <a:ext cx="2195513" cy="2323665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grpSp>
        <p:nvGrpSpPr>
          <p:cNvPr id="7170" name="组合 5"/>
          <p:cNvGrpSpPr/>
          <p:nvPr/>
        </p:nvGrpSpPr>
        <p:grpSpPr>
          <a:xfrm>
            <a:off x="2634787" y="-2041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721266" y="1117111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1"/>
      <p:bldP spid="15363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8571" y="569297"/>
            <a:ext cx="6731635" cy="38773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8571" y="569297"/>
            <a:ext cx="6795770" cy="38773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0321" y="573107"/>
            <a:ext cx="6667500" cy="38690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8571" y="573107"/>
            <a:ext cx="6795770" cy="39846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7305" y="569439"/>
            <a:ext cx="6795770" cy="3983355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291783" y="983933"/>
            <a:ext cx="641985" cy="286131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rgbClr val="0066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美</a:t>
            </a:r>
            <a:endParaRPr lang="en-US" altLang="zh-CN" sz="3600" b="1" dirty="0">
              <a:solidFill>
                <a:srgbClr val="0066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r>
              <a:rPr lang="zh-CN" altLang="en-US" sz="3600" b="1" dirty="0">
                <a:solidFill>
                  <a:srgbClr val="0066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丽</a:t>
            </a:r>
            <a:endParaRPr lang="en-US" altLang="zh-CN" sz="3600" b="1" dirty="0">
              <a:solidFill>
                <a:srgbClr val="0066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r>
              <a:rPr lang="zh-CN" altLang="en-US" sz="3600" b="1" dirty="0">
                <a:solidFill>
                  <a:srgbClr val="0066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的</a:t>
            </a:r>
            <a:endParaRPr lang="en-US" altLang="zh-CN" sz="3600" b="1" dirty="0">
              <a:solidFill>
                <a:srgbClr val="0066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r>
              <a:rPr lang="zh-CN" altLang="en-US" sz="3600" b="1" dirty="0">
                <a:solidFill>
                  <a:srgbClr val="0066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月</a:t>
            </a:r>
            <a:endParaRPr lang="en-US" altLang="zh-CN" sz="3600" b="1" dirty="0">
              <a:solidFill>
                <a:srgbClr val="0066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  <a:p>
            <a:r>
              <a:rPr lang="zh-CN" altLang="en-US" sz="3600" b="1" dirty="0">
                <a:solidFill>
                  <a:srgbClr val="0066FF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景</a:t>
            </a:r>
            <a:endParaRPr lang="zh-CN" altLang="en-US" sz="3600" dirty="0">
              <a:solidFill>
                <a:srgbClr val="0066FF"/>
              </a:solidFill>
              <a:latin typeface="方正粗黑宋简体" panose="02000000000000000000" charset="-122"/>
              <a:ea typeface="方正粗黑宋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"/>
          <p:cNvSpPr txBox="1"/>
          <p:nvPr/>
        </p:nvSpPr>
        <p:spPr>
          <a:xfrm>
            <a:off x="825021" y="1345423"/>
            <a:ext cx="7645400" cy="193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    读了上面的资料，你对月亮已经有了初步的了解，那么在作者的笔下，月亮又是怎样的？现在，让我们开启今天的预习之旅！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848760" y="99323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70884" y="1081775"/>
            <a:ext cx="7991475" cy="312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再读一遍，把课文读通读顺，然后读给爸爸妈妈听。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3316" name="组 28"/>
          <p:cNvGrpSpPr/>
          <p:nvPr/>
        </p:nvGrpSpPr>
        <p:grpSpPr>
          <a:xfrm>
            <a:off x="6875307" y="149164"/>
            <a:ext cx="2138363" cy="490537"/>
            <a:chOff x="3508667" y="4638583"/>
            <a:chExt cx="2137740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5" action="ppaction://hlinkfile"/>
            </p:cNvPr>
            <p:cNvSpPr txBox="1"/>
            <p:nvPr/>
          </p:nvSpPr>
          <p:spPr>
            <a:xfrm>
              <a:off x="3867872" y="4638583"/>
              <a:ext cx="1738769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538411" y="1830368"/>
            <a:ext cx="225107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悄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没声儿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887593" y="1881168"/>
            <a:ext cx="226949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果实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累累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1538728" y="3022898"/>
            <a:ext cx="155956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嫦 娥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3798693" y="3109893"/>
            <a:ext cx="16573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嫉 妒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5721473" y="3109893"/>
            <a:ext cx="184785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瓷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花盆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6262493" y="1793856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袅袅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91958" y="89976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544443" y="1359198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qiǎo</a:t>
            </a:r>
          </a:p>
        </p:txBody>
      </p:sp>
      <p:sp>
        <p:nvSpPr>
          <p:cNvPr id="24" name="矩形 23"/>
          <p:cNvSpPr/>
          <p:nvPr/>
        </p:nvSpPr>
        <p:spPr>
          <a:xfrm>
            <a:off x="4902323" y="1358881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léi</a:t>
            </a:r>
          </a:p>
        </p:txBody>
      </p:sp>
      <p:sp>
        <p:nvSpPr>
          <p:cNvPr id="25" name="矩形 24"/>
          <p:cNvSpPr/>
          <p:nvPr/>
        </p:nvSpPr>
        <p:spPr>
          <a:xfrm>
            <a:off x="6165338" y="1272203"/>
            <a:ext cx="9607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niǎo</a:t>
            </a:r>
          </a:p>
        </p:txBody>
      </p:sp>
      <p:sp>
        <p:nvSpPr>
          <p:cNvPr id="27" name="矩形 26"/>
          <p:cNvSpPr/>
          <p:nvPr/>
        </p:nvSpPr>
        <p:spPr>
          <a:xfrm>
            <a:off x="1385693" y="2537123"/>
            <a:ext cx="12192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cháng</a:t>
            </a:r>
          </a:p>
        </p:txBody>
      </p:sp>
      <p:sp>
        <p:nvSpPr>
          <p:cNvPr id="28" name="矩形 27"/>
          <p:cNvSpPr/>
          <p:nvPr/>
        </p:nvSpPr>
        <p:spPr>
          <a:xfrm>
            <a:off x="2559808" y="2545391"/>
            <a:ext cx="6261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é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42441" y="2587923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cí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" name="矩形 2"/>
          <p:cNvSpPr/>
          <p:nvPr/>
        </p:nvSpPr>
        <p:spPr>
          <a:xfrm>
            <a:off x="3798693" y="2587923"/>
            <a:ext cx="6261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jí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734048" y="2587923"/>
            <a:ext cx="62611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dù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3" name="Rectangle 24"/>
          <p:cNvSpPr>
            <a:spLocks noChangeArrowheads="1"/>
          </p:cNvSpPr>
          <p:nvPr/>
        </p:nvSpPr>
        <p:spPr bwMode="auto">
          <a:xfrm>
            <a:off x="464663" y="665873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7" grpId="0"/>
      <p:bldP spid="28" grpId="0"/>
      <p:bldP spid="29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http://p2.so.qhmsg.com/bdr/1080__/t01419231f5018070e7.jpg"/>
          <p:cNvPicPr>
            <a:picLocks noChangeAspect="1" noChangeArrowheads="1"/>
          </p:cNvPicPr>
          <p:nvPr/>
        </p:nvPicPr>
        <p:blipFill>
          <a:blip r:embed="rId3" cstate="print"/>
          <a:srcRect r="256" b="9668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7717595" y="409087"/>
            <a:ext cx="1415772" cy="584775"/>
          </a:xfrm>
          <a:prstGeom prst="rect">
            <a:avLst/>
          </a:prstGeom>
          <a:solidFill>
            <a:schemeClr val="accent2">
              <a:alpha val="73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钓月亮</a:t>
            </a:r>
          </a:p>
        </p:txBody>
      </p:sp>
      <p:pic>
        <p:nvPicPr>
          <p:cNvPr id="84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40552" y="0"/>
            <a:ext cx="887363" cy="24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/>
          <p:nvPr/>
        </p:nvGrpSpPr>
        <p:grpSpPr>
          <a:xfrm>
            <a:off x="179512" y="1059582"/>
            <a:ext cx="1628007" cy="646331"/>
            <a:chOff x="179512" y="1059582"/>
            <a:chExt cx="1628007" cy="646331"/>
          </a:xfrm>
        </p:grpSpPr>
        <p:sp>
          <p:nvSpPr>
            <p:cNvPr id="45" name="矩形 48"/>
            <p:cNvSpPr>
              <a:spLocks noChangeArrowheads="1"/>
            </p:cNvSpPr>
            <p:nvPr/>
          </p:nvSpPr>
          <p:spPr bwMode="auto">
            <a:xfrm>
              <a:off x="179512" y="1059582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嫦娥</a:t>
              </a:r>
            </a:p>
          </p:txBody>
        </p:sp>
        <p:pic>
          <p:nvPicPr>
            <p:cNvPr id="67588" name="Picture 4" descr="http://p0.so.qhimgs1.com/bdr/_240_/t012611d6f8678d2d0c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2B2937"/>
                </a:clrFrom>
                <a:clrTo>
                  <a:srgbClr val="2B2937">
                    <a:alpha val="0"/>
                  </a:srgbClr>
                </a:clrTo>
              </a:clrChange>
            </a:blip>
            <a:srcRect l="18900" t="18900" r="22038" b="26764"/>
            <a:stretch>
              <a:fillRect/>
            </a:stretch>
          </p:blipFill>
          <p:spPr bwMode="auto">
            <a:xfrm>
              <a:off x="1259632" y="1131590"/>
              <a:ext cx="547887" cy="50405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" name="组合 2"/>
          <p:cNvGrpSpPr/>
          <p:nvPr/>
        </p:nvGrpSpPr>
        <p:grpSpPr>
          <a:xfrm>
            <a:off x="179512" y="1851670"/>
            <a:ext cx="1628007" cy="646331"/>
            <a:chOff x="179512" y="1851670"/>
            <a:chExt cx="1628007" cy="646331"/>
          </a:xfrm>
        </p:grpSpPr>
        <p:sp>
          <p:nvSpPr>
            <p:cNvPr id="57" name="矩形 48"/>
            <p:cNvSpPr>
              <a:spLocks noChangeArrowheads="1"/>
            </p:cNvSpPr>
            <p:nvPr/>
          </p:nvSpPr>
          <p:spPr bwMode="auto">
            <a:xfrm>
              <a:off x="179512" y="1851670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累累</a:t>
              </a:r>
            </a:p>
          </p:txBody>
        </p:sp>
        <p:pic>
          <p:nvPicPr>
            <p:cNvPr id="87" name="Picture 4" descr="http://p0.so.qhimgs1.com/bdr/_240_/t012611d6f8678d2d0c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2B2937"/>
                </a:clrFrom>
                <a:clrTo>
                  <a:srgbClr val="2B2937">
                    <a:alpha val="0"/>
                  </a:srgbClr>
                </a:clrTo>
              </a:clrChange>
            </a:blip>
            <a:srcRect l="18900" t="18900" r="22038" b="26764"/>
            <a:stretch>
              <a:fillRect/>
            </a:stretch>
          </p:blipFill>
          <p:spPr bwMode="auto">
            <a:xfrm>
              <a:off x="1259632" y="1923678"/>
              <a:ext cx="547887" cy="50405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" name="组合 3"/>
          <p:cNvGrpSpPr/>
          <p:nvPr/>
        </p:nvGrpSpPr>
        <p:grpSpPr>
          <a:xfrm>
            <a:off x="179512" y="2643758"/>
            <a:ext cx="1628007" cy="646331"/>
            <a:chOff x="179512" y="2643758"/>
            <a:chExt cx="1628007" cy="646331"/>
          </a:xfrm>
        </p:grpSpPr>
        <p:sp>
          <p:nvSpPr>
            <p:cNvPr id="48" name="矩形 48"/>
            <p:cNvSpPr>
              <a:spLocks noChangeArrowheads="1"/>
            </p:cNvSpPr>
            <p:nvPr/>
          </p:nvSpPr>
          <p:spPr bwMode="auto">
            <a:xfrm>
              <a:off x="179512" y="2643758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袅袅</a:t>
              </a:r>
            </a:p>
          </p:txBody>
        </p:sp>
        <p:pic>
          <p:nvPicPr>
            <p:cNvPr id="92" name="Picture 4" descr="http://p0.so.qhimgs1.com/bdr/_240_/t012611d6f8678d2d0c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2B2937"/>
                </a:clrFrom>
                <a:clrTo>
                  <a:srgbClr val="2B2937">
                    <a:alpha val="0"/>
                  </a:srgbClr>
                </a:clrTo>
              </a:clrChange>
            </a:blip>
            <a:srcRect l="18900" t="18900" r="22038" b="26764"/>
            <a:stretch>
              <a:fillRect/>
            </a:stretch>
          </p:blipFill>
          <p:spPr bwMode="auto">
            <a:xfrm>
              <a:off x="1259632" y="2715766"/>
              <a:ext cx="547887" cy="50405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组合 4"/>
          <p:cNvGrpSpPr/>
          <p:nvPr/>
        </p:nvGrpSpPr>
        <p:grpSpPr>
          <a:xfrm>
            <a:off x="179512" y="3363838"/>
            <a:ext cx="1628007" cy="648072"/>
            <a:chOff x="179512" y="3363838"/>
            <a:chExt cx="1628007" cy="648072"/>
          </a:xfrm>
        </p:grpSpPr>
        <p:sp>
          <p:nvSpPr>
            <p:cNvPr id="43" name="矩形 48"/>
            <p:cNvSpPr>
              <a:spLocks noChangeArrowheads="1"/>
            </p:cNvSpPr>
            <p:nvPr/>
          </p:nvSpPr>
          <p:spPr bwMode="auto">
            <a:xfrm>
              <a:off x="179512" y="3363838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嫉妒</a:t>
              </a:r>
            </a:p>
          </p:txBody>
        </p:sp>
        <p:pic>
          <p:nvPicPr>
            <p:cNvPr id="93" name="Picture 4" descr="http://p0.so.qhimgs1.com/bdr/_240_/t012611d6f8678d2d0c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2B2937"/>
                </a:clrFrom>
                <a:clrTo>
                  <a:srgbClr val="2B2937">
                    <a:alpha val="0"/>
                  </a:srgbClr>
                </a:clrTo>
              </a:clrChange>
            </a:blip>
            <a:srcRect l="18900" t="18900" r="22038" b="26764"/>
            <a:stretch>
              <a:fillRect/>
            </a:stretch>
          </p:blipFill>
          <p:spPr bwMode="auto">
            <a:xfrm>
              <a:off x="1259632" y="3507854"/>
              <a:ext cx="547887" cy="50405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" name="组合 8"/>
          <p:cNvGrpSpPr/>
          <p:nvPr/>
        </p:nvGrpSpPr>
        <p:grpSpPr>
          <a:xfrm>
            <a:off x="179512" y="4155926"/>
            <a:ext cx="1628007" cy="645160"/>
            <a:chOff x="179512" y="4155926"/>
            <a:chExt cx="1628007" cy="645160"/>
          </a:xfrm>
        </p:grpSpPr>
        <p:sp>
          <p:nvSpPr>
            <p:cNvPr id="85" name="矩形 48"/>
            <p:cNvSpPr>
              <a:spLocks noChangeArrowheads="1"/>
            </p:cNvSpPr>
            <p:nvPr/>
          </p:nvSpPr>
          <p:spPr bwMode="auto">
            <a:xfrm>
              <a:off x="179512" y="4155926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瓷器</a:t>
              </a:r>
            </a:p>
          </p:txBody>
        </p:sp>
        <p:pic>
          <p:nvPicPr>
            <p:cNvPr id="94" name="Picture 4" descr="http://p0.so.qhimgs1.com/bdr/_240_/t012611d6f8678d2d0c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2B2937"/>
                </a:clrFrom>
                <a:clrTo>
                  <a:srgbClr val="2B2937">
                    <a:alpha val="0"/>
                  </a:srgbClr>
                </a:clrTo>
              </a:clrChange>
            </a:blip>
            <a:srcRect l="18900" t="18900" r="22038" b="26764"/>
            <a:stretch>
              <a:fillRect/>
            </a:stretch>
          </p:blipFill>
          <p:spPr bwMode="auto">
            <a:xfrm>
              <a:off x="1259632" y="4227934"/>
              <a:ext cx="547887" cy="50405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59099E-7 C 0.01615 -0.00648 0.03264 0.00339 0.04775 0.01265 C 0.05434 0.01666 0.06181 0.01851 0.06858 0.02283 C 0.07066 0.02406 0.07257 0.0256 0.07448 0.02714 C 0.0757 0.02838 0.07674 0.03023 0.07795 0.03115 C 0.09045 0.04072 0.10365 0.04904 0.11632 0.05799 C 0.12587 0.07495 0.11337 0.05491 0.12448 0.06632 C 0.13091 0.0728 0.1349 0.08267 0.14184 0.08698 C 0.1474 0.10117 0.16007 0.10703 0.16511 0.124 C 0.17118 0.14497 0.17969 0.15361 0.18959 0.16749 C 0.19601 0.17644 0.19827 0.18785 0.20591 0.19433 C 0.21268 0.20697 0.20903 0.20389 0.21632 0.20666 C 0.22118 0.21283 0.22483 0.21376 0.23021 0.21715 C 0.2342 0.22394 0.23924 0.22425 0.24427 0.22733 C 0.25209 0.23196 0.25938 0.23751 0.26754 0.23967 C 0.28177 0.24861 0.29688 0.25632 0.31163 0.26249 C 0.31684 0.26465 0.3217 0.26774 0.32674 0.27082 C 0.32795 0.27144 0.33021 0.27298 0.33021 0.27298 C 0.33577 0.28223 0.32917 0.2702 0.3349 0.28532 C 0.33768 0.29241 0.33733 0.28624 0.33733 0.29149 " pathEditMode="relative" ptsTypes="fffffffffffffffffff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1.34485E-6 C 0.00625 0.00185 0.01059 0.00648 0.01701 0.00833 C 0.01788 0.00925 0.01858 0.01079 0.01962 0.01172 C 0.02101 0.01265 0.02309 0.01234 0.02465 0.01357 C 0.0342 0.02313 0.03281 0.02838 0.04531 0.03393 C 0.05903 0.0475 0.07274 0.06169 0.0849 0.07742 C 0.08663 0.08513 0.0901 0.09007 0.09358 0.09624 C 0.10052 0.10888 0.09462 0.10549 0.1033 0.10827 C 0.11007 0.11783 0.11701 0.12646 0.12552 0.13232 C 0.12847 0.13664 0.13021 0.13911 0.1342 0.14096 C 0.1401 0.14929 0.1467 0.15515 0.1526 0.16348 C 0.15469 0.16625 0.15764 0.1681 0.16007 0.17057 C 0.16129 0.1715 0.16372 0.17366 0.16372 0.17397 C 0.17153 0.18939 0.16094 0.17057 0.16997 0.18075 C 0.17101 0.18199 0.17118 0.18445 0.1724 0.18599 C 0.17552 0.19031 0.18004 0.19371 0.18351 0.19802 C 0.1882 0.20327 0.18785 0.2082 0.19097 0.21345 C 0.19549 0.22116 0.20382 0.22918 0.21059 0.23257 C 0.21945 0.24491 0.23733 0.24059 0.25 0.24275 C 0.26285 0.24738 0.27656 0.24892 0.28958 0.25108 C 0.3 0.25293 0.30972 0.25817 0.32031 0.26002 C 0.3257 0.26249 0.33195 0.26527 0.33767 0.26527 " pathEditMode="relative" rAng="0" ptsTypes="fffffffffffffffffffff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75" y="132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7.35349E-6 C 0.00347 0.00431 0.00555 0.00801 0.00937 0.01048 C 0.01389 0.01634 0.0191 0.02405 0.02448 0.02683 C 0.03264 0.0367 0.04184 0.04996 0.05121 0.05582 C 0.05798 0.06477 0.06094 0.07217 0.06632 0.08482 C 0.06753 0.0876 0.06962 0.08883 0.07101 0.09099 C 0.07344 0.095 0.07569 0.09932 0.07795 0.10333 C 0.08125 0.10919 0.08333 0.11536 0.08733 0.11998 C 0.09271 0.13479 0.08941 0.13016 0.09653 0.13633 C 0.10243 0.14682 0.10955 0.15885 0.11753 0.16317 C 0.12118 0.17026 0.12743 0.1752 0.13264 0.17766 C 0.13889 0.18537 0.14635 0.18661 0.15347 0.19 C 0.16944 0.19771 0.17708 0.20419 0.19531 0.20666 C 0.20885 0.21468 0.22569 0.21375 0.23958 0.21499 C 0.27083 0.22732 0.31771 0.21745 0.3408 0.21684 C 0.3493 0.20697 0.35989 0.20296 0.36979 0.20049 C 0.37778 0.19555 0.38576 0.19432 0.39427 0.19432 " pathEditMode="relative" ptsTypes="ffffffffffffffffA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5.29303E-6 C 0.0066 0.00309 0.01215 0.00618 0.01875 0.00834 C 0.02535 0.0142 0.03142 0.02067 0.03837 0.02468 C 0.03924 0.02623 0.0408 0.029 0.0408 0.029 C 0.05399 0.03795 0.06736 0.04597 0.08021 0.05584 C 0.08247 0.05769 0.08403 0.0617 0.08611 0.06417 C 0.09306 0.07219 0.10156 0.08267 0.10938 0.08668 C 0.11337 0.09162 0.11632 0.09285 0.12101 0.09501 C 0.12222 0.09655 0.12326 0.0981 0.12448 0.09933 C 0.12552 0.10025 0.12691 0.09995 0.12795 0.10118 C 0.13559 0.10951 0.12396 0.10241 0.13386 0.10735 C 0.13802 0.11537 0.1467 0.11753 0.15243 0.12 C 0.16528 0.12524 0.17761 0.12925 0.1908 0.13017 C 0.21059 0.13141 0.23021 0.13172 0.25 0.13233 C 0.26007 0.13357 0.26927 0.13603 0.27917 0.1385 C 0.28594 0.14282 0.29306 0.1422 0.3 0.14467 C 0.31649 0.15084 0.33195 0.15886 0.34896 0.16102 C 0.35469 0.16441 0.35903 0.17367 0.36406 0.17983 C 0.36615 0.19186 0.36354 0.18045 0.36858 0.19217 C 0.37882 0.215 0.36927 0.19742 0.37552 0.20883 C 0.38038 0.20729 0.38733 0.2042 0.38941 0.19618 " pathEditMode="relative" ptsTypes="ffffffffffffffffffffA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45527E-6 C 0.00694 0.00062 0.01389 0.00092 0.02083 0.00216 C 0.02656 0.00308 0.0224 0.00432 0.02674 0.00833 C 0.02899 0.01018 0.03368 0.01265 0.03368 0.01265 C 0.0375 0.01203 0.04167 0.01265 0.04531 0.01049 C 0.05365 0.00586 0.05573 -0.00401 0.06042 -0.01419 C 0.06458 -0.02313 0.06875 -0.02499 0.07205 -0.03701 C 0.08073 -0.06909 0.08646 -0.10549 0.09062 -0.14035 C 0.09271 -0.15824 0.09271 -0.17643 0.09531 -0.19402 C 0.09705 -0.2227 0.09965 -0.25262 0.10694 -0.27884 C 0.10833 -0.29581 0.11285 -0.32295 0.11858 -0.33652 C 0.12153 -0.35194 0.12951 -0.36983 0.13594 -0.38217 C 0.13802 -0.39235 0.14097 -0.39975 0.14531 -0.40685 C 0.14878 -0.41949 0.15278 -0.42412 0.15816 -0.43368 C 0.16545 -0.44664 0.15851 -0.43738 0.16389 -0.44818 C 0.17552 -0.47162 0.19062 -0.49136 0.20694 -0.50185 C 0.21875 -0.50925 0.23194 -0.50925 0.2441 -0.51419 C 0.25642 -0.51357 0.26892 -0.51357 0.28125 -0.51234 C 0.28698 -0.51172 0.29219 -0.50709 0.29757 -0.50401 C 0.30868 -0.49784 0.32014 -0.49722 0.33125 -0.49167 C 0.33785 -0.48828 0.34184 -0.48334 0.34878 -0.48119 C 0.3559 -0.47625 0.36215 -0.47286 0.36979 -0.47101 C 0.38021 -0.45805 0.37378 -0.46422 0.4 -0.46885 C 0.40278 -0.46946 0.40816 -0.47286 0.40816 -0.47286 " pathEditMode="relative" ptsTypes="fffffffffffffffffffffffA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513398" y="1434148"/>
            <a:ext cx="8267700" cy="219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90000"/>
              </a:lnSpc>
            </a:pPr>
            <a:r>
              <a:rPr lang="zh-CN" alt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下面的词语，给加红的字选择正确的读音。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9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袅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袅（</a:t>
            </a:r>
            <a:r>
              <a:rPr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liǎo  </a:t>
            </a:r>
            <a:r>
              <a:rPr sz="2400" b="1" dirty="0" err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niǎo</a:t>
            </a:r>
            <a:r>
              <a:rPr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嫉</a:t>
            </a:r>
            <a:r>
              <a:rPr sz="2400" b="1" dirty="0" err="1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妒</a:t>
            </a:r>
            <a:r>
              <a:rPr sz="2400" b="1" dirty="0" err="1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 err="1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jì</a:t>
            </a:r>
            <a:r>
              <a:rPr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jí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90000"/>
              </a:lnSpc>
            </a:pP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</a:t>
            </a:r>
            <a:r>
              <a:rPr lang="zh-CN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累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累（</a:t>
            </a: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léi    lěi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</a:t>
            </a:r>
            <a:r>
              <a:rPr lang="en-US" alt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悄</a:t>
            </a:r>
            <a:r>
              <a:rPr lang="zh-CN"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无声息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qiǎo  qiāo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5" name="矩形 4"/>
          <p:cNvSpPr/>
          <p:nvPr/>
        </p:nvSpPr>
        <p:spPr>
          <a:xfrm>
            <a:off x="2557942" y="2312719"/>
            <a:ext cx="608330" cy="14465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 </a:t>
            </a:r>
          </a:p>
        </p:txBody>
      </p:sp>
      <p:sp>
        <p:nvSpPr>
          <p:cNvPr id="2" name="矩形 1"/>
          <p:cNvSpPr/>
          <p:nvPr/>
        </p:nvSpPr>
        <p:spPr>
          <a:xfrm>
            <a:off x="4873949" y="2302086"/>
            <a:ext cx="60833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1628786" y="3046627"/>
            <a:ext cx="60833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5450380" y="3128327"/>
            <a:ext cx="608330" cy="12618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468643" y="768227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5"/>
          <p:cNvSpPr/>
          <p:nvPr/>
        </p:nvSpPr>
        <p:spPr>
          <a:xfrm>
            <a:off x="3116263" y="2070133"/>
            <a:ext cx="5562600" cy="76993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觑，看，瞧。你看我，我看你，形容大家因惊惧或不知所措而互相望着，都不说话。</a:t>
            </a:r>
          </a:p>
        </p:txBody>
      </p:sp>
      <p:sp>
        <p:nvSpPr>
          <p:cNvPr id="21507" name="矩形 4"/>
          <p:cNvSpPr/>
          <p:nvPr/>
        </p:nvSpPr>
        <p:spPr>
          <a:xfrm>
            <a:off x="631825" y="1096995"/>
            <a:ext cx="1925638" cy="3478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满盈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踪迹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面面相觑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倏忽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5" name="直接连接符 4"/>
          <p:cNvCxnSpPr/>
          <p:nvPr/>
        </p:nvCxnSpPr>
        <p:spPr>
          <a:xfrm rot="16200000" flipH="1">
            <a:off x="1199356" y="2274126"/>
            <a:ext cx="2651125" cy="13255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510" name="矩形 5"/>
          <p:cNvSpPr/>
          <p:nvPr/>
        </p:nvSpPr>
        <p:spPr>
          <a:xfrm>
            <a:off x="3125788" y="3114708"/>
            <a:ext cx="5414962" cy="430212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很快地；忽然。</a:t>
            </a:r>
          </a:p>
        </p:txBody>
      </p:sp>
      <p:sp>
        <p:nvSpPr>
          <p:cNvPr id="21511" name="矩形 5"/>
          <p:cNvSpPr/>
          <p:nvPr/>
        </p:nvSpPr>
        <p:spPr>
          <a:xfrm>
            <a:off x="3119438" y="1317658"/>
            <a:ext cx="5218112" cy="54133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行动所留下可觉察的形迹。</a:t>
            </a:r>
          </a:p>
        </p:txBody>
      </p:sp>
      <p:sp>
        <p:nvSpPr>
          <p:cNvPr id="21512" name="矩形 29"/>
          <p:cNvSpPr/>
          <p:nvPr/>
        </p:nvSpPr>
        <p:spPr>
          <a:xfrm>
            <a:off x="3138488" y="3944970"/>
            <a:ext cx="5472112" cy="431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全部占满、充满。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770063" y="3397283"/>
            <a:ext cx="1455738" cy="8461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803400" y="1651033"/>
            <a:ext cx="1335088" cy="8366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039611" y="351224"/>
            <a:ext cx="3976688" cy="538163"/>
            <a:chOff x="3124895" y="802160"/>
            <a:chExt cx="3975140" cy="537866"/>
          </a:xfrm>
        </p:grpSpPr>
        <p:pic>
          <p:nvPicPr>
            <p:cNvPr id="21519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1520" name="矩形 12"/>
            <p:cNvSpPr/>
            <p:nvPr/>
          </p:nvSpPr>
          <p:spPr>
            <a:xfrm>
              <a:off x="3222050" y="820332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cxnSp>
        <p:nvCxnSpPr>
          <p:cNvPr id="29" name="直接连接符 28"/>
          <p:cNvCxnSpPr/>
          <p:nvPr/>
        </p:nvCxnSpPr>
        <p:spPr>
          <a:xfrm flipV="1">
            <a:off x="2303463" y="2546383"/>
            <a:ext cx="890588" cy="7762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477322" y="59700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5"/>
          <p:cNvSpPr/>
          <p:nvPr/>
        </p:nvSpPr>
        <p:spPr>
          <a:xfrm>
            <a:off x="3162300" y="2416175"/>
            <a:ext cx="5403850" cy="43180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烟气缭绕上腾的样子。</a:t>
            </a:r>
          </a:p>
        </p:txBody>
      </p:sp>
      <p:sp>
        <p:nvSpPr>
          <p:cNvPr id="22531" name="矩形 4"/>
          <p:cNvSpPr/>
          <p:nvPr/>
        </p:nvSpPr>
        <p:spPr>
          <a:xfrm>
            <a:off x="660400" y="1233488"/>
            <a:ext cx="1925638" cy="3476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袅袅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羡慕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嫉妒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250000"/>
              </a:lnSpc>
            </a:pP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争执</a:t>
            </a:r>
            <a:r>
              <a:rPr lang="en-US" altLang="zh-CN" sz="22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2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838325" y="1822450"/>
            <a:ext cx="1338263" cy="8778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533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2534" name="矩形 5"/>
          <p:cNvSpPr/>
          <p:nvPr/>
        </p:nvSpPr>
        <p:spPr>
          <a:xfrm>
            <a:off x="3128963" y="3286125"/>
            <a:ext cx="5256212" cy="43021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各持己见、互不相让地争论。</a:t>
            </a:r>
          </a:p>
        </p:txBody>
      </p:sp>
      <p:sp>
        <p:nvSpPr>
          <p:cNvPr id="22535" name="矩形 5"/>
          <p:cNvSpPr/>
          <p:nvPr/>
        </p:nvSpPr>
        <p:spPr>
          <a:xfrm>
            <a:off x="3133725" y="1444625"/>
            <a:ext cx="5218113" cy="768350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爱慕，钦慕，因喜爱别人有某种长处、好处或优越条件等而希望自己也有。</a:t>
            </a:r>
          </a:p>
        </p:txBody>
      </p:sp>
      <p:cxnSp>
        <p:nvCxnSpPr>
          <p:cNvPr id="40" name="直接连接符 39"/>
          <p:cNvCxnSpPr/>
          <p:nvPr/>
        </p:nvCxnSpPr>
        <p:spPr>
          <a:xfrm flipV="1">
            <a:off x="1844675" y="1862138"/>
            <a:ext cx="1346200" cy="80962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1809750" y="3524250"/>
            <a:ext cx="1338263" cy="85566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538" name="矩形 5"/>
          <p:cNvSpPr/>
          <p:nvPr/>
        </p:nvSpPr>
        <p:spPr>
          <a:xfrm>
            <a:off x="3133725" y="4089400"/>
            <a:ext cx="5256213" cy="430213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因人胜过自己而产生的忌恨心理。</a:t>
            </a: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1798638" y="3540125"/>
            <a:ext cx="1390650" cy="8540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2541" name="组合 25"/>
          <p:cNvGrpSpPr/>
          <p:nvPr/>
        </p:nvGrpSpPr>
        <p:grpSpPr>
          <a:xfrm>
            <a:off x="781685" y="806450"/>
            <a:ext cx="3976688" cy="538163"/>
            <a:chOff x="3124895" y="802160"/>
            <a:chExt cx="3975140" cy="537866"/>
          </a:xfrm>
        </p:grpSpPr>
        <p:pic>
          <p:nvPicPr>
            <p:cNvPr id="22543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2544" name="矩形 12"/>
            <p:cNvSpPr/>
            <p:nvPr/>
          </p:nvSpPr>
          <p:spPr>
            <a:xfrm>
              <a:off x="3222050" y="820332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771784" y="1155221"/>
            <a:ext cx="1112838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贾平凹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76714" y="1694666"/>
            <a:ext cx="1112837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盼月亮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53126" y="1694349"/>
            <a:ext cx="1112838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寻月亮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76263" y="1665751"/>
            <a:ext cx="1112838" cy="4603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议月亮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492207" y="68477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3340" y="1102373"/>
            <a:ext cx="7502525" cy="2803525"/>
            <a:chOff x="1479" y="1803"/>
            <a:chExt cx="11815" cy="4415"/>
          </a:xfrm>
        </p:grpSpPr>
        <p:sp>
          <p:nvSpPr>
            <p:cNvPr id="3" name="矩形 2"/>
            <p:cNvSpPr/>
            <p:nvPr/>
          </p:nvSpPr>
          <p:spPr>
            <a:xfrm>
              <a:off x="1527" y="1803"/>
              <a:ext cx="11608" cy="26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446088" marR="0" lvl="0" indent="-446088" algn="l" defTabSz="4572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1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.《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月迹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》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的作者是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__________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，课文围绕孩子和月亮依次写了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_________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、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_________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、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________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三个部分。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479" y="4464"/>
              <a:ext cx="11815" cy="175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361950" marR="0" lvl="0" indent="-276225" algn="l" defTabSz="457200" rtl="0" eaLnBrk="1" fontAlgn="base" latinLnBrk="1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2.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“月迹”的意思是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_________________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。本文写了孩子们在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____________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盼月亮、寻月亮、议月亮的事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ea"/>
                  <a:ea typeface="+mj-ea"/>
                  <a:cs typeface="楷体" panose="02010609060101010101" pitchFamily="49" charset="-122"/>
                </a:rPr>
                <a:t>。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3950440" y="2823690"/>
            <a:ext cx="1730375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月亮的足迹</a:t>
            </a:r>
            <a:endParaRPr lang="zh-CN" altLang="en-US" dirty="0"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456920" y="3382807"/>
            <a:ext cx="1112837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zh-CN" sz="2400" b="1" dirty="0">
                <a:solidFill>
                  <a:srgbClr val="C00000"/>
                </a:solidFill>
                <a:latin typeface="+mj-ea"/>
                <a:ea typeface="+mj-ea"/>
              </a:rPr>
              <a:t>中秋夜</a:t>
            </a:r>
            <a:endParaRPr lang="zh-CN" altLang="en-US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601754" y="85064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955889" y="1277309"/>
            <a:ext cx="7369175" cy="267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查资料，填一填</a:t>
            </a:r>
            <a:endParaRPr lang="en-US" altLang="zh-CN" sz="2800" b="1" dirty="0">
              <a:solidFill>
                <a:srgbClr val="0000FF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indent="712788">
              <a:lnSpc>
                <a:spcPct val="150000"/>
              </a:lnSpc>
            </a:pPr>
            <a:r>
              <a:rPr lang="zh-CN" altLang="en-US" sz="28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贾</a:t>
            </a:r>
            <a:r>
              <a:rPr lang="zh-CN" altLang="en-US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平凹，</a:t>
            </a:r>
            <a:r>
              <a:rPr lang="en-US" altLang="zh-CN" sz="28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</a:t>
            </a: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952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生，陕西人。</a:t>
            </a: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著名作家。代表作品《</a:t>
            </a: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》《静虚村记》《夜游龙潭记》等</a:t>
            </a:r>
            <a:endParaRPr lang="zh-CN" altLang="en-US" sz="280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23812" y="2014227"/>
            <a:ext cx="11049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当代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3542562" y="2680977"/>
            <a:ext cx="1104900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丑石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634408" y="178959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63814" y="1564018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9075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524</Words>
  <Application>Microsoft Office PowerPoint</Application>
  <PresentationFormat>全屏显示(16:9)</PresentationFormat>
  <Paragraphs>85</Paragraphs>
  <Slides>16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18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686</cp:revision>
  <dcterms:created xsi:type="dcterms:W3CDTF">2015-12-30T08:03:00Z</dcterms:created>
  <dcterms:modified xsi:type="dcterms:W3CDTF">2020-08-19T06:45:29Z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