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709" r:id="rId2"/>
    <p:sldId id="706" r:id="rId3"/>
    <p:sldId id="694" r:id="rId4"/>
    <p:sldId id="695" r:id="rId5"/>
    <p:sldId id="696" r:id="rId6"/>
    <p:sldId id="698" r:id="rId7"/>
    <p:sldId id="699" r:id="rId8"/>
    <p:sldId id="700" r:id="rId9"/>
    <p:sldId id="701" r:id="rId10"/>
    <p:sldId id="702" r:id="rId11"/>
    <p:sldId id="703" r:id="rId12"/>
    <p:sldId id="704" r:id="rId13"/>
    <p:sldId id="707" r:id="rId14"/>
    <p:sldId id="708" r:id="rId15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324" autoAdjust="0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-132" y="-990"/>
      </p:cViewPr>
      <p:guideLst>
        <p:guide orient="horz" pos="14"/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2020/8/19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406712789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547235"/>
            <a:ext cx="9144000" cy="596265"/>
            <a:chOff x="0" y="7161"/>
            <a:chExt cx="14400" cy="939"/>
          </a:xfrm>
        </p:grpSpPr>
        <p:pic>
          <p:nvPicPr>
            <p:cNvPr id="6" name="图片 5"/>
            <p:cNvPicPr>
              <a:picLocks noChangeAspect="1"/>
            </p:cNvPicPr>
            <p:nvPr userDrawn="1"/>
          </p:nvPicPr>
          <p:blipFill>
            <a:blip r:embed="rId4"/>
            <a:srcRect l="49432" t="1551" r="1146" b="2063"/>
            <a:stretch>
              <a:fillRect/>
            </a:stretch>
          </p:blipFill>
          <p:spPr>
            <a:xfrm>
              <a:off x="1185" y="7161"/>
              <a:ext cx="13215" cy="939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>
            <a:blip r:embed="rId4"/>
            <a:srcRect l="1469" t="1551" r="50404" b="2063"/>
            <a:stretch>
              <a:fillRect/>
            </a:stretch>
          </p:blipFill>
          <p:spPr>
            <a:xfrm>
              <a:off x="0" y="7161"/>
              <a:ext cx="1575" cy="939"/>
            </a:xfrm>
            <a:prstGeom prst="rect">
              <a:avLst/>
            </a:prstGeom>
            <a:effectLst>
              <a:softEdge rad="6350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547235"/>
            <a:ext cx="9144000" cy="596265"/>
            <a:chOff x="0" y="7161"/>
            <a:chExt cx="14400" cy="939"/>
          </a:xfrm>
        </p:grpSpPr>
        <p:pic>
          <p:nvPicPr>
            <p:cNvPr id="6" name="图片 5"/>
            <p:cNvPicPr>
              <a:picLocks noChangeAspect="1"/>
            </p:cNvPicPr>
            <p:nvPr userDrawn="1"/>
          </p:nvPicPr>
          <p:blipFill>
            <a:blip r:embed="rId4"/>
            <a:srcRect l="49432" t="1551" r="1146" b="2063"/>
            <a:stretch>
              <a:fillRect/>
            </a:stretch>
          </p:blipFill>
          <p:spPr>
            <a:xfrm>
              <a:off x="1185" y="7161"/>
              <a:ext cx="13215" cy="939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8" name="图片 7"/>
            <p:cNvPicPr>
              <a:picLocks noChangeAspect="1"/>
            </p:cNvPicPr>
            <p:nvPr userDrawn="1"/>
          </p:nvPicPr>
          <p:blipFill>
            <a:blip r:embed="rId4"/>
            <a:srcRect l="1469" t="1551" r="50404" b="2063"/>
            <a:stretch>
              <a:fillRect/>
            </a:stretch>
          </p:blipFill>
          <p:spPr>
            <a:xfrm>
              <a:off x="0" y="7161"/>
              <a:ext cx="1575" cy="939"/>
            </a:xfrm>
            <a:prstGeom prst="rect">
              <a:avLst/>
            </a:prstGeom>
            <a:effectLst>
              <a:softEdge rad="6350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547235"/>
            <a:ext cx="9144000" cy="596265"/>
            <a:chOff x="0" y="7161"/>
            <a:chExt cx="14400" cy="939"/>
          </a:xfrm>
        </p:grpSpPr>
        <p:pic>
          <p:nvPicPr>
            <p:cNvPr id="6" name="图片 5"/>
            <p:cNvPicPr>
              <a:picLocks noChangeAspect="1"/>
            </p:cNvPicPr>
            <p:nvPr userDrawn="1"/>
          </p:nvPicPr>
          <p:blipFill>
            <a:blip r:embed="rId3"/>
            <a:srcRect l="49432" t="1551" r="1146" b="2063"/>
            <a:stretch>
              <a:fillRect/>
            </a:stretch>
          </p:blipFill>
          <p:spPr>
            <a:xfrm>
              <a:off x="1185" y="7161"/>
              <a:ext cx="13215" cy="939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>
            <a:blip r:embed="rId3"/>
            <a:srcRect l="1469" t="1551" r="50404" b="2063"/>
            <a:stretch>
              <a:fillRect/>
            </a:stretch>
          </p:blipFill>
          <p:spPr>
            <a:xfrm>
              <a:off x="0" y="7161"/>
              <a:ext cx="1575" cy="939"/>
            </a:xfrm>
            <a:prstGeom prst="rect">
              <a:avLst/>
            </a:prstGeom>
            <a:effectLst>
              <a:softEdge rad="6350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0" y="4547235"/>
            <a:ext cx="9144000" cy="596265"/>
            <a:chOff x="0" y="7161"/>
            <a:chExt cx="14400" cy="939"/>
          </a:xfrm>
        </p:grpSpPr>
        <p:pic>
          <p:nvPicPr>
            <p:cNvPr id="6" name="图片 5"/>
            <p:cNvPicPr>
              <a:picLocks noChangeAspect="1"/>
            </p:cNvPicPr>
            <p:nvPr userDrawn="1"/>
          </p:nvPicPr>
          <p:blipFill>
            <a:blip r:embed="rId2"/>
            <a:srcRect l="49432" t="1551" r="1146" b="2063"/>
            <a:stretch>
              <a:fillRect/>
            </a:stretch>
          </p:blipFill>
          <p:spPr>
            <a:xfrm>
              <a:off x="1185" y="7161"/>
              <a:ext cx="13215" cy="939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>
            <a:blip r:embed="rId2"/>
            <a:srcRect l="1469" t="1551" r="50404" b="2063"/>
            <a:stretch>
              <a:fillRect/>
            </a:stretch>
          </p:blipFill>
          <p:spPr>
            <a:xfrm>
              <a:off x="0" y="7161"/>
              <a:ext cx="1575" cy="939"/>
            </a:xfrm>
            <a:prstGeom prst="rect">
              <a:avLst/>
            </a:prstGeom>
            <a:effectLst>
              <a:softEdge rad="63500"/>
            </a:effectLst>
          </p:spPr>
        </p:pic>
      </p:grpSp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0" y="4547235"/>
            <a:ext cx="9144000" cy="596265"/>
            <a:chOff x="0" y="7161"/>
            <a:chExt cx="14400" cy="939"/>
          </a:xfrm>
        </p:grpSpPr>
        <p:pic>
          <p:nvPicPr>
            <p:cNvPr id="6" name="图片 5"/>
            <p:cNvPicPr>
              <a:picLocks noChangeAspect="1"/>
            </p:cNvPicPr>
            <p:nvPr userDrawn="1"/>
          </p:nvPicPr>
          <p:blipFill>
            <a:blip r:embed="rId2"/>
            <a:srcRect l="49432" t="1551" r="1146" b="2063"/>
            <a:stretch>
              <a:fillRect/>
            </a:stretch>
          </p:blipFill>
          <p:spPr>
            <a:xfrm>
              <a:off x="1185" y="7161"/>
              <a:ext cx="13215" cy="939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>
            <a:blip r:embed="rId2"/>
            <a:srcRect l="1469" t="1551" r="50404" b="2063"/>
            <a:stretch>
              <a:fillRect/>
            </a:stretch>
          </p:blipFill>
          <p:spPr>
            <a:xfrm>
              <a:off x="0" y="7161"/>
              <a:ext cx="1575" cy="939"/>
            </a:xfrm>
            <a:prstGeom prst="rect">
              <a:avLst/>
            </a:prstGeom>
            <a:effectLst>
              <a:softEdge rad="63500"/>
            </a:effectLst>
          </p:spPr>
        </p:pic>
      </p:grpSp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588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3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13.tif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6066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 descr="IMG_2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250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TextBox 48"/>
          <p:cNvSpPr txBox="1"/>
          <p:nvPr/>
        </p:nvSpPr>
        <p:spPr>
          <a:xfrm>
            <a:off x="2714625" y="1477010"/>
            <a:ext cx="3260725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24  </a:t>
            </a:r>
            <a:r>
              <a:rPr kumimoji="0" lang="zh-CN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月 迹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1053" y="2623185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0163" y="2622550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2697134" y="2776452"/>
            <a:ext cx="2929077" cy="7067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拓展积累</a:t>
            </a:r>
            <a:endParaRPr kumimoji="0" lang="zh-CN" altLang="en-US" sz="4000" b="1" i="0" u="none" strike="noStrike" kern="1200" cap="none" spc="0" normalizeH="0" baseline="0" noProof="0" dirty="0">
              <a:ln w="17780" cmpd="sng">
                <a:noFill/>
                <a:prstDash val="solid"/>
                <a:miter lim="800000"/>
              </a:ln>
              <a:solidFill>
                <a:schemeClr val="tx1"/>
              </a:solidFill>
              <a:effectLst>
                <a:glow rad="304800">
                  <a:schemeClr val="bg1">
                    <a:alpha val="60000"/>
                  </a:schemeClr>
                </a:glo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仿宋" panose="02010609060101010101" pitchFamily="49" charset="-122"/>
            </a:endParaRPr>
          </a:p>
        </p:txBody>
      </p:sp>
      <p:grpSp>
        <p:nvGrpSpPr>
          <p:cNvPr id="8198" name="组合 23"/>
          <p:cNvGrpSpPr/>
          <p:nvPr/>
        </p:nvGrpSpPr>
        <p:grpSpPr>
          <a:xfrm>
            <a:off x="5678488" y="-50801"/>
            <a:ext cx="3465512" cy="368300"/>
            <a:chOff x="-36512" y="147808"/>
            <a:chExt cx="3383280" cy="347267"/>
          </a:xfrm>
        </p:grpSpPr>
        <p:sp>
          <p:nvSpPr>
            <p:cNvPr id="4" name="矩形 3"/>
            <p:cNvSpPr/>
            <p:nvPr/>
          </p:nvSpPr>
          <p:spPr>
            <a:xfrm flipH="1">
              <a:off x="-36512" y="195707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文本框 1"/>
            <p:cNvSpPr txBox="1"/>
            <p:nvPr/>
          </p:nvSpPr>
          <p:spPr>
            <a:xfrm>
              <a:off x="193517" y="147808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1"/>
          <p:cNvSpPr/>
          <p:nvPr/>
        </p:nvSpPr>
        <p:spPr>
          <a:xfrm>
            <a:off x="312770" y="676703"/>
            <a:ext cx="5475288" cy="397031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描写月亮的</a:t>
            </a:r>
            <a:r>
              <a:rPr lang="zh-CN" altLang="en-US" sz="24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词语：</a:t>
            </a:r>
            <a:endParaRPr lang="en-US" altLang="zh-CN" sz="2400" b="1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+mj-ea"/>
                <a:ea typeface="+mj-ea"/>
              </a:rPr>
              <a:t>玉玉的 满满的 银银的 白光光的     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+mj-ea"/>
                <a:ea typeface="+mj-ea"/>
              </a:rPr>
              <a:t>月光如水、月色如银、月明风清</a:t>
            </a:r>
            <a:r>
              <a:rPr lang="zh-CN" altLang="en-US" sz="2400" b="1" dirty="0" smtClean="0">
                <a:latin typeface="+mj-ea"/>
                <a:ea typeface="+mj-ea"/>
              </a:rPr>
              <a:t>、</a:t>
            </a:r>
            <a:endParaRPr lang="en-US" altLang="zh-CN" sz="2400" b="1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+mj-ea"/>
                <a:ea typeface="+mj-ea"/>
              </a:rPr>
              <a:t>月朗星稀</a:t>
            </a:r>
            <a:r>
              <a:rPr lang="zh-CN" altLang="en-US" sz="2400" b="1" dirty="0">
                <a:latin typeface="+mj-ea"/>
                <a:ea typeface="+mj-ea"/>
              </a:rPr>
              <a:t>、新月如钩、月影婆娑、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表示</a:t>
            </a:r>
            <a:r>
              <a:rPr lang="zh-CN" altLang="en-US"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时间短暂的</a:t>
            </a:r>
            <a:r>
              <a:rPr lang="zh-CN" altLang="en-US" sz="24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词语：</a:t>
            </a:r>
            <a:endParaRPr lang="en-US" altLang="zh-CN" sz="2400" b="1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+mj-ea"/>
                <a:ea typeface="+mj-ea"/>
              </a:rPr>
              <a:t>倏忽间 一瞬间 一刹那 一下子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+mj-ea"/>
                <a:ea typeface="+mj-ea"/>
              </a:rPr>
              <a:t>一会儿 一晃儿 一霎那 </a:t>
            </a:r>
            <a:r>
              <a:rPr lang="zh-CN" altLang="en-US" sz="2400" b="1" dirty="0" smtClean="0">
                <a:latin typeface="+mj-ea"/>
                <a:ea typeface="+mj-ea"/>
              </a:rPr>
              <a:t>一转眼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463591" y="150277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词语积累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1725" y="1428750"/>
            <a:ext cx="2523490" cy="228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1"/>
      <p:bldP spid="7170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1"/>
          <p:cNvSpPr/>
          <p:nvPr/>
        </p:nvSpPr>
        <p:spPr>
          <a:xfrm>
            <a:off x="716060" y="738188"/>
            <a:ext cx="7853774" cy="34163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描写月亮的句子：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1.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我们看时，那竹窗帘儿里果然有了月亮，款款地悄没声儿地溜进来，出现在窗前的穿衣镜上了。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2.月亮还在竹帘儿上爬，那满圆儿却慢慢儿又亏了，末了，便全没了踪迹，只留下一个空镜，一个失望。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满院子的白光，是玉玉的，银银的，灯光也没有这般亮的。</a:t>
            </a:r>
          </a:p>
        </p:txBody>
      </p:sp>
      <p:sp>
        <p:nvSpPr>
          <p:cNvPr id="3" name="矩形 2"/>
          <p:cNvSpPr/>
          <p:nvPr/>
        </p:nvSpPr>
        <p:spPr>
          <a:xfrm>
            <a:off x="2949255" y="95929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课内美句积累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1"/>
      <p:bldP spid="8194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矩形 1"/>
          <p:cNvSpPr/>
          <p:nvPr/>
        </p:nvSpPr>
        <p:spPr>
          <a:xfrm>
            <a:off x="265443" y="719799"/>
            <a:ext cx="8736013" cy="369331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l"/>
            <a:r>
              <a:rPr lang="zh-CN" altLang="en-US" sz="26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描写月亮的诗句</a:t>
            </a:r>
            <a:r>
              <a:rPr lang="zh-CN" altLang="en-US" sz="2600" b="1" dirty="0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：</a:t>
            </a:r>
          </a:p>
          <a:p>
            <a:r>
              <a:rPr lang="en-US" altLang="zh-CN" sz="26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1.</a:t>
            </a:r>
            <a:r>
              <a:rPr lang="zh-CN" altLang="en-US" sz="26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野旷天低树，江清月近人。</a:t>
            </a:r>
          </a:p>
          <a:p>
            <a:pPr algn="r"/>
            <a:r>
              <a:rPr lang="en-US" altLang="zh-CN" sz="26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                 ——</a:t>
            </a:r>
            <a:r>
              <a:rPr lang="zh-CN" altLang="en-US" sz="2600" b="1" dirty="0">
                <a:latin typeface="仿宋" pitchFamily="49" charset="-122"/>
                <a:ea typeface="仿宋" pitchFamily="49" charset="-122"/>
                <a:cs typeface="Times New Roman" pitchFamily="18" charset="0"/>
              </a:rPr>
              <a:t>《宿建德江》【唐】孟浩然移</a:t>
            </a:r>
          </a:p>
          <a:p>
            <a:r>
              <a:rPr lang="en-US" altLang="zh-CN" sz="26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2.</a:t>
            </a:r>
            <a:r>
              <a:rPr lang="zh-CN" altLang="en-US" sz="26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海上生明月，天涯共此时。</a:t>
            </a:r>
          </a:p>
          <a:p>
            <a:pPr algn="r"/>
            <a:r>
              <a:rPr lang="zh-CN" altLang="en-US" sz="26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                 </a:t>
            </a:r>
            <a:r>
              <a:rPr lang="en-US" altLang="zh-CN" sz="26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——</a:t>
            </a:r>
            <a:r>
              <a:rPr lang="zh-CN" altLang="en-US" sz="2600" b="1" dirty="0">
                <a:latin typeface="仿宋" pitchFamily="49" charset="-122"/>
                <a:ea typeface="仿宋" pitchFamily="49" charset="-122"/>
                <a:cs typeface="Times New Roman" pitchFamily="18" charset="0"/>
              </a:rPr>
              <a:t>《望月怀远》【唐】张九龄</a:t>
            </a:r>
          </a:p>
          <a:p>
            <a:r>
              <a:rPr lang="en-US" sz="26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3.</a:t>
            </a:r>
            <a:r>
              <a:rPr lang="zh-CN" altLang="en-US" sz="26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明月松间照,清泉石上流。</a:t>
            </a:r>
          </a:p>
          <a:p>
            <a:pPr algn="r"/>
            <a:r>
              <a:rPr lang="zh-CN" altLang="en-US" sz="26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                 </a:t>
            </a:r>
            <a:r>
              <a:rPr lang="en-US" altLang="zh-CN" sz="26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——</a:t>
            </a:r>
            <a:r>
              <a:rPr lang="zh-CN" altLang="en-US" sz="2600" b="1" dirty="0">
                <a:latin typeface="仿宋" pitchFamily="49" charset="-122"/>
                <a:ea typeface="仿宋" pitchFamily="49" charset="-122"/>
                <a:cs typeface="Times New Roman" pitchFamily="18" charset="0"/>
              </a:rPr>
              <a:t>《山居秋暝》【唐】王维</a:t>
            </a:r>
          </a:p>
          <a:p>
            <a:r>
              <a:rPr lang="en-US" altLang="zh-CN" sz="26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4.</a:t>
            </a:r>
            <a:r>
              <a:rPr lang="zh-CN" altLang="en-US" sz="26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可怜九月初三夜，露似珍珠月似弓。</a:t>
            </a:r>
          </a:p>
          <a:p>
            <a:pPr algn="r"/>
            <a:r>
              <a:rPr lang="en-US" altLang="zh-CN" sz="26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                 ——</a:t>
            </a:r>
            <a:r>
              <a:rPr lang="zh-CN" altLang="en-US" sz="2600" b="1" dirty="0">
                <a:latin typeface="仿宋" pitchFamily="49" charset="-122"/>
                <a:ea typeface="仿宋" pitchFamily="49" charset="-122"/>
                <a:cs typeface="Times New Roman" pitchFamily="18" charset="0"/>
              </a:rPr>
              <a:t>《暮江吟》【唐】白居易</a:t>
            </a:r>
          </a:p>
        </p:txBody>
      </p:sp>
      <p:sp>
        <p:nvSpPr>
          <p:cNvPr id="3" name="矩形 2"/>
          <p:cNvSpPr/>
          <p:nvPr/>
        </p:nvSpPr>
        <p:spPr>
          <a:xfrm>
            <a:off x="2971994" y="64969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美句拓展积累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1"/>
      <p:bldP spid="9218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矩形 1"/>
          <p:cNvSpPr/>
          <p:nvPr/>
        </p:nvSpPr>
        <p:spPr>
          <a:xfrm>
            <a:off x="397867" y="1420184"/>
            <a:ext cx="8469681" cy="313932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536575" latinLnBrk="1">
              <a:lnSpc>
                <a:spcPct val="11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月，夜愈黑，你愈亮，烟火熏不脏你，灰尘也不能污染你，你是浩浩天地间的一面高悬的镜子吗？</a:t>
            </a:r>
          </a:p>
          <a:p>
            <a:pPr indent="536575" latinLnBrk="1">
              <a:lnSpc>
                <a:spcPct val="11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你夜夜出来，夜夜却不尽相同：过几天圆了，过几天又亏了；圆得那么丰满，亏得又如此缺陷！我明白了，月，大千世界有了得意有了悲哀，你就全然会照了出来的。你照出来了，悲哀的盼你丰满，望眼欲穿；你丰满了，却使得意的大为遗憾，因为你立即又要缺陷去了。你就是如此千年万年，陪伴了多少人啊，不管是帝王，不管是布衣，还是学士，还是村儒，得意者得意，悲哀者悲哀，先得意后悲哀，悲哀了而又得意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于是，便在这无穷无尽的变化之中统统消失了，而你却依然如此，得到了永恒！</a:t>
            </a:r>
          </a:p>
        </p:txBody>
      </p:sp>
      <p:sp>
        <p:nvSpPr>
          <p:cNvPr id="49157" name="矩形 1"/>
          <p:cNvSpPr/>
          <p:nvPr/>
        </p:nvSpPr>
        <p:spPr>
          <a:xfrm>
            <a:off x="4079396" y="698980"/>
            <a:ext cx="1112805" cy="83099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对 月</a:t>
            </a:r>
            <a:endParaRPr lang="en-US" altLang="zh-CN" sz="24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zh-CN" altLang="en-US" sz="2400" b="1" dirty="0">
                <a:solidFill>
                  <a:srgbClr val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贾平凹</a:t>
            </a:r>
            <a:endParaRPr lang="zh-CN" altLang="zh-CN" sz="2400" b="1" dirty="0">
              <a:solidFill>
                <a:srgbClr val="00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098651" y="39283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美文拓展阅读</a:t>
            </a:r>
          </a:p>
        </p:txBody>
      </p:sp>
      <p:pic>
        <p:nvPicPr>
          <p:cNvPr id="2" name="推荐阅读：对月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852" y="745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64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矩形 1"/>
          <p:cNvSpPr/>
          <p:nvPr/>
        </p:nvSpPr>
        <p:spPr>
          <a:xfrm>
            <a:off x="513080" y="494348"/>
            <a:ext cx="8118475" cy="41544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49580" latinLnBrk="1">
              <a:lnSpc>
                <a:spcPct val="12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你对于人就是那砍不断的桂树，人对于你就是那不能歇息的吴刚。而吴刚是仙，可以长久，而人却要以短暂的生命付之于这种工作吗？</a:t>
            </a:r>
          </a:p>
          <a:p>
            <a:pPr indent="449580" latinLnBrk="1">
              <a:lnSpc>
                <a:spcPct val="12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这是一个多么奇妙的谜语！从古至今，多少人万般思想，却如何不得其解。或是执迷，将便为战而死，相便为谏而亡，悲、欢、离、合，归结于天命；或是自以为觉悟，求仙问道，放纵山水，遁入空门；或是勃然而起，将你骂杀起来，说是徒为亮月，虚有朗光，只是得意时锦上添花，悲哀时火上加油，是一个面慈心狠的阴婆，是一泊平平静静而溺死人命的渊潭。</a:t>
            </a:r>
          </a:p>
          <a:p>
            <a:pPr indent="449580" latinLnBrk="1">
              <a:lnSpc>
                <a:spcPct val="12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月，我知道这是冤枉了你，是曲解了你。你出现在世界，明明白白，光光亮亮。你的存在，你的本身就是说明这个世界，就是在向世人作着启示：万事万物，就是你的形状，一个圆，一个圆地完成啊！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矩形 1"/>
          <p:cNvSpPr/>
          <p:nvPr/>
        </p:nvSpPr>
        <p:spPr>
          <a:xfrm>
            <a:off x="512128" y="493713"/>
            <a:ext cx="8118475" cy="41560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49580" latinLnBrk="1">
              <a:lnSpc>
                <a:spcPct val="12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试想，绕太阳而运行的地球是圆的，运行的轨道也是圆的；在小孩手中玩弄的弹球是圆的，弹动起来也是圆的旋转。圆就是运动，所以车轮能跑，浪涡能旋。人何尝不是这样呢？人再小，要长老；人老了，却有和小孩一般的特性。老和少是圆的接榫。冬过去了是春，春种秋收后又是冬。老虎可以吃鸡，鸡可以吃虫，虫可以蚀杠子，杠子又可以打老虎。就是这么不断地否定之否定，周而复始，一次不尽然又一次，一次又一次地归复着一个新的圆。</a:t>
            </a:r>
          </a:p>
          <a:p>
            <a:pPr indent="449580" latinLnBrk="1">
              <a:lnSpc>
                <a:spcPct val="12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所以，我再不被失败所惑了，再不被成功所狂了，再不为老死而悲了，再不为生儿而喜了。我能知道我前生是何物所托吗？能知道我死后变成何物吗？活着就是一切，活着就有乐，活着也有苦，苦里也有乐。犹如一片树叶，我该生的时候，我生气勃勃地来，长我的绿，现我的形，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481013" y="817563"/>
            <a:ext cx="8118475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1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到该落的时候了，我痛痛快快地去，让别的叶子又从我的落疤里新生。我不求生命的长寿，我却要深深地祝福我美丽的工作，踏踏实实地走完我的半圆，而为完成这个天地万物运动规律的大圆尽我的力量。</a:t>
            </a:r>
          </a:p>
          <a:p>
            <a:pPr marL="0" marR="0" lvl="0" indent="449580" algn="l" defTabSz="457200" rtl="0" eaLnBrk="1" fontAlgn="base" latinLnBrk="1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月，对着你，我还能说些什么呢？你真是一面浩浩天地间高悬的明镜，让我看见了这个世界，看见了我自己，但愿你在天地间长久，但愿我的事业永存。</a:t>
            </a:r>
          </a:p>
        </p:txBody>
      </p:sp>
      <p:sp>
        <p:nvSpPr>
          <p:cNvPr id="3" name="矩形 2"/>
          <p:cNvSpPr/>
          <p:nvPr/>
        </p:nvSpPr>
        <p:spPr>
          <a:xfrm>
            <a:off x="953459" y="2989263"/>
            <a:ext cx="6297613" cy="111376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400" b="1" dirty="0">
                <a:solidFill>
                  <a:srgbClr val="00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思考：</a:t>
            </a: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文中的月象征着什么？</a:t>
            </a:r>
            <a:endParaRPr lang="en-US" altLang="zh-CN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      2.</a:t>
            </a:r>
            <a:r>
              <a:rPr lang="zh-CN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文章给我们的启示是什么？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矩形 1"/>
          <p:cNvSpPr/>
          <p:nvPr/>
        </p:nvSpPr>
        <p:spPr>
          <a:xfrm>
            <a:off x="602298" y="769491"/>
            <a:ext cx="8118475" cy="3786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 latinLnBrk="1"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金风送爽，桂花飘香，今天又是一年一度的中秋节了。这是我们童年的孩子最盼的节日之一，在中秋节里，我们又可以品尝到具有浓浓香气的月饼，带着桂花香的糖芋头和香甜可口的糯米糖藕。在这喜气洋溢的节日气氛里，使人感到惬意极了。    </a:t>
            </a:r>
          </a:p>
          <a:p>
            <a:pPr indent="536575" latinLnBrk="1"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今晚我也将和爸爸妈妈一起品尝美味的月饼和观赏中秋之月了。夜幕降临了，家家灯火通明，喜气洋溢。我也和爸爸妈妈一起，其乐融融地聚在了阳台上，陶台（陶瓷做的）上早已摆满了糕点、水果、糖果及我最爱吃的中秋月饼。我们一边吃着月饼，一边观看中秋晚会，还</a:t>
            </a:r>
          </a:p>
        </p:txBody>
      </p:sp>
      <p:sp>
        <p:nvSpPr>
          <p:cNvPr id="53251" name="矩形 1"/>
          <p:cNvSpPr/>
          <p:nvPr/>
        </p:nvSpPr>
        <p:spPr>
          <a:xfrm>
            <a:off x="3795754" y="265165"/>
            <a:ext cx="1731564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最美中秋夜</a:t>
            </a:r>
            <a:endParaRPr lang="zh-CN" altLang="zh-CN" sz="2400" b="1" dirty="0">
              <a:solidFill>
                <a:srgbClr val="00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pic>
        <p:nvPicPr>
          <p:cNvPr id="2" name="推荐阅读：最美中秋夜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516" y="183658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762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矩形 1"/>
          <p:cNvSpPr/>
          <p:nvPr/>
        </p:nvSpPr>
        <p:spPr>
          <a:xfrm>
            <a:off x="525463" y="673100"/>
            <a:ext cx="8118475" cy="3692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atinLnBrk="1">
              <a:lnSpc>
                <a:spcPct val="13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时不时注视着天空，关心着月亮升起来没有。 一忽儿，妈妈叫我们快看，我急忙朝天空望去，只见黑黝黝的天空中一轮明亮的、硕大的月亮从薄雾般的云层里偷偷地钻了出来，它是如此的清晰，如此的明亮，好似一颗皎洁、璀璨的明珠，被丝丝浮云包围着，显出一种神秘感。它似一个羞涩的姑娘，又像是一个刚出浴的仙子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令人想入非非。我又注视着天空，月亮徐徐地穿过一缕缕轻纱般的云层，冉冉升起，越爬越高，爬上了树梢，爬上了楼顶。我欣赏着明亮高挂的月亮，心中想起了一首古诗：“小时不识月，呼作白玉盘。”这圆圆的明月，难道不像诗人所描绘的一个巨大无比的白玉盘吗？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矩形 1"/>
          <p:cNvSpPr/>
          <p:nvPr/>
        </p:nvSpPr>
        <p:spPr>
          <a:xfrm>
            <a:off x="534029" y="524063"/>
            <a:ext cx="8118475" cy="32940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 latinLnBrk="1">
              <a:lnSpc>
                <a:spcPct val="13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中秋之夜，月光格外皎洁，月亮洒下银白色的月光，犹如轻纱一样，铺盖着整个大地，为大地换上了一件素雅的新装。月光透过树叶，星星点点地洒在地面上，显得格外宁静而又美丽。    </a:t>
            </a:r>
          </a:p>
          <a:p>
            <a:pPr indent="536575" latinLnBrk="1">
              <a:lnSpc>
                <a:spcPct val="13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哇！真迷人的月亮啊！我忍不住在心里暗叹。中秋，是个月圆之夜，是全家欢聚的日子；中秋，也是文人墨客抒发豪情的时刻，许多诗人在这中秋月圆之时，写下了赞美中秋明月的诗篇，成为了今天的文学瑰宝。这个中秋，我和爸爸妈妈一起，是我最难忘、最欢乐、最幸福的一个中秋。 </a:t>
            </a:r>
          </a:p>
        </p:txBody>
      </p:sp>
      <p:sp>
        <p:nvSpPr>
          <p:cNvPr id="3" name="矩形 2"/>
          <p:cNvSpPr/>
          <p:nvPr/>
        </p:nvSpPr>
        <p:spPr>
          <a:xfrm>
            <a:off x="502130" y="3722746"/>
            <a:ext cx="8286750" cy="73866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zh-CN" sz="2100" b="1" dirty="0">
                <a:solidFill>
                  <a:srgbClr val="00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思考：</a:t>
            </a:r>
            <a:r>
              <a:rPr lang="en-US" altLang="zh-CN" sz="2100" b="1" dirty="0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2100" b="1" dirty="0">
                <a:latin typeface="黑体" panose="02010609060101010101" pitchFamily="49" charset="-122"/>
                <a:ea typeface="黑体" panose="02010609060101010101" pitchFamily="49" charset="-122"/>
              </a:rPr>
              <a:t>作者在观察中展开了丰富的想象，都把月亮比作了什么？</a:t>
            </a:r>
            <a:endParaRPr lang="en-US" altLang="zh-CN" sz="21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2100" b="1" dirty="0">
                <a:latin typeface="黑体" panose="02010609060101010101" pitchFamily="49" charset="-122"/>
                <a:ea typeface="黑体" panose="02010609060101010101" pitchFamily="49" charset="-122"/>
              </a:rPr>
              <a:t>      2.</a:t>
            </a:r>
            <a:r>
              <a:rPr lang="zh-CN" altLang="en-US" sz="2100" b="1" dirty="0">
                <a:latin typeface="黑体" panose="02010609060101010101" pitchFamily="49" charset="-122"/>
                <a:ea typeface="黑体" panose="02010609060101010101" pitchFamily="49" charset="-122"/>
              </a:rPr>
              <a:t>你还能想到哪些描写月亮的诗句？</a:t>
            </a:r>
            <a:endParaRPr lang="zh-CN" altLang="en-US" sz="21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7623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2143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1522</Words>
  <Application>Microsoft Office PowerPoint</Application>
  <PresentationFormat>全屏显示(16:9)</PresentationFormat>
  <Paragraphs>48</Paragraphs>
  <Slides>14</Slides>
  <Notes>0</Notes>
  <HiddenSlides>0</HiddenSlides>
  <MMClips>2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15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688</cp:revision>
  <dcterms:created xsi:type="dcterms:W3CDTF">2015-12-30T08:03:00Z</dcterms:created>
  <dcterms:modified xsi:type="dcterms:W3CDTF">2020-08-19T07:18:49Z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