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747" r:id="rId2"/>
    <p:sldId id="744" r:id="rId3"/>
    <p:sldId id="650" r:id="rId4"/>
    <p:sldId id="651" r:id="rId5"/>
    <p:sldId id="652" r:id="rId6"/>
    <p:sldId id="745" r:id="rId7"/>
    <p:sldId id="655" r:id="rId8"/>
    <p:sldId id="654" r:id="rId9"/>
    <p:sldId id="656" r:id="rId10"/>
    <p:sldId id="713" r:id="rId11"/>
    <p:sldId id="658" r:id="rId12"/>
    <p:sldId id="684" r:id="rId13"/>
    <p:sldId id="682" r:id="rId14"/>
    <p:sldId id="685" r:id="rId15"/>
    <p:sldId id="659" r:id="rId16"/>
    <p:sldId id="660" r:id="rId17"/>
    <p:sldId id="661" r:id="rId18"/>
    <p:sldId id="662" r:id="rId19"/>
    <p:sldId id="663" r:id="rId20"/>
    <p:sldId id="664" r:id="rId21"/>
    <p:sldId id="690" r:id="rId22"/>
    <p:sldId id="692" r:id="rId23"/>
    <p:sldId id="666" r:id="rId24"/>
    <p:sldId id="667" r:id="rId25"/>
    <p:sldId id="668" r:id="rId26"/>
    <p:sldId id="669" r:id="rId27"/>
    <p:sldId id="670" r:id="rId28"/>
    <p:sldId id="671" r:id="rId29"/>
    <p:sldId id="672" r:id="rId30"/>
    <p:sldId id="673" r:id="rId31"/>
    <p:sldId id="674" r:id="rId32"/>
    <p:sldId id="675" r:id="rId33"/>
    <p:sldId id="691" r:id="rId34"/>
    <p:sldId id="676" r:id="rId35"/>
    <p:sldId id="677" r:id="rId36"/>
    <p:sldId id="678" r:id="rId37"/>
    <p:sldId id="686" r:id="rId38"/>
    <p:sldId id="687" r:id="rId39"/>
    <p:sldId id="688" r:id="rId40"/>
    <p:sldId id="689" r:id="rId41"/>
    <p:sldId id="746" r:id="rId42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40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14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568438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2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2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hyperlink" Target="&#25945;&#24072;&#22791;&#35838;&#36164;&#26009;&#21253;/2.&#38899;&#35270;&#39057;&#36164;&#26009;&#21253;/24.&#26376;&#36857;&#65288;&#26391;&#35835;&#35270;&#39057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869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250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2714625" y="1477010"/>
            <a:ext cx="326072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24 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 迹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053" y="262318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163" y="262255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2697134" y="277645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4" name="矩形 3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3290888" y="922338"/>
            <a:ext cx="5383212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贾平凹，原名贾平娃，陕西省丹凤人，当代作家。他是我国当代文坛屈指可数的文学奇才，被誉为“鬼才”。他是当代中国最具叛逆性和创作精神的作家之一，具有广泛的影响力。代表作有《下棋》《天狗》《秦腔》《月迹》《爱的踪迹》《浮躁》等。曾获我国“茅盾文学奖”“鲁迅文学奖”“美国美孚飞马文学奖”“法国费米娜文学奖”。</a:t>
            </a: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820738" y="1027113"/>
            <a:ext cx="18084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名家作品</a:t>
            </a:r>
          </a:p>
        </p:txBody>
      </p:sp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9630" y="250508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198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450" y="4762500"/>
            <a:ext cx="3681413" cy="420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08025" y="1771650"/>
            <a:ext cx="2352675" cy="235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2"/>
          <p:cNvSpPr/>
          <p:nvPr/>
        </p:nvSpPr>
        <p:spPr>
          <a:xfrm>
            <a:off x="692150" y="1005146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再读一遍，把课文读通读顺，然后读给同桌听。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35915" y="213532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 28"/>
          <p:cNvGrpSpPr/>
          <p:nvPr/>
        </p:nvGrpSpPr>
        <p:grpSpPr>
          <a:xfrm>
            <a:off x="6791300" y="152405"/>
            <a:ext cx="2138363" cy="490534"/>
            <a:chOff x="3508667" y="4638586"/>
            <a:chExt cx="2137740" cy="490758"/>
          </a:xfrm>
        </p:grpSpPr>
        <p:sp>
          <p:nvSpPr>
            <p:cNvPr id="3" name="圆角矩形 2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7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8" name="TextBox 5">
              <a:hlinkClick r:id="rId4" action="ppaction://hlinkfile"/>
            </p:cNvPr>
            <p:cNvSpPr txBox="1"/>
            <p:nvPr/>
          </p:nvSpPr>
          <p:spPr>
            <a:xfrm>
              <a:off x="3878502" y="4638586"/>
              <a:ext cx="1696502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  <p:bldLst>
      <p:bldP spid="1434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5" name="组合 5"/>
          <p:cNvGrpSpPr/>
          <p:nvPr/>
        </p:nvGrpSpPr>
        <p:grpSpPr>
          <a:xfrm>
            <a:off x="3313262" y="97680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21" name="TextBox 44"/>
          <p:cNvSpPr txBox="1"/>
          <p:nvPr/>
        </p:nvSpPr>
        <p:spPr>
          <a:xfrm>
            <a:off x="1538411" y="1830368"/>
            <a:ext cx="225107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悄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没声儿</a:t>
            </a:r>
          </a:p>
        </p:txBody>
      </p:sp>
      <p:sp>
        <p:nvSpPr>
          <p:cNvPr id="23" name="TextBox 44"/>
          <p:cNvSpPr txBox="1"/>
          <p:nvPr/>
        </p:nvSpPr>
        <p:spPr>
          <a:xfrm>
            <a:off x="3887593" y="1881168"/>
            <a:ext cx="226949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果实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累累</a:t>
            </a:r>
          </a:p>
        </p:txBody>
      </p:sp>
      <p:sp>
        <p:nvSpPr>
          <p:cNvPr id="26" name="TextBox 44"/>
          <p:cNvSpPr txBox="1"/>
          <p:nvPr/>
        </p:nvSpPr>
        <p:spPr>
          <a:xfrm>
            <a:off x="1538728" y="3022898"/>
            <a:ext cx="155956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嫦 娥</a:t>
            </a:r>
          </a:p>
        </p:txBody>
      </p:sp>
      <p:sp>
        <p:nvSpPr>
          <p:cNvPr id="30" name="TextBox 44"/>
          <p:cNvSpPr txBox="1"/>
          <p:nvPr/>
        </p:nvSpPr>
        <p:spPr>
          <a:xfrm>
            <a:off x="3798693" y="3109893"/>
            <a:ext cx="16573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嫉 妒</a:t>
            </a:r>
          </a:p>
        </p:txBody>
      </p:sp>
      <p:sp>
        <p:nvSpPr>
          <p:cNvPr id="31" name="TextBox 44"/>
          <p:cNvSpPr txBox="1"/>
          <p:nvPr/>
        </p:nvSpPr>
        <p:spPr>
          <a:xfrm>
            <a:off x="5721473" y="3109893"/>
            <a:ext cx="18478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瓷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花盆</a:t>
            </a:r>
          </a:p>
        </p:txBody>
      </p:sp>
      <p:sp>
        <p:nvSpPr>
          <p:cNvPr id="32" name="TextBox 44"/>
          <p:cNvSpPr txBox="1"/>
          <p:nvPr/>
        </p:nvSpPr>
        <p:spPr>
          <a:xfrm>
            <a:off x="6262493" y="1793856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袅袅</a:t>
            </a:r>
          </a:p>
        </p:txBody>
      </p:sp>
      <p:sp>
        <p:nvSpPr>
          <p:cNvPr id="33" name="矩形 32"/>
          <p:cNvSpPr/>
          <p:nvPr/>
        </p:nvSpPr>
        <p:spPr>
          <a:xfrm>
            <a:off x="1544443" y="1359198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qiǎo</a:t>
            </a:r>
          </a:p>
        </p:txBody>
      </p:sp>
      <p:sp>
        <p:nvSpPr>
          <p:cNvPr id="34" name="矩形 33"/>
          <p:cNvSpPr/>
          <p:nvPr/>
        </p:nvSpPr>
        <p:spPr>
          <a:xfrm>
            <a:off x="4902323" y="1358881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léi</a:t>
            </a:r>
          </a:p>
        </p:txBody>
      </p:sp>
      <p:sp>
        <p:nvSpPr>
          <p:cNvPr id="35" name="矩形 34"/>
          <p:cNvSpPr/>
          <p:nvPr/>
        </p:nvSpPr>
        <p:spPr>
          <a:xfrm>
            <a:off x="6165338" y="1272203"/>
            <a:ext cx="9607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niǎo</a:t>
            </a:r>
          </a:p>
        </p:txBody>
      </p:sp>
      <p:sp>
        <p:nvSpPr>
          <p:cNvPr id="36" name="矩形 35"/>
          <p:cNvSpPr/>
          <p:nvPr/>
        </p:nvSpPr>
        <p:spPr>
          <a:xfrm>
            <a:off x="1385693" y="2537123"/>
            <a:ext cx="12192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cháng</a:t>
            </a:r>
          </a:p>
        </p:txBody>
      </p:sp>
      <p:sp>
        <p:nvSpPr>
          <p:cNvPr id="37" name="矩形 36"/>
          <p:cNvSpPr/>
          <p:nvPr/>
        </p:nvSpPr>
        <p:spPr>
          <a:xfrm>
            <a:off x="2559808" y="2545391"/>
            <a:ext cx="6261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é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842441" y="2587923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cí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9" name="矩形 38"/>
          <p:cNvSpPr/>
          <p:nvPr/>
        </p:nvSpPr>
        <p:spPr>
          <a:xfrm>
            <a:off x="3798693" y="2587923"/>
            <a:ext cx="6261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jí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734048" y="2587923"/>
            <a:ext cx="6261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dù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336297" y="258737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2" name="矩形 1"/>
          <p:cNvSpPr/>
          <p:nvPr/>
        </p:nvSpPr>
        <p:spPr>
          <a:xfrm>
            <a:off x="513398" y="1264020"/>
            <a:ext cx="8267700" cy="219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9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下面的词语，给加红的字选择正确的读音。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9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袅</a:t>
            </a: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袅（</a:t>
            </a:r>
            <a:r>
              <a:rPr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liǎo  </a:t>
            </a:r>
            <a:r>
              <a:rPr sz="2400" b="1" dirty="0" err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niǎo</a:t>
            </a:r>
            <a:r>
              <a:rPr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嫉</a:t>
            </a:r>
            <a:r>
              <a:rPr sz="2400" b="1" dirty="0" err="1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妒</a:t>
            </a:r>
            <a:r>
              <a:rPr sz="2400" b="1" dirty="0" err="1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 err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jì</a:t>
            </a:r>
            <a:r>
              <a:rPr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jí</a:t>
            </a: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90000"/>
              </a:lnSpc>
            </a:pP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累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累（</a:t>
            </a: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léi    lěi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悄</a:t>
            </a: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无声息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qiǎo  qiāo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13" name="矩形 12"/>
          <p:cNvSpPr/>
          <p:nvPr/>
        </p:nvSpPr>
        <p:spPr>
          <a:xfrm>
            <a:off x="2557942" y="2142591"/>
            <a:ext cx="608330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</a:p>
        </p:txBody>
      </p:sp>
      <p:sp>
        <p:nvSpPr>
          <p:cNvPr id="14" name="矩形 13"/>
          <p:cNvSpPr/>
          <p:nvPr/>
        </p:nvSpPr>
        <p:spPr>
          <a:xfrm>
            <a:off x="4873949" y="2131958"/>
            <a:ext cx="608330" cy="12618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5" name="矩形 14"/>
          <p:cNvSpPr/>
          <p:nvPr/>
        </p:nvSpPr>
        <p:spPr>
          <a:xfrm>
            <a:off x="1628786" y="2876499"/>
            <a:ext cx="608330" cy="12618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6" name="矩形 15"/>
          <p:cNvSpPr/>
          <p:nvPr/>
        </p:nvSpPr>
        <p:spPr>
          <a:xfrm>
            <a:off x="5450380" y="2958199"/>
            <a:ext cx="608330" cy="12618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1908175" y="309562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袅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473075" y="339407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累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3354388" y="334645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嫦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4645025" y="3702050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娥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6418263" y="3659188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瓷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759700" y="360362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妒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9020000">
            <a:off x="417830" y="3357880"/>
            <a:ext cx="699770" cy="10718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9020000">
            <a:off x="1881505" y="3154680"/>
            <a:ext cx="699770" cy="10718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9020000">
            <a:off x="3329940" y="3370580"/>
            <a:ext cx="699770" cy="10718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9020000">
            <a:off x="4614545" y="3653155"/>
            <a:ext cx="699770" cy="10718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9020000">
            <a:off x="6252845" y="3584575"/>
            <a:ext cx="699770" cy="10718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9020000">
            <a:off x="7665085" y="3584575"/>
            <a:ext cx="699770" cy="1071880"/>
          </a:xfrm>
          <a:prstGeom prst="rect">
            <a:avLst/>
          </a:prstGeom>
        </p:spPr>
      </p:pic>
      <p:sp>
        <p:nvSpPr>
          <p:cNvPr id="117" name="矩形 116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识字见月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1226" y="3645561"/>
            <a:ext cx="820578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运用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zh-CN" altLang="zh-CN" sz="2400" b="1" dirty="0">
                <a:latin typeface="+mj-ea"/>
                <a:ea typeface="+mj-ea"/>
              </a:rPr>
              <a:t>在一家博物馆里，陈列着许多精美的瓷器，一位慈祥的老爷爷每天用心看护他们。</a:t>
            </a:r>
          </a:p>
        </p:txBody>
      </p:sp>
      <p:grpSp>
        <p:nvGrpSpPr>
          <p:cNvPr id="12291" name="组合 5"/>
          <p:cNvGrpSpPr/>
          <p:nvPr/>
        </p:nvGrpSpPr>
        <p:grpSpPr>
          <a:xfrm>
            <a:off x="3158860" y="7970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141776" y="1378611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瓷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284163" y="1988095"/>
            <a:ext cx="534544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cí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111613" y="2991511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慈</a:t>
            </a:r>
          </a:p>
        </p:txBody>
      </p:sp>
      <p:sp>
        <p:nvSpPr>
          <p:cNvPr id="9" name="矩形 8"/>
          <p:cNvSpPr/>
          <p:nvPr/>
        </p:nvSpPr>
        <p:spPr>
          <a:xfrm>
            <a:off x="3506198" y="883946"/>
            <a:ext cx="548894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用高岭土烧成的一种质料，所做器物比陶器细致而坚硬。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514492" y="1724207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（瓷器）（瓷砖）（瓷瓷实实）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536056" y="2600986"/>
            <a:ext cx="296908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仁爱，和善。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536056" y="3163920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（慈祥）（慈母）（慈眉善目）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7593" y="1160171"/>
            <a:ext cx="1277620" cy="12122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5694" y="2650840"/>
            <a:ext cx="1457960" cy="9734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62480" y="1157949"/>
            <a:ext cx="7429500" cy="700088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关注下面句子中加点的字，看看你有什么发现？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院子的中央处，是那棵粗粗的桂树，疏疏的枝，疏疏的叶，桂花还没有开，却有了累累的骨朵儿了。</a:t>
            </a: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2.我们看时，那竹窗帘儿里果然有了月亮，款款地悄没声儿地溜进来，出现在窗前的穿衣镜上了.</a:t>
            </a: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0485" name="TextBox 2"/>
          <p:cNvSpPr txBox="1"/>
          <p:nvPr/>
        </p:nvSpPr>
        <p:spPr>
          <a:xfrm>
            <a:off x="5467123" y="2388293"/>
            <a:ext cx="5556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5" name="组合 26"/>
          <p:cNvGrpSpPr/>
          <p:nvPr/>
        </p:nvGrpSpPr>
        <p:grpSpPr>
          <a:xfrm>
            <a:off x="6405622" y="273592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256909" y="103123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172996" y="3487956"/>
            <a:ext cx="5556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3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/>
          <p:cNvSpPr txBox="1"/>
          <p:nvPr/>
        </p:nvSpPr>
        <p:spPr>
          <a:xfrm>
            <a:off x="425133" y="1326010"/>
            <a:ext cx="8382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32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累</a:t>
            </a:r>
          </a:p>
        </p:txBody>
      </p:sp>
      <p:sp>
        <p:nvSpPr>
          <p:cNvPr id="15368" name="TextBox 3"/>
          <p:cNvSpPr txBox="1"/>
          <p:nvPr/>
        </p:nvSpPr>
        <p:spPr>
          <a:xfrm>
            <a:off x="4264025" y="1230313"/>
            <a:ext cx="8255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悄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631541" y="867721"/>
            <a:ext cx="2637155" cy="1336047"/>
            <a:chOff x="4631541" y="867721"/>
            <a:chExt cx="2637155" cy="1336047"/>
          </a:xfrm>
        </p:grpSpPr>
        <p:sp>
          <p:nvSpPr>
            <p:cNvPr id="11" name="左大括号 10"/>
            <p:cNvSpPr/>
            <p:nvPr/>
          </p:nvSpPr>
          <p:spPr>
            <a:xfrm>
              <a:off x="5000625" y="971868"/>
              <a:ext cx="88900" cy="1231900"/>
            </a:xfrm>
            <a:prstGeom prst="leftBrac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5035887" y="1712446"/>
              <a:ext cx="2082165" cy="466725"/>
              <a:chOff x="7993" y="2753"/>
              <a:chExt cx="3279" cy="735"/>
            </a:xfrm>
          </p:grpSpPr>
          <p:sp>
            <p:nvSpPr>
              <p:cNvPr id="15370" name="Text Box 15"/>
              <p:cNvSpPr txBox="1"/>
              <p:nvPr/>
            </p:nvSpPr>
            <p:spPr>
              <a:xfrm>
                <a:off x="7993" y="2753"/>
                <a:ext cx="1654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1200"/>
                  </a:spcBef>
                </a:pPr>
                <a:r>
                  <a:rPr lang="en-US" altLang="zh-CN" sz="2400" b="1" dirty="0">
                    <a:solidFill>
                      <a:srgbClr val="000000"/>
                    </a:solidFill>
                    <a:latin typeface="方正姚体" pitchFamily="2" charset="-122"/>
                    <a:ea typeface="方正姚体" pitchFamily="2" charset="-122"/>
                  </a:rPr>
                  <a:t>qiāo</a:t>
                </a:r>
              </a:p>
            </p:txBody>
          </p:sp>
          <p:sp>
            <p:nvSpPr>
              <p:cNvPr id="13" name="文本框 18"/>
              <p:cNvSpPr txBox="1"/>
              <p:nvPr/>
            </p:nvSpPr>
            <p:spPr>
              <a:xfrm>
                <a:off x="8916" y="2763"/>
                <a:ext cx="2356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（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悄悄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）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631541" y="867721"/>
              <a:ext cx="2637155" cy="486410"/>
              <a:chOff x="7344" y="1333"/>
              <a:chExt cx="4153" cy="766"/>
            </a:xfrm>
          </p:grpSpPr>
          <p:sp>
            <p:nvSpPr>
              <p:cNvPr id="15369" name="Text Box 15"/>
              <p:cNvSpPr txBox="1"/>
              <p:nvPr/>
            </p:nvSpPr>
            <p:spPr>
              <a:xfrm>
                <a:off x="7344" y="1333"/>
                <a:ext cx="2798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ts val="1200"/>
                  </a:spcBef>
                </a:pPr>
                <a:r>
                  <a:rPr lang="en-US" altLang="zh-CN" sz="2400" b="1" dirty="0">
                    <a:solidFill>
                      <a:srgbClr val="000000"/>
                    </a:solidFill>
                    <a:latin typeface="方正姚体" pitchFamily="2" charset="-122"/>
                    <a:ea typeface="方正姚体" pitchFamily="2" charset="-122"/>
                  </a:rPr>
                  <a:t>qiǎo</a:t>
                </a:r>
              </a:p>
            </p:txBody>
          </p:sp>
          <p:sp>
            <p:nvSpPr>
              <p:cNvPr id="14" name="文本框 28"/>
              <p:cNvSpPr txBox="1"/>
              <p:nvPr/>
            </p:nvSpPr>
            <p:spPr>
              <a:xfrm>
                <a:off x="8954" y="1374"/>
                <a:ext cx="2543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（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悄声</a:t>
                </a:r>
                <a:r>
                  <a:rPr lang="en-US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）</a:t>
                </a:r>
              </a:p>
            </p:txBody>
          </p:sp>
        </p:grpSp>
      </p:grpSp>
      <p:grpSp>
        <p:nvGrpSpPr>
          <p:cNvPr id="21" name="组合 23"/>
          <p:cNvGrpSpPr/>
          <p:nvPr/>
        </p:nvGrpSpPr>
        <p:grpSpPr>
          <a:xfrm>
            <a:off x="7023100" y="174470"/>
            <a:ext cx="2120900" cy="1147762"/>
            <a:chOff x="6788695" y="1080879"/>
            <a:chExt cx="1793385" cy="1147811"/>
          </a:xfrm>
        </p:grpSpPr>
        <p:pic>
          <p:nvPicPr>
            <p:cNvPr id="22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147811"/>
            </a:xfrm>
            <a:prstGeom prst="rect">
              <a:avLst/>
            </a:prstGeom>
            <a:noFill/>
          </p:spPr>
        </p:pic>
        <p:sp>
          <p:nvSpPr>
            <p:cNvPr id="15378" name="矩形 72"/>
            <p:cNvSpPr/>
            <p:nvPr/>
          </p:nvSpPr>
          <p:spPr>
            <a:xfrm>
              <a:off x="6929212" y="1361228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2" name="组合 5"/>
          <p:cNvGrpSpPr/>
          <p:nvPr/>
        </p:nvGrpSpPr>
        <p:grpSpPr>
          <a:xfrm>
            <a:off x="1226185" y="656739"/>
            <a:ext cx="2738438" cy="1753235"/>
            <a:chOff x="2235635" y="4760757"/>
            <a:chExt cx="2739780" cy="2337124"/>
          </a:xfrm>
        </p:grpSpPr>
        <p:sp>
          <p:nvSpPr>
            <p:cNvPr id="3" name="左大括号 2"/>
            <p:cNvSpPr/>
            <p:nvPr/>
          </p:nvSpPr>
          <p:spPr>
            <a:xfrm>
              <a:off x="2235635" y="5064617"/>
              <a:ext cx="201712" cy="1716232"/>
            </a:xfrm>
            <a:prstGeom prst="leftBrace">
              <a:avLst/>
            </a:prstGeom>
            <a:ln w="3810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499" name="TextBox 15"/>
            <p:cNvSpPr txBox="1"/>
            <p:nvPr/>
          </p:nvSpPr>
          <p:spPr>
            <a:xfrm>
              <a:off x="2368035" y="4760757"/>
              <a:ext cx="2607380" cy="233712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chemeClr val="tx1"/>
                  </a:solidFill>
                  <a:latin typeface="方正姚体" pitchFamily="2" charset="-122"/>
                  <a:ea typeface="方正姚体" pitchFamily="2" charset="-122"/>
                  <a:cs typeface="楷体" panose="02010609060101010101" pitchFamily="49" charset="-122"/>
                </a:rPr>
                <a:t>léi</a:t>
              </a:r>
              <a:r>
                <a:rPr lang="en-US" altLang="zh-CN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(</a:t>
              </a:r>
              <a:r>
                <a:rPr lang="zh-CN" altLang="en-US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果实累累</a:t>
              </a:r>
              <a:r>
                <a:rPr lang="en-US" altLang="zh-CN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chemeClr val="tx1"/>
                  </a:solidFill>
                  <a:latin typeface="方正姚体" pitchFamily="2" charset="-122"/>
                  <a:ea typeface="方正姚体" pitchFamily="2" charset="-122"/>
                  <a:cs typeface="楷体" panose="02010609060101010101" pitchFamily="49" charset="-122"/>
                </a:rPr>
                <a:t>lěi </a:t>
              </a:r>
              <a:r>
                <a:rPr lang="en-US" altLang="zh-CN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(</a:t>
              </a:r>
              <a:r>
                <a:rPr lang="zh-CN" altLang="en-US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长年累月</a:t>
              </a:r>
              <a:r>
                <a:rPr lang="en-US" altLang="zh-CN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chemeClr val="tx1"/>
                  </a:solidFill>
                  <a:latin typeface="方正姚体" pitchFamily="2" charset="-122"/>
                  <a:ea typeface="方正姚体" pitchFamily="2" charset="-122"/>
                  <a:cs typeface="楷体" panose="02010609060101010101" pitchFamily="49" charset="-122"/>
                </a:rPr>
                <a:t>lèi</a:t>
              </a:r>
              <a:r>
                <a:rPr lang="en-US" altLang="zh-CN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(</a:t>
              </a:r>
              <a:r>
                <a:rPr lang="zh-CN" altLang="en-US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劳累</a:t>
              </a:r>
              <a:r>
                <a:rPr lang="en-US" altLang="zh-CN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)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74311" y="2675080"/>
            <a:ext cx="7658100" cy="1569720"/>
            <a:chOff x="1170" y="4610"/>
            <a:chExt cx="12060" cy="2472"/>
          </a:xfrm>
        </p:grpSpPr>
        <p:grpSp>
          <p:nvGrpSpPr>
            <p:cNvPr id="4" name="组合 25"/>
            <p:cNvGrpSpPr/>
            <p:nvPr/>
          </p:nvGrpSpPr>
          <p:grpSpPr>
            <a:xfrm>
              <a:off x="1170" y="4610"/>
              <a:ext cx="12060" cy="2472"/>
              <a:chOff x="773113" y="4099896"/>
              <a:chExt cx="7658100" cy="1574817"/>
            </a:xfrm>
          </p:grpSpPr>
          <p:grpSp>
            <p:nvGrpSpPr>
              <p:cNvPr id="20491" name="组合 20"/>
              <p:cNvGrpSpPr/>
              <p:nvPr/>
            </p:nvGrpSpPr>
            <p:grpSpPr>
              <a:xfrm>
                <a:off x="773113" y="4099896"/>
                <a:ext cx="7658100" cy="1574817"/>
                <a:chOff x="682625" y="4067170"/>
                <a:chExt cx="8084303" cy="1576426"/>
              </a:xfrm>
            </p:grpSpPr>
            <p:sp>
              <p:nvSpPr>
                <p:cNvPr id="20493" name="矩形 17"/>
                <p:cNvSpPr/>
                <p:nvPr/>
              </p:nvSpPr>
              <p:spPr>
                <a:xfrm>
                  <a:off x="682625" y="4067170"/>
                  <a:ext cx="8084303" cy="157642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pPr marL="1616075" indent="-1616075"/>
                  <a:r>
                    <a:rPr lang="zh-CN" altLang="en-US" sz="2400" b="1" dirty="0">
                      <a:solidFill>
                        <a:srgbClr val="00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读一读</a:t>
                  </a:r>
                  <a:r>
                    <a:rPr lang="zh-CN" altLang="en-US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：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1.</a:t>
                  </a:r>
                  <a:r>
                    <a:rPr lang="zh-CN" altLang="en-US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树上这累累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(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方正姚体" panose="02010601030101010101" pitchFamily="2" charset="-122"/>
                      <a:ea typeface="方正姚体" panose="02010601030101010101" pitchFamily="2" charset="-122"/>
                    </a:rPr>
                    <a:t>léi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)</a:t>
                  </a:r>
                  <a:r>
                    <a:rPr lang="zh-CN" altLang="en-US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的果实，是对他长年累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(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方正姚体" panose="02010601030101010101" pitchFamily="2" charset="-122"/>
                      <a:ea typeface="方正姚体" panose="02010601030101010101" pitchFamily="2" charset="-122"/>
                    </a:rPr>
                    <a:t>lěi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)</a:t>
                  </a:r>
                  <a:r>
                    <a:rPr lang="zh-CN" altLang="en-US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月不辞劳累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(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方正姚体" panose="02010601030101010101" pitchFamily="2" charset="-122"/>
                      <a:ea typeface="方正姚体" panose="02010601030101010101" pitchFamily="2" charset="-122"/>
                    </a:rPr>
                    <a:t>lèi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)</a:t>
                  </a:r>
                  <a:r>
                    <a:rPr lang="zh-CN" altLang="en-US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的回报</a:t>
                  </a:r>
                  <a:r>
                    <a:rPr lang="zh-CN" altLang="en-US" sz="2400" b="1" dirty="0" smtClean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。</a:t>
                  </a:r>
                  <a:endParaRPr lang="en-US" altLang="zh-CN" sz="2400" b="1" dirty="0" smtClean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  <a:p>
                  <a:pPr marL="1616075" indent="-1616075"/>
                  <a:r>
                    <a:rPr lang="en-US" altLang="zh-CN" sz="2400" b="1" dirty="0" smtClean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2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.他们悄（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方正姚体" pitchFamily="2" charset="-122"/>
                      <a:ea typeface="方正姚体" pitchFamily="2" charset="-122"/>
                    </a:rPr>
                    <a:t>qiāo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 ）悄地推开教室的门发现里面悄（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方正姚体" pitchFamily="2" charset="-122"/>
                      <a:ea typeface="方正姚体" pitchFamily="2" charset="-122"/>
                    </a:rPr>
                    <a:t>qiǎo</a:t>
                  </a:r>
                  <a:r>
                    <a:rPr lang="en-US" altLang="zh-CN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）无声息，一个人也没有。</a:t>
                  </a:r>
                </a:p>
              </p:txBody>
            </p:sp>
            <p:sp>
              <p:nvSpPr>
                <p:cNvPr id="20494" name="TextBox 16"/>
                <p:cNvSpPr txBox="1"/>
                <p:nvPr/>
              </p:nvSpPr>
              <p:spPr>
                <a:xfrm>
                  <a:off x="3430472" y="4105506"/>
                  <a:ext cx="557212" cy="58727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altLang="zh-CN" sz="3200" b="1" dirty="0">
                      <a:solidFill>
                        <a:srgbClr val="FF0000"/>
                      </a:solidFill>
                      <a:latin typeface="Calibri" panose="020F0502020204030204" pitchFamily="34" charset="0"/>
                    </a:rPr>
                    <a:t>.</a:t>
                  </a:r>
                  <a:endParaRPr lang="zh-CN" altLang="en-US" sz="3200" b="1" dirty="0">
                    <a:solidFill>
                      <a:srgbClr val="FF0000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0495" name="TextBox 17"/>
                <p:cNvSpPr txBox="1"/>
                <p:nvPr/>
              </p:nvSpPr>
              <p:spPr>
                <a:xfrm>
                  <a:off x="7541109" y="4116081"/>
                  <a:ext cx="555625" cy="58727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altLang="zh-CN" sz="3200" b="1" dirty="0">
                      <a:solidFill>
                        <a:srgbClr val="FF0000"/>
                      </a:solidFill>
                      <a:latin typeface="Calibri" panose="020F0502020204030204" pitchFamily="34" charset="0"/>
                    </a:rPr>
                    <a:t>.</a:t>
                  </a:r>
                  <a:endParaRPr lang="zh-CN" altLang="en-US" sz="3200" b="1" dirty="0">
                    <a:solidFill>
                      <a:srgbClr val="FF0000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20492" name="TextBox 16"/>
              <p:cNvSpPr txBox="1"/>
              <p:nvPr/>
            </p:nvSpPr>
            <p:spPr>
              <a:xfrm>
                <a:off x="3725645" y="4497959"/>
                <a:ext cx="527836" cy="58667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32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8" name="TextBox 16"/>
            <p:cNvSpPr txBox="1"/>
            <p:nvPr/>
          </p:nvSpPr>
          <p:spPr>
            <a:xfrm>
              <a:off x="2793" y="5872"/>
              <a:ext cx="831" cy="92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TextBox 16"/>
            <p:cNvSpPr txBox="1"/>
            <p:nvPr/>
          </p:nvSpPr>
          <p:spPr>
            <a:xfrm>
              <a:off x="11140" y="5871"/>
              <a:ext cx="831" cy="92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55600" y="1057061"/>
            <a:ext cx="8496300" cy="260385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找出文中描写得有趣的地方，学习作者细腻的表达和动人的描写。了解课文的</a:t>
            </a:r>
            <a:r>
              <a:rPr lang="zh-CN" altLang="en-US" sz="2800" b="1" dirty="0" smtClean="0">
                <a:latin typeface="+mj-ea"/>
                <a:ea typeface="+mj-ea"/>
              </a:rPr>
              <a:t>行文</a:t>
            </a:r>
            <a:r>
              <a:rPr lang="zh-CN" altLang="en-US" sz="2800" b="1" dirty="0">
                <a:latin typeface="+mj-ea"/>
                <a:ea typeface="+mj-ea"/>
              </a:rPr>
              <a:t>线索，把握寻月过程中孩子们的心理及其发展变化的过程，感受孩子们追求美好</a:t>
            </a:r>
            <a:r>
              <a:rPr lang="zh-CN" altLang="en-US" sz="2800" b="1" dirty="0" smtClean="0">
                <a:latin typeface="+mj-ea"/>
                <a:ea typeface="+mj-ea"/>
              </a:rPr>
              <a:t>事物</a:t>
            </a:r>
            <a:r>
              <a:rPr lang="zh-CN" altLang="en-US" sz="2800" b="1" dirty="0">
                <a:latin typeface="+mj-ea"/>
                <a:ea typeface="+mj-ea"/>
              </a:rPr>
              <a:t>的情怀。</a:t>
            </a:r>
            <a:endParaRPr sz="28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05920" y="214507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6999916" y="1738429"/>
            <a:ext cx="1600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V="1">
            <a:off x="430031" y="2331196"/>
            <a:ext cx="2727839" cy="65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7316652" y="2331196"/>
            <a:ext cx="1423311" cy="6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76866" y="2977787"/>
            <a:ext cx="63322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598423" y="472958"/>
            <a:ext cx="7556750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600" b="1" kern="1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孩子们在哪些地方寻到了月亮？月亮是什么样的？</a:t>
            </a:r>
            <a:endParaRPr lang="zh-CN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Rectangle 44"/>
          <p:cNvSpPr>
            <a:spLocks noChangeArrowheads="1"/>
          </p:cNvSpPr>
          <p:nvPr/>
        </p:nvSpPr>
        <p:spPr bwMode="auto">
          <a:xfrm>
            <a:off x="1595951" y="1642555"/>
            <a:ext cx="1514125" cy="461665"/>
          </a:xfrm>
          <a:prstGeom prst="homePlate">
            <a:avLst/>
          </a:prstGeom>
          <a:solidFill>
            <a:srgbClr val="92D05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sz="2400" b="1" dirty="0">
                <a:solidFill>
                  <a:srgbClr val="FF0000"/>
                </a:solidFill>
                <a:latin typeface="+mj-ea"/>
                <a:ea typeface="+mj-ea"/>
              </a:rPr>
              <a:t>院内</a:t>
            </a:r>
          </a:p>
        </p:txBody>
      </p:sp>
      <p:sp>
        <p:nvSpPr>
          <p:cNvPr id="19" name="Rectangle 46"/>
          <p:cNvSpPr>
            <a:spLocks noChangeArrowheads="1"/>
          </p:cNvSpPr>
          <p:nvPr/>
        </p:nvSpPr>
        <p:spPr bwMode="auto">
          <a:xfrm>
            <a:off x="3401959" y="1642604"/>
            <a:ext cx="3435556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sz="2400" b="1" dirty="0">
                <a:solidFill>
                  <a:srgbClr val="FF0000"/>
                </a:solidFill>
                <a:latin typeface="+mj-ea"/>
                <a:ea typeface="+mj-ea"/>
              </a:rPr>
              <a:t>玉玉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,</a:t>
            </a:r>
            <a:r>
              <a:rPr lang="zh-CN" sz="2400" b="1" dirty="0">
                <a:solidFill>
                  <a:srgbClr val="FF0000"/>
                </a:solidFill>
                <a:latin typeface="+mj-ea"/>
                <a:ea typeface="+mj-ea"/>
              </a:rPr>
              <a:t>银银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,</a:t>
            </a:r>
            <a:r>
              <a:rPr lang="zh-CN" sz="2400" b="1" dirty="0">
                <a:solidFill>
                  <a:srgbClr val="FF0000"/>
                </a:solidFill>
                <a:latin typeface="+mj-ea"/>
                <a:ea typeface="+mj-ea"/>
              </a:rPr>
              <a:t>有桂树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,</a:t>
            </a:r>
            <a:r>
              <a:rPr lang="zh-CN" sz="2400" b="1" dirty="0">
                <a:solidFill>
                  <a:srgbClr val="FF0000"/>
                </a:solidFill>
                <a:latin typeface="+mj-ea"/>
                <a:ea typeface="+mj-ea"/>
              </a:rPr>
              <a:t>嫦娥</a:t>
            </a:r>
            <a:endParaRPr lang="zh-CN" altLang="zh-CN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0" name="Rectangle 48"/>
          <p:cNvSpPr>
            <a:spLocks noChangeArrowheads="1"/>
          </p:cNvSpPr>
          <p:nvPr/>
        </p:nvSpPr>
        <p:spPr bwMode="auto">
          <a:xfrm>
            <a:off x="1596003" y="2291440"/>
            <a:ext cx="1514125" cy="461665"/>
          </a:xfrm>
          <a:prstGeom prst="homePlate">
            <a:avLst/>
          </a:prstGeom>
          <a:solidFill>
            <a:srgbClr val="92D05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sz="2400" b="1" dirty="0">
                <a:solidFill>
                  <a:srgbClr val="FF0000"/>
                </a:solidFill>
                <a:latin typeface="+mj-ea"/>
                <a:ea typeface="+mj-ea"/>
              </a:rPr>
              <a:t>杯中</a:t>
            </a:r>
          </a:p>
        </p:txBody>
      </p:sp>
      <p:sp>
        <p:nvSpPr>
          <p:cNvPr id="21" name="Rectangle 50"/>
          <p:cNvSpPr>
            <a:spLocks noChangeArrowheads="1"/>
          </p:cNvSpPr>
          <p:nvPr/>
        </p:nvSpPr>
        <p:spPr bwMode="auto">
          <a:xfrm>
            <a:off x="3372272" y="2291366"/>
            <a:ext cx="2815194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  <a:latin typeface="+mj-ea"/>
                <a:ea typeface="+mj-ea"/>
              </a:rPr>
              <a:t>一人一月</a:t>
            </a:r>
            <a:r>
              <a:rPr lang="zh-CN" altLang="zh-CN" sz="2400" b="1">
                <a:solidFill>
                  <a:srgbClr val="FF0000"/>
                </a:solidFill>
                <a:latin typeface="+mj-ea"/>
                <a:ea typeface="+mj-ea"/>
              </a:rPr>
              <a:t>,</a:t>
            </a:r>
            <a:r>
              <a:rPr lang="zh-CN" sz="2400" b="1">
                <a:solidFill>
                  <a:srgbClr val="FF0000"/>
                </a:solidFill>
                <a:latin typeface="+mj-ea"/>
                <a:ea typeface="+mj-ea"/>
              </a:rPr>
              <a:t>月亮入心</a:t>
            </a:r>
            <a:endParaRPr lang="zh-CN" altLang="zh-CN" sz="2400" b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2" name="Rectangle 52"/>
          <p:cNvSpPr>
            <a:spLocks noChangeArrowheads="1"/>
          </p:cNvSpPr>
          <p:nvPr/>
        </p:nvSpPr>
        <p:spPr bwMode="auto">
          <a:xfrm>
            <a:off x="1595951" y="2908666"/>
            <a:ext cx="1514125" cy="461665"/>
          </a:xfrm>
          <a:prstGeom prst="homePlate">
            <a:avLst/>
          </a:prstGeom>
          <a:solidFill>
            <a:srgbClr val="92D05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sz="2400" b="1" dirty="0">
                <a:solidFill>
                  <a:srgbClr val="FF0000"/>
                </a:solidFill>
                <a:latin typeface="+mj-ea"/>
                <a:ea typeface="+mj-ea"/>
              </a:rPr>
              <a:t>河中</a:t>
            </a:r>
          </a:p>
        </p:txBody>
      </p:sp>
      <p:sp>
        <p:nvSpPr>
          <p:cNvPr id="23" name="Rectangle 54"/>
          <p:cNvSpPr>
            <a:spLocks noChangeArrowheads="1"/>
          </p:cNvSpPr>
          <p:nvPr/>
        </p:nvSpPr>
        <p:spPr bwMode="auto">
          <a:xfrm>
            <a:off x="3402118" y="2908680"/>
            <a:ext cx="2350323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sz="2400" b="1" dirty="0">
                <a:solidFill>
                  <a:srgbClr val="FF0000"/>
                </a:solidFill>
                <a:latin typeface="+mj-ea"/>
                <a:ea typeface="+mj-ea"/>
              </a:rPr>
              <a:t>哪一处水里都有</a:t>
            </a:r>
            <a:endParaRPr lang="zh-CN" altLang="zh-CN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4" name="Rectangle 55"/>
          <p:cNvSpPr>
            <a:spLocks noChangeArrowheads="1"/>
          </p:cNvSpPr>
          <p:nvPr/>
        </p:nvSpPr>
        <p:spPr bwMode="auto">
          <a:xfrm>
            <a:off x="1595951" y="3490326"/>
            <a:ext cx="1514125" cy="461665"/>
          </a:xfrm>
          <a:prstGeom prst="homePlate">
            <a:avLst/>
          </a:prstGeom>
          <a:solidFill>
            <a:srgbClr val="92D05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  <a:latin typeface="+mj-ea"/>
                <a:ea typeface="+mj-ea"/>
              </a:rPr>
              <a:t>眼中</a:t>
            </a:r>
          </a:p>
        </p:txBody>
      </p:sp>
      <p:sp>
        <p:nvSpPr>
          <p:cNvPr id="25" name="Rectangle 57"/>
          <p:cNvSpPr>
            <a:spLocks noChangeArrowheads="1"/>
          </p:cNvSpPr>
          <p:nvPr/>
        </p:nvSpPr>
        <p:spPr bwMode="auto">
          <a:xfrm>
            <a:off x="3401800" y="3490167"/>
            <a:ext cx="2659702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sz="2400" b="1" dirty="0">
                <a:solidFill>
                  <a:srgbClr val="FF0000"/>
                </a:solidFill>
                <a:latin typeface="+mj-ea"/>
                <a:ea typeface="+mj-ea"/>
              </a:rPr>
              <a:t>哪个人眼瞳里都有</a:t>
            </a:r>
            <a:endParaRPr lang="zh-CN" altLang="zh-CN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6" name="Rectangle 60"/>
          <p:cNvSpPr>
            <a:spLocks noChangeArrowheads="1"/>
          </p:cNvSpPr>
          <p:nvPr/>
        </p:nvSpPr>
        <p:spPr bwMode="auto">
          <a:xfrm>
            <a:off x="1595951" y="4140565"/>
            <a:ext cx="1514125" cy="461665"/>
          </a:xfrm>
          <a:prstGeom prst="homePlate">
            <a:avLst/>
          </a:prstGeom>
          <a:solidFill>
            <a:srgbClr val="92D05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  <a:latin typeface="+mj-ea"/>
                <a:ea typeface="+mj-ea"/>
              </a:rPr>
              <a:t>沙滩</a:t>
            </a:r>
          </a:p>
        </p:txBody>
      </p:sp>
      <p:sp>
        <p:nvSpPr>
          <p:cNvPr id="27" name="Rectangle 62"/>
          <p:cNvSpPr>
            <a:spLocks noChangeArrowheads="1"/>
          </p:cNvSpPr>
          <p:nvPr/>
        </p:nvSpPr>
        <p:spPr bwMode="auto">
          <a:xfrm>
            <a:off x="3402013" y="4096115"/>
            <a:ext cx="3587842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sz="2400" b="1" dirty="0">
                <a:solidFill>
                  <a:srgbClr val="FF0000"/>
                </a:solidFill>
                <a:latin typeface="+mj-ea"/>
                <a:ea typeface="+mj-ea"/>
              </a:rPr>
              <a:t>月亮白光光的，在天空上</a:t>
            </a:r>
          </a:p>
        </p:txBody>
      </p:sp>
      <p:grpSp>
        <p:nvGrpSpPr>
          <p:cNvPr id="28" name="Group 63"/>
          <p:cNvGrpSpPr/>
          <p:nvPr/>
        </p:nvGrpSpPr>
        <p:grpSpPr bwMode="auto">
          <a:xfrm>
            <a:off x="3402117" y="1054068"/>
            <a:ext cx="3816350" cy="461963"/>
            <a:chOff x="38" y="-60"/>
            <a:chExt cx="2404" cy="388"/>
          </a:xfrm>
          <a:noFill/>
        </p:grpSpPr>
        <p:sp>
          <p:nvSpPr>
            <p:cNvPr id="29" name="Line 64"/>
            <p:cNvSpPr>
              <a:spLocks noChangeShapeType="1"/>
            </p:cNvSpPr>
            <p:nvPr/>
          </p:nvSpPr>
          <p:spPr bwMode="auto">
            <a:xfrm>
              <a:off x="499" y="164"/>
              <a:ext cx="226" cy="1"/>
            </a:xfrm>
            <a:prstGeom prst="line">
              <a:avLst/>
            </a:prstGeom>
            <a:grpFill/>
            <a:ln>
              <a:noFill/>
              <a:tailEnd type="triangl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 sz="2400" b="1">
                <a:latin typeface="+mj-ea"/>
                <a:ea typeface="+mj-ea"/>
              </a:endParaRPr>
            </a:p>
          </p:txBody>
        </p:sp>
        <p:sp>
          <p:nvSpPr>
            <p:cNvPr id="30" name="Text Box 65"/>
            <p:cNvSpPr txBox="1">
              <a:spLocks noChangeArrowheads="1"/>
            </p:cNvSpPr>
            <p:nvPr/>
          </p:nvSpPr>
          <p:spPr bwMode="auto">
            <a:xfrm>
              <a:off x="38" y="-60"/>
              <a:ext cx="2404" cy="3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sz="2400" b="1" dirty="0">
                  <a:solidFill>
                    <a:srgbClr val="FF0000"/>
                  </a:solidFill>
                  <a:latin typeface="+mj-ea"/>
                  <a:ea typeface="+mj-ea"/>
                </a:rPr>
                <a:t>白道　</a:t>
              </a:r>
              <a:r>
                <a:rPr lang="en-US" altLang="zh-CN" sz="24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 </a:t>
              </a:r>
              <a:r>
                <a:rPr lang="zh-CN" sz="24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圆</a:t>
              </a:r>
              <a:r>
                <a:rPr lang="zh-CN" sz="2400" b="1" dirty="0">
                  <a:solidFill>
                    <a:srgbClr val="FF0000"/>
                  </a:solidFill>
                  <a:latin typeface="+mj-ea"/>
                  <a:ea typeface="+mj-ea"/>
                </a:rPr>
                <a:t>　</a:t>
              </a:r>
              <a:r>
                <a:rPr lang="en-US" altLang="zh-CN" sz="24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 </a:t>
              </a:r>
              <a:r>
                <a:rPr lang="zh-CN" sz="24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亏</a:t>
              </a:r>
              <a:r>
                <a:rPr lang="zh-CN" sz="2400" b="1" dirty="0">
                  <a:solidFill>
                    <a:srgbClr val="FF0000"/>
                  </a:solidFill>
                  <a:latin typeface="+mj-ea"/>
                  <a:ea typeface="+mj-ea"/>
                </a:rPr>
                <a:t>　无踪迹</a:t>
              </a:r>
            </a:p>
          </p:txBody>
        </p:sp>
        <p:sp>
          <p:nvSpPr>
            <p:cNvPr id="31" name="Line 66"/>
            <p:cNvSpPr>
              <a:spLocks noChangeShapeType="1"/>
            </p:cNvSpPr>
            <p:nvPr/>
          </p:nvSpPr>
          <p:spPr bwMode="auto">
            <a:xfrm>
              <a:off x="952" y="164"/>
              <a:ext cx="226" cy="1"/>
            </a:xfrm>
            <a:prstGeom prst="line">
              <a:avLst/>
            </a:prstGeom>
            <a:grpFill/>
            <a:ln>
              <a:noFill/>
              <a:tailEnd type="triangl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 sz="2400" b="1">
                <a:latin typeface="+mj-ea"/>
                <a:ea typeface="+mj-ea"/>
              </a:endParaRPr>
            </a:p>
          </p:txBody>
        </p:sp>
        <p:sp>
          <p:nvSpPr>
            <p:cNvPr id="32" name="Line 67"/>
            <p:cNvSpPr>
              <a:spLocks noChangeShapeType="1"/>
            </p:cNvSpPr>
            <p:nvPr/>
          </p:nvSpPr>
          <p:spPr bwMode="auto">
            <a:xfrm>
              <a:off x="1406" y="164"/>
              <a:ext cx="226" cy="1"/>
            </a:xfrm>
            <a:prstGeom prst="line">
              <a:avLst/>
            </a:prstGeom>
            <a:grpFill/>
            <a:ln>
              <a:noFill/>
              <a:tailEnd type="triangl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 sz="2400" b="1">
                <a:latin typeface="+mj-ea"/>
                <a:ea typeface="+mj-ea"/>
              </a:endParaRPr>
            </a:p>
          </p:txBody>
        </p:sp>
      </p:grpSp>
      <p:sp>
        <p:nvSpPr>
          <p:cNvPr id="33" name="Text Box 68"/>
          <p:cNvSpPr txBox="1">
            <a:spLocks noChangeArrowheads="1"/>
          </p:cNvSpPr>
          <p:nvPr/>
        </p:nvSpPr>
        <p:spPr bwMode="auto">
          <a:xfrm>
            <a:off x="1595950" y="1009936"/>
            <a:ext cx="1514126" cy="461665"/>
          </a:xfrm>
          <a:prstGeom prst="homePlate">
            <a:avLst/>
          </a:prstGeom>
          <a:solidFill>
            <a:srgbClr val="92D05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sz="2400" b="1" dirty="0">
                <a:solidFill>
                  <a:srgbClr val="FF0000"/>
                </a:solidFill>
                <a:latin typeface="+mj-ea"/>
                <a:ea typeface="+mj-ea"/>
              </a:rPr>
              <a:t>镜中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8" grpId="0" bldLvl="0" animBg="1" autoUpdateAnimBg="0"/>
      <p:bldP spid="19" grpId="0" bldLvl="0" animBg="1" autoUpdateAnimBg="0"/>
      <p:bldP spid="20" grpId="0" bldLvl="0" animBg="1" autoUpdateAnimBg="0"/>
      <p:bldP spid="21" grpId="0" bldLvl="0" animBg="1" autoUpdateAnimBg="0"/>
      <p:bldP spid="22" grpId="0" bldLvl="0" animBg="1" autoUpdateAnimBg="0"/>
      <p:bldP spid="23" grpId="0" bldLvl="0" animBg="1" autoUpdateAnimBg="0"/>
      <p:bldP spid="24" grpId="0" bldLvl="0" animBg="1" autoUpdateAnimBg="0"/>
      <p:bldP spid="25" grpId="0" bldLvl="0" animBg="1" autoUpdateAnimBg="0"/>
      <p:bldP spid="26" grpId="0" bldLvl="0" animBg="1" autoUpdateAnimBg="0"/>
      <p:bldP spid="27" grpId="0" bldLvl="0" animBg="1" autoUpdateAnimBg="0"/>
      <p:bldP spid="33" grpId="0" bldLvl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553103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08038"/>
            <a:r>
              <a:rPr lang="zh-CN" altLang="zh-CN" sz="3200" b="1" kern="1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在寻月的过程中，孩子们的心理情绪有怎样的变化呢？（尽量从文中找寻表现人物心理情绪变化的词语）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Rectangle 47"/>
          <p:cNvSpPr>
            <a:spLocks noChangeArrowheads="1"/>
          </p:cNvSpPr>
          <p:nvPr/>
        </p:nvSpPr>
        <p:spPr bwMode="auto">
          <a:xfrm>
            <a:off x="3054986" y="2314135"/>
            <a:ext cx="906017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失望</a:t>
            </a:r>
          </a:p>
        </p:txBody>
      </p:sp>
      <p:sp>
        <p:nvSpPr>
          <p:cNvPr id="4" name="Rectangle 58"/>
          <p:cNvSpPr>
            <a:spLocks noChangeArrowheads="1"/>
          </p:cNvSpPr>
          <p:nvPr/>
        </p:nvSpPr>
        <p:spPr bwMode="auto">
          <a:xfrm>
            <a:off x="4783178" y="2314135"/>
            <a:ext cx="906017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惊奇</a:t>
            </a:r>
          </a:p>
        </p:txBody>
      </p:sp>
      <p:sp>
        <p:nvSpPr>
          <p:cNvPr id="5" name="Rectangle 59"/>
          <p:cNvSpPr>
            <a:spLocks noChangeArrowheads="1"/>
          </p:cNvSpPr>
          <p:nvPr/>
        </p:nvSpPr>
        <p:spPr bwMode="auto">
          <a:xfrm>
            <a:off x="6583378" y="2314135"/>
            <a:ext cx="906017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满足</a:t>
            </a:r>
          </a:p>
        </p:txBody>
      </p:sp>
      <p:sp>
        <p:nvSpPr>
          <p:cNvPr id="6" name="Text Box 70"/>
          <p:cNvSpPr txBox="1">
            <a:spLocks noChangeArrowheads="1"/>
          </p:cNvSpPr>
          <p:nvPr/>
        </p:nvSpPr>
        <p:spPr bwMode="auto">
          <a:xfrm>
            <a:off x="1542818" y="2314135"/>
            <a:ext cx="1081088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期待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631050" y="3170988"/>
            <a:ext cx="1908212" cy="1152128"/>
            <a:chOff x="3779912" y="3795886"/>
            <a:chExt cx="1908212" cy="1152128"/>
          </a:xfrm>
        </p:grpSpPr>
        <p:sp>
          <p:nvSpPr>
            <p:cNvPr id="7" name="虚尾箭头 6"/>
            <p:cNvSpPr/>
            <p:nvPr/>
          </p:nvSpPr>
          <p:spPr>
            <a:xfrm rot="5400000">
              <a:off x="4157954" y="3417844"/>
              <a:ext cx="1152128" cy="1908212"/>
            </a:xfrm>
            <a:prstGeom prst="stripedRightArrow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38617" y="3831149"/>
              <a:ext cx="64807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总结</a:t>
              </a:r>
              <a:endPara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4" grpId="0" bldLvl="0" animBg="1" autoUpdateAnimBg="0"/>
      <p:bldP spid="5" grpId="0" bldLvl="0" animBg="1" autoUpdateAnimBg="0"/>
      <p:bldP spid="6" grpId="0" bldLvl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Group 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22121429"/>
              </p:ext>
            </p:extLst>
          </p:nvPr>
        </p:nvGraphicFramePr>
        <p:xfrm>
          <a:off x="516898" y="864857"/>
          <a:ext cx="8137525" cy="3390901"/>
        </p:xfrm>
        <a:graphic>
          <a:graphicData uri="http://schemas.openxmlformats.org/drawingml/2006/table">
            <a:tbl>
              <a:tblPr/>
              <a:tblGrid>
                <a:gridCol w="1008062"/>
                <a:gridCol w="1657350"/>
                <a:gridCol w="4392613"/>
                <a:gridCol w="1079500"/>
              </a:tblGrid>
              <a:tr h="4214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地点</a:t>
                      </a:r>
                    </a:p>
                  </a:txBody>
                  <a:tcPr marT="34290" marB="3429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美图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月 的 踪 迹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心情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0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zh-CN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 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69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69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1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zh-CN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24" name="Rectangle 44"/>
          <p:cNvSpPr>
            <a:spLocks noChangeArrowheads="1"/>
          </p:cNvSpPr>
          <p:nvPr/>
        </p:nvSpPr>
        <p:spPr bwMode="auto">
          <a:xfrm>
            <a:off x="589923" y="1760207"/>
            <a:ext cx="90601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>
                <a:solidFill>
                  <a:srgbClr val="C00000"/>
                </a:solidFill>
                <a:latin typeface="+mj-ea"/>
                <a:ea typeface="+mj-ea"/>
              </a:rPr>
              <a:t>院内</a:t>
            </a:r>
          </a:p>
        </p:txBody>
      </p:sp>
      <p:sp>
        <p:nvSpPr>
          <p:cNvPr id="20525" name="Rectangle 45"/>
          <p:cNvSpPr>
            <a:spLocks noChangeArrowheads="1"/>
          </p:cNvSpPr>
          <p:nvPr/>
        </p:nvSpPr>
        <p:spPr bwMode="auto">
          <a:xfrm>
            <a:off x="1526547" y="1772113"/>
            <a:ext cx="1627369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>
                <a:solidFill>
                  <a:srgbClr val="C00000"/>
                </a:solidFill>
                <a:latin typeface="+mj-ea"/>
                <a:ea typeface="+mj-ea"/>
              </a:rPr>
              <a:t>院中望月</a:t>
            </a:r>
          </a:p>
        </p:txBody>
      </p:sp>
      <p:sp>
        <p:nvSpPr>
          <p:cNvPr id="20526" name="Rectangle 46"/>
          <p:cNvSpPr>
            <a:spLocks noChangeArrowheads="1"/>
          </p:cNvSpPr>
          <p:nvPr/>
        </p:nvSpPr>
        <p:spPr bwMode="auto">
          <a:xfrm>
            <a:off x="3320740" y="1760048"/>
            <a:ext cx="393954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>
                <a:solidFill>
                  <a:srgbClr val="C00000"/>
                </a:solidFill>
                <a:latin typeface="+mj-ea"/>
                <a:ea typeface="+mj-ea"/>
              </a:rPr>
              <a:t>玉玉</a:t>
            </a:r>
            <a:r>
              <a:rPr lang="zh-CN" altLang="zh-CN" sz="2800" b="1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zh-CN" sz="2800" b="1">
                <a:solidFill>
                  <a:srgbClr val="C00000"/>
                </a:solidFill>
                <a:latin typeface="+mj-ea"/>
                <a:ea typeface="+mj-ea"/>
              </a:rPr>
              <a:t>银银</a:t>
            </a:r>
            <a:r>
              <a:rPr lang="zh-CN" altLang="zh-CN" sz="2800" b="1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zh-CN" sz="2800" b="1">
                <a:solidFill>
                  <a:srgbClr val="C00000"/>
                </a:solidFill>
                <a:latin typeface="+mj-ea"/>
                <a:ea typeface="+mj-ea"/>
              </a:rPr>
              <a:t>有桂树</a:t>
            </a:r>
            <a:r>
              <a:rPr lang="zh-CN" altLang="zh-CN" sz="2800" b="1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zh-CN" sz="2800" b="1">
                <a:solidFill>
                  <a:srgbClr val="C00000"/>
                </a:solidFill>
                <a:latin typeface="+mj-ea"/>
                <a:ea typeface="+mj-ea"/>
              </a:rPr>
              <a:t>嫦娥</a:t>
            </a:r>
            <a:endParaRPr lang="zh-CN" altLang="zh-CN" sz="2800" b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0527" name="Rectangle 47"/>
          <p:cNvSpPr>
            <a:spLocks noChangeArrowheads="1"/>
          </p:cNvSpPr>
          <p:nvPr/>
        </p:nvSpPr>
        <p:spPr bwMode="auto">
          <a:xfrm>
            <a:off x="7574923" y="1772113"/>
            <a:ext cx="90601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>
                <a:solidFill>
                  <a:srgbClr val="C00000"/>
                </a:solidFill>
                <a:latin typeface="+mj-ea"/>
                <a:ea typeface="+mj-ea"/>
              </a:rPr>
              <a:t>失望</a:t>
            </a:r>
          </a:p>
        </p:txBody>
      </p:sp>
      <p:sp>
        <p:nvSpPr>
          <p:cNvPr id="20528" name="Rectangle 48"/>
          <p:cNvSpPr>
            <a:spLocks noChangeArrowheads="1"/>
          </p:cNvSpPr>
          <p:nvPr/>
        </p:nvSpPr>
        <p:spPr bwMode="auto">
          <a:xfrm>
            <a:off x="548797" y="2247751"/>
            <a:ext cx="90601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 dirty="0">
                <a:solidFill>
                  <a:srgbClr val="C00000"/>
                </a:solidFill>
                <a:latin typeface="+mj-ea"/>
                <a:ea typeface="+mj-ea"/>
              </a:rPr>
              <a:t>杯中</a:t>
            </a:r>
          </a:p>
        </p:txBody>
      </p:sp>
      <p:sp>
        <p:nvSpPr>
          <p:cNvPr id="20529" name="Rectangle 49"/>
          <p:cNvSpPr>
            <a:spLocks noChangeArrowheads="1"/>
          </p:cNvSpPr>
          <p:nvPr/>
        </p:nvSpPr>
        <p:spPr bwMode="auto">
          <a:xfrm>
            <a:off x="1526547" y="2247669"/>
            <a:ext cx="1627369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 dirty="0">
                <a:solidFill>
                  <a:srgbClr val="C00000"/>
                </a:solidFill>
                <a:latin typeface="+mj-ea"/>
                <a:ea typeface="+mj-ea"/>
              </a:rPr>
              <a:t>杯中饮月</a:t>
            </a:r>
          </a:p>
        </p:txBody>
      </p:sp>
      <p:sp>
        <p:nvSpPr>
          <p:cNvPr id="20530" name="Rectangle 50"/>
          <p:cNvSpPr>
            <a:spLocks noChangeArrowheads="1"/>
          </p:cNvSpPr>
          <p:nvPr/>
        </p:nvSpPr>
        <p:spPr bwMode="auto">
          <a:xfrm>
            <a:off x="3326772" y="2255037"/>
            <a:ext cx="322262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>
                <a:solidFill>
                  <a:srgbClr val="C00000"/>
                </a:solidFill>
                <a:latin typeface="+mj-ea"/>
                <a:ea typeface="+mj-ea"/>
              </a:rPr>
              <a:t>一人一月</a:t>
            </a:r>
            <a:r>
              <a:rPr lang="zh-CN" altLang="zh-CN" sz="2800" b="1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zh-CN" sz="2800" b="1">
                <a:solidFill>
                  <a:srgbClr val="C00000"/>
                </a:solidFill>
                <a:latin typeface="+mj-ea"/>
                <a:ea typeface="+mj-ea"/>
              </a:rPr>
              <a:t>月亮入心</a:t>
            </a:r>
            <a:endParaRPr lang="zh-CN" altLang="zh-CN" sz="2800" b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0532" name="Rectangle 52"/>
          <p:cNvSpPr>
            <a:spLocks noChangeArrowheads="1"/>
          </p:cNvSpPr>
          <p:nvPr/>
        </p:nvSpPr>
        <p:spPr bwMode="auto">
          <a:xfrm>
            <a:off x="568657" y="2755983"/>
            <a:ext cx="90601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 dirty="0">
                <a:solidFill>
                  <a:srgbClr val="C00000"/>
                </a:solidFill>
                <a:latin typeface="+mj-ea"/>
                <a:ea typeface="+mj-ea"/>
              </a:rPr>
              <a:t>河中</a:t>
            </a:r>
          </a:p>
        </p:txBody>
      </p:sp>
      <p:sp>
        <p:nvSpPr>
          <p:cNvPr id="20533" name="Rectangle 53"/>
          <p:cNvSpPr>
            <a:spLocks noChangeArrowheads="1"/>
          </p:cNvSpPr>
          <p:nvPr/>
        </p:nvSpPr>
        <p:spPr bwMode="auto">
          <a:xfrm>
            <a:off x="1526547" y="2755900"/>
            <a:ext cx="1627369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 dirty="0">
                <a:solidFill>
                  <a:srgbClr val="C00000"/>
                </a:solidFill>
                <a:latin typeface="+mj-ea"/>
                <a:ea typeface="+mj-ea"/>
              </a:rPr>
              <a:t>河中寻月</a:t>
            </a:r>
          </a:p>
        </p:txBody>
      </p:sp>
      <p:sp>
        <p:nvSpPr>
          <p:cNvPr id="20534" name="Rectangle 54"/>
          <p:cNvSpPr>
            <a:spLocks noChangeArrowheads="1"/>
          </p:cNvSpPr>
          <p:nvPr/>
        </p:nvSpPr>
        <p:spPr bwMode="auto">
          <a:xfrm>
            <a:off x="3285647" y="2745350"/>
            <a:ext cx="268541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 dirty="0">
                <a:solidFill>
                  <a:srgbClr val="C00000"/>
                </a:solidFill>
                <a:latin typeface="+mj-ea"/>
                <a:ea typeface="+mj-ea"/>
              </a:rPr>
              <a:t>哪一处水里都有</a:t>
            </a:r>
            <a:endParaRPr lang="zh-CN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0535" name="Rectangle 55"/>
          <p:cNvSpPr>
            <a:spLocks noChangeArrowheads="1"/>
          </p:cNvSpPr>
          <p:nvPr/>
        </p:nvSpPr>
        <p:spPr bwMode="auto">
          <a:xfrm>
            <a:off x="589923" y="3241758"/>
            <a:ext cx="90601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 dirty="0">
                <a:solidFill>
                  <a:srgbClr val="C00000"/>
                </a:solidFill>
                <a:latin typeface="+mj-ea"/>
                <a:ea typeface="+mj-ea"/>
              </a:rPr>
              <a:t>眼中</a:t>
            </a:r>
          </a:p>
        </p:txBody>
      </p:sp>
      <p:sp>
        <p:nvSpPr>
          <p:cNvPr id="20536" name="Rectangle 56"/>
          <p:cNvSpPr>
            <a:spLocks noChangeArrowheads="1"/>
          </p:cNvSpPr>
          <p:nvPr/>
        </p:nvSpPr>
        <p:spPr bwMode="auto">
          <a:xfrm>
            <a:off x="1526547" y="3241675"/>
            <a:ext cx="1627369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 dirty="0">
                <a:solidFill>
                  <a:srgbClr val="C00000"/>
                </a:solidFill>
                <a:latin typeface="+mj-ea"/>
                <a:ea typeface="+mj-ea"/>
              </a:rPr>
              <a:t>眼瞳寻月</a:t>
            </a:r>
          </a:p>
        </p:txBody>
      </p:sp>
      <p:sp>
        <p:nvSpPr>
          <p:cNvPr id="20537" name="Rectangle 57"/>
          <p:cNvSpPr>
            <a:spLocks noChangeArrowheads="1"/>
          </p:cNvSpPr>
          <p:nvPr/>
        </p:nvSpPr>
        <p:spPr bwMode="auto">
          <a:xfrm>
            <a:off x="3254065" y="3221266"/>
            <a:ext cx="304292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 dirty="0">
                <a:solidFill>
                  <a:srgbClr val="C00000"/>
                </a:solidFill>
                <a:latin typeface="+mj-ea"/>
                <a:ea typeface="+mj-ea"/>
              </a:rPr>
              <a:t>哪个人眼瞳里都有</a:t>
            </a:r>
            <a:endParaRPr lang="zh-CN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0538" name="Rectangle 58"/>
          <p:cNvSpPr>
            <a:spLocks noChangeArrowheads="1"/>
          </p:cNvSpPr>
          <p:nvPr/>
        </p:nvSpPr>
        <p:spPr bwMode="auto">
          <a:xfrm>
            <a:off x="7646360" y="3209363"/>
            <a:ext cx="90601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 dirty="0">
                <a:solidFill>
                  <a:srgbClr val="C00000"/>
                </a:solidFill>
                <a:latin typeface="+mj-ea"/>
                <a:ea typeface="+mj-ea"/>
              </a:rPr>
              <a:t>惊奇</a:t>
            </a:r>
          </a:p>
        </p:txBody>
      </p:sp>
      <p:sp>
        <p:nvSpPr>
          <p:cNvPr id="20539" name="Rectangle 59"/>
          <p:cNvSpPr>
            <a:spLocks noChangeArrowheads="1"/>
          </p:cNvSpPr>
          <p:nvPr/>
        </p:nvSpPr>
        <p:spPr bwMode="auto">
          <a:xfrm>
            <a:off x="7646360" y="3770395"/>
            <a:ext cx="90601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 dirty="0">
                <a:solidFill>
                  <a:srgbClr val="C00000"/>
                </a:solidFill>
                <a:latin typeface="+mj-ea"/>
                <a:ea typeface="+mj-ea"/>
              </a:rPr>
              <a:t>满足</a:t>
            </a:r>
          </a:p>
        </p:txBody>
      </p:sp>
      <p:sp>
        <p:nvSpPr>
          <p:cNvPr id="20540" name="Rectangle 60"/>
          <p:cNvSpPr>
            <a:spLocks noChangeArrowheads="1"/>
          </p:cNvSpPr>
          <p:nvPr/>
        </p:nvSpPr>
        <p:spPr bwMode="auto">
          <a:xfrm>
            <a:off x="589923" y="3769982"/>
            <a:ext cx="90601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>
                <a:solidFill>
                  <a:srgbClr val="C00000"/>
                </a:solidFill>
                <a:latin typeface="+mj-ea"/>
                <a:ea typeface="+mj-ea"/>
              </a:rPr>
              <a:t>沙滩</a:t>
            </a:r>
          </a:p>
        </p:txBody>
      </p:sp>
      <p:sp>
        <p:nvSpPr>
          <p:cNvPr id="20541" name="Rectangle 61"/>
          <p:cNvSpPr>
            <a:spLocks noChangeArrowheads="1"/>
          </p:cNvSpPr>
          <p:nvPr/>
        </p:nvSpPr>
        <p:spPr bwMode="auto">
          <a:xfrm>
            <a:off x="1526547" y="3769982"/>
            <a:ext cx="1627369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>
                <a:solidFill>
                  <a:srgbClr val="C00000"/>
                </a:solidFill>
                <a:latin typeface="+mj-ea"/>
                <a:ea typeface="+mj-ea"/>
              </a:rPr>
              <a:t>沙滩议月</a:t>
            </a:r>
          </a:p>
        </p:txBody>
      </p:sp>
      <p:sp>
        <p:nvSpPr>
          <p:cNvPr id="20542" name="Rectangle 62"/>
          <p:cNvSpPr>
            <a:spLocks noChangeArrowheads="1"/>
          </p:cNvSpPr>
          <p:nvPr/>
        </p:nvSpPr>
        <p:spPr bwMode="auto">
          <a:xfrm>
            <a:off x="3254064" y="3753313"/>
            <a:ext cx="411543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sz="2800" b="1">
                <a:solidFill>
                  <a:srgbClr val="C00000"/>
                </a:solidFill>
                <a:latin typeface="+mj-ea"/>
                <a:ea typeface="+mj-ea"/>
              </a:rPr>
              <a:t>月亮白光光的，在天空上</a:t>
            </a:r>
          </a:p>
        </p:txBody>
      </p:sp>
      <p:grpSp>
        <p:nvGrpSpPr>
          <p:cNvPr id="2" name="Group 63"/>
          <p:cNvGrpSpPr/>
          <p:nvPr/>
        </p:nvGrpSpPr>
        <p:grpSpPr bwMode="auto">
          <a:xfrm>
            <a:off x="3253747" y="1286973"/>
            <a:ext cx="3816350" cy="522685"/>
            <a:chOff x="0" y="0"/>
            <a:chExt cx="2404" cy="439"/>
          </a:xfrm>
        </p:grpSpPr>
        <p:sp>
          <p:nvSpPr>
            <p:cNvPr id="19522" name="Line 64"/>
            <p:cNvSpPr>
              <a:spLocks noChangeShapeType="1"/>
            </p:cNvSpPr>
            <p:nvPr/>
          </p:nvSpPr>
          <p:spPr bwMode="auto">
            <a:xfrm>
              <a:off x="499" y="164"/>
              <a:ext cx="22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 b="1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19523" name="Text Box 65"/>
            <p:cNvSpPr txBox="1">
              <a:spLocks noChangeArrowheads="1"/>
            </p:cNvSpPr>
            <p:nvPr/>
          </p:nvSpPr>
          <p:spPr bwMode="auto">
            <a:xfrm>
              <a:off x="0" y="0"/>
              <a:ext cx="2404" cy="43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sz="2800" b="1" dirty="0">
                  <a:solidFill>
                    <a:srgbClr val="C00000"/>
                  </a:solidFill>
                  <a:latin typeface="+mj-ea"/>
                  <a:ea typeface="+mj-ea"/>
                </a:rPr>
                <a:t>白道　圆　亏　无踪迹</a:t>
              </a:r>
            </a:p>
          </p:txBody>
        </p:sp>
        <p:sp>
          <p:nvSpPr>
            <p:cNvPr id="19524" name="Line 66"/>
            <p:cNvSpPr>
              <a:spLocks noChangeShapeType="1"/>
            </p:cNvSpPr>
            <p:nvPr/>
          </p:nvSpPr>
          <p:spPr bwMode="auto">
            <a:xfrm>
              <a:off x="952" y="164"/>
              <a:ext cx="22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 b="1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19525" name="Line 67"/>
            <p:cNvSpPr>
              <a:spLocks noChangeShapeType="1"/>
            </p:cNvSpPr>
            <p:nvPr/>
          </p:nvSpPr>
          <p:spPr bwMode="auto">
            <a:xfrm>
              <a:off x="1406" y="164"/>
              <a:ext cx="22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 b="1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0548" name="Text Box 68"/>
          <p:cNvSpPr txBox="1">
            <a:spLocks noChangeArrowheads="1"/>
          </p:cNvSpPr>
          <p:nvPr/>
        </p:nvSpPr>
        <p:spPr bwMode="auto">
          <a:xfrm>
            <a:off x="589922" y="1286338"/>
            <a:ext cx="100806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sz="2800" b="1" dirty="0">
                <a:solidFill>
                  <a:srgbClr val="C00000"/>
                </a:solidFill>
                <a:latin typeface="+mj-ea"/>
                <a:ea typeface="+mj-ea"/>
              </a:rPr>
              <a:t>镜中</a:t>
            </a:r>
          </a:p>
        </p:txBody>
      </p:sp>
      <p:sp>
        <p:nvSpPr>
          <p:cNvPr id="20549" name="Text Box 69"/>
          <p:cNvSpPr txBox="1">
            <a:spLocks noChangeArrowheads="1"/>
          </p:cNvSpPr>
          <p:nvPr/>
        </p:nvSpPr>
        <p:spPr bwMode="auto">
          <a:xfrm>
            <a:off x="1597984" y="1286338"/>
            <a:ext cx="1728788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sz="2800" b="1">
                <a:solidFill>
                  <a:srgbClr val="C00000"/>
                </a:solidFill>
                <a:latin typeface="+mj-ea"/>
                <a:ea typeface="+mj-ea"/>
              </a:rPr>
              <a:t>镜中看月</a:t>
            </a:r>
          </a:p>
        </p:txBody>
      </p:sp>
      <p:sp>
        <p:nvSpPr>
          <p:cNvPr id="20550" name="Text Box 70"/>
          <p:cNvSpPr txBox="1">
            <a:spLocks noChangeArrowheads="1"/>
          </p:cNvSpPr>
          <p:nvPr/>
        </p:nvSpPr>
        <p:spPr bwMode="auto">
          <a:xfrm>
            <a:off x="7646359" y="1286338"/>
            <a:ext cx="1081088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sz="2800" b="1" dirty="0">
                <a:solidFill>
                  <a:srgbClr val="C00000"/>
                </a:solidFill>
                <a:latin typeface="+mj-ea"/>
                <a:ea typeface="+mj-ea"/>
              </a:rPr>
              <a:t>期待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0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0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0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0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4" grpId="0"/>
      <p:bldP spid="20525" grpId="0"/>
      <p:bldP spid="20526" grpId="0"/>
      <p:bldP spid="20527" grpId="0"/>
      <p:bldP spid="20528" grpId="0"/>
      <p:bldP spid="20529" grpId="0"/>
      <p:bldP spid="20530" grpId="0"/>
      <p:bldP spid="20532" grpId="0"/>
      <p:bldP spid="20533" grpId="0"/>
      <p:bldP spid="20534" grpId="0"/>
      <p:bldP spid="20535" grpId="0"/>
      <p:bldP spid="20536" grpId="0"/>
      <p:bldP spid="20537" grpId="0"/>
      <p:bldP spid="20538" grpId="0"/>
      <p:bldP spid="20539" grpId="0"/>
      <p:bldP spid="20540" grpId="0"/>
      <p:bldP spid="20541" grpId="0"/>
      <p:bldP spid="20542" grpId="0"/>
      <p:bldP spid="20548" grpId="0"/>
      <p:bldP spid="20549" grpId="0"/>
      <p:bldP spid="205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9499" y="1342346"/>
            <a:ext cx="7627812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  自读课文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自然段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，想一想，我们盼月亮，月亮最先出现在什么地方？</a:t>
            </a:r>
          </a:p>
        </p:txBody>
      </p:sp>
      <p:grpSp>
        <p:nvGrpSpPr>
          <p:cNvPr id="25602" name="组合 1"/>
          <p:cNvGrpSpPr/>
          <p:nvPr/>
        </p:nvGrpSpPr>
        <p:grpSpPr>
          <a:xfrm>
            <a:off x="3273244" y="525463"/>
            <a:ext cx="1703388" cy="523220"/>
            <a:chOff x="2608652" y="-642005"/>
            <a:chExt cx="3586163" cy="693426"/>
          </a:xfrm>
        </p:grpSpPr>
        <p:pic>
          <p:nvPicPr>
            <p:cNvPr id="25612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611382"/>
              <a:ext cx="3586163" cy="59213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13" name="矩形 8"/>
            <p:cNvSpPr/>
            <p:nvPr/>
          </p:nvSpPr>
          <p:spPr>
            <a:xfrm>
              <a:off x="2793199" y="-642005"/>
              <a:ext cx="3311824" cy="69342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盼月亮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50659" y="901098"/>
            <a:ext cx="2675134" cy="1881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604" name="矩形 2"/>
          <p:cNvSpPr/>
          <p:nvPr/>
        </p:nvSpPr>
        <p:spPr>
          <a:xfrm>
            <a:off x="668338" y="952151"/>
            <a:ext cx="5035550" cy="12938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algn="just">
              <a:lnSpc>
                <a:spcPct val="150000"/>
              </a:lnSpc>
            </a:pPr>
            <a:r>
              <a:rPr lang="zh-CN" altLang="en-US" sz="2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我们这些孩子，什么都觉得新鲜，又常常什么都觉得不满足。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033713" y="330298"/>
            <a:ext cx="4354513" cy="565150"/>
          </a:xfrm>
          <a:prstGeom prst="borderCallout1">
            <a:avLst>
              <a:gd name="adj1" fmla="val 101616"/>
              <a:gd name="adj2" fmla="val 42414"/>
              <a:gd name="adj3" fmla="val 143603"/>
              <a:gd name="adj4" fmla="val 34728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写出了孩子们的</a:t>
            </a:r>
            <a:r>
              <a:rPr kumimoji="0" lang="zh-CN" altLang="en-US" sz="22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天真好奇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的特点。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38645" y="1950604"/>
            <a:ext cx="3567445" cy="879475"/>
            <a:chOff x="772686" y="3876457"/>
            <a:chExt cx="3569018" cy="879120"/>
          </a:xfrm>
        </p:grpSpPr>
        <p:sp>
          <p:nvSpPr>
            <p:cNvPr id="25610" name="文本框 9"/>
            <p:cNvSpPr txBox="1"/>
            <p:nvPr/>
          </p:nvSpPr>
          <p:spPr>
            <a:xfrm>
              <a:off x="1560441" y="4047789"/>
              <a:ext cx="2781263" cy="52544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这句话是什么意思？</a:t>
              </a:r>
            </a:p>
          </p:txBody>
        </p:sp>
        <p:pic>
          <p:nvPicPr>
            <p:cNvPr id="25611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0" name="矩形 19"/>
          <p:cNvSpPr/>
          <p:nvPr/>
        </p:nvSpPr>
        <p:spPr>
          <a:xfrm>
            <a:off x="562008" y="2658295"/>
            <a:ext cx="7975932" cy="18899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300" b="1" dirty="0">
                <a:solidFill>
                  <a:srgbClr val="C00000"/>
                </a:solidFill>
                <a:latin typeface="Calibri" panose="020F0502020204030204" pitchFamily="34" charset="0"/>
              </a:rPr>
              <a:t>在孩子们的眼里，世界上的万事万物都是那么新鲜好玩，他们对任何事物都充满好奇，心里有无数个为什么，总想打破砂锅问到底，所以，对孩子们来说，什么都是“新鲜”的，什么都让他们“觉得不满足”。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/>
          <p:nvPr/>
        </p:nvSpPr>
        <p:spPr>
          <a:xfrm>
            <a:off x="687388" y="931863"/>
            <a:ext cx="4813300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中秋的夜里，我们在院子里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盼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着月亮，好久却不见出来，便坐回中堂里，放了竹窗帘儿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着，缠奶奶说故事。</a:t>
            </a: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1478" y="1077237"/>
            <a:ext cx="3038476" cy="2137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973263" y="3479800"/>
            <a:ext cx="5618163" cy="879475"/>
          </a:xfrm>
          <a:prstGeom prst="borderCallout1">
            <a:avLst>
              <a:gd name="adj1" fmla="val -705"/>
              <a:gd name="adj2" fmla="val 44071"/>
              <a:gd name="adj3" fmla="val -62032"/>
              <a:gd name="adj4" fmla="val 36277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“盼”和“闷”写出了孩子们等待月亮出来的急切心情，表现了孩子们</a:t>
            </a:r>
            <a:r>
              <a:rPr kumimoji="0" lang="zh-CN" altLang="en-US" sz="22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对月亮的喜爱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矩形 2"/>
          <p:cNvSpPr/>
          <p:nvPr/>
        </p:nvSpPr>
        <p:spPr>
          <a:xfrm>
            <a:off x="674688" y="1258590"/>
            <a:ext cx="7831137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algn="just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我们看时，那竹窗帘儿里果然有了月亮，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款款地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悄没声儿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溜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进来，出现在窗前的穿衣镜上。</a:t>
            </a:r>
            <a:endParaRPr lang="zh-CN" altLang="en-US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1333500" y="2568277"/>
            <a:ext cx="7135813" cy="727075"/>
          </a:xfrm>
          <a:prstGeom prst="borderCallout1">
            <a:avLst>
              <a:gd name="adj1" fmla="val -4066"/>
              <a:gd name="adj2" fmla="val 61941"/>
              <a:gd name="adj3" fmla="val -101872"/>
              <a:gd name="adj4" fmla="val 77541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“款款地”把月亮上升时的动态给拟人化了，让我们仿佛看到了一位少女迈着轻盈的步子在缓缓地向我们走来。</a:t>
            </a: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3216275" y="66377"/>
            <a:ext cx="4083050" cy="1100138"/>
          </a:xfrm>
          <a:prstGeom prst="borderCallout1">
            <a:avLst>
              <a:gd name="adj1" fmla="val 41634"/>
              <a:gd name="adj2" fmla="val 100122"/>
              <a:gd name="adj3" fmla="val 120053"/>
              <a:gd name="adj4" fmla="val 115875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“悄没声儿”和“溜”生动形象地写出了在孩子们的眼中月亮的出现是很神奇的。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160338" y="3448530"/>
            <a:ext cx="8115300" cy="879475"/>
            <a:chOff x="787206" y="3861949"/>
            <a:chExt cx="8119564" cy="879120"/>
          </a:xfrm>
        </p:grpSpPr>
        <p:sp>
          <p:nvSpPr>
            <p:cNvPr id="27657" name="文本框 9"/>
            <p:cNvSpPr txBox="1"/>
            <p:nvPr/>
          </p:nvSpPr>
          <p:spPr>
            <a:xfrm>
              <a:off x="1570068" y="4090304"/>
              <a:ext cx="7336702" cy="5254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“款款、溜”写出了月亮什么形态？</a:t>
              </a:r>
            </a:p>
          </p:txBody>
        </p:sp>
        <p:pic>
          <p:nvPicPr>
            <p:cNvPr id="27658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7206" y="3861949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" name="矩形 22"/>
          <p:cNvSpPr/>
          <p:nvPr/>
        </p:nvSpPr>
        <p:spPr>
          <a:xfrm>
            <a:off x="6240643" y="3653168"/>
            <a:ext cx="1649413" cy="5286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动态。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9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3"/>
          <p:cNvSpPr txBox="1"/>
          <p:nvPr/>
        </p:nvSpPr>
        <p:spPr>
          <a:xfrm>
            <a:off x="512763" y="754063"/>
            <a:ext cx="5227637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Calibri" panose="020F0502020204030204" pitchFamily="34" charset="0"/>
              </a:rPr>
              <a:t>　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原来月亮是长了腿的，爬着那竹帘格儿，先是一个白道儿，再是半圆，渐渐地爬得高了，穿衣镜上的圆便满盈了。</a:t>
            </a: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2794959" y="1288571"/>
            <a:ext cx="1233488" cy="0"/>
          </a:xfrm>
          <a:prstGeom prst="line">
            <a:avLst/>
          </a:prstGeom>
          <a:ln w="38100"/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347" y="898539"/>
            <a:ext cx="3280199" cy="2027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1940735" y="232371"/>
            <a:ext cx="5727700" cy="512763"/>
          </a:xfrm>
          <a:prstGeom prst="borderCallout1">
            <a:avLst>
              <a:gd name="adj1" fmla="val 101616"/>
              <a:gd name="adj2" fmla="val 42414"/>
              <a:gd name="adj3" fmla="val 153307"/>
              <a:gd name="adj4" fmla="val 39549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这段话主要写了穿衣镜里月亮形状的变化。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47625" y="2962275"/>
            <a:ext cx="8174038" cy="879475"/>
            <a:chOff x="772686" y="3876457"/>
            <a:chExt cx="8177645" cy="879120"/>
          </a:xfrm>
        </p:grpSpPr>
        <p:sp>
          <p:nvSpPr>
            <p:cNvPr id="28681" name="文本框 9"/>
            <p:cNvSpPr txBox="1"/>
            <p:nvPr/>
          </p:nvSpPr>
          <p:spPr>
            <a:xfrm>
              <a:off x="1613629" y="4090304"/>
              <a:ext cx="7336702" cy="570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作者这里运用了什么修辞手法？表现了什么？</a:t>
              </a:r>
            </a:p>
          </p:txBody>
        </p:sp>
        <p:pic>
          <p:nvPicPr>
            <p:cNvPr id="2868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1" name="矩形 20"/>
          <p:cNvSpPr/>
          <p:nvPr/>
        </p:nvSpPr>
        <p:spPr>
          <a:xfrm>
            <a:off x="860425" y="3883025"/>
            <a:ext cx="7575550" cy="5708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 拟人，表现了孩子们对月亮的喜爱之情。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/>
          <p:cNvSpPr txBox="1"/>
          <p:nvPr/>
        </p:nvSpPr>
        <p:spPr>
          <a:xfrm>
            <a:off x="568772" y="499946"/>
            <a:ext cx="5303838" cy="26304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200" b="1" dirty="0">
                <a:solidFill>
                  <a:srgbClr val="0000FF"/>
                </a:solidFill>
                <a:latin typeface="Calibri" panose="020F0502020204030204" pitchFamily="34" charset="0"/>
              </a:rPr>
              <a:t>　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我们都高兴起来，又都屏住气儿，生怕那是个尘影儿变的，会一口气吹跑了呢。月亮还在竹帘儿上爬，那满圆儿却慢慢儿又亏了，末了，便全没了踪迹，只留下一个空镜，一个失望。</a:t>
            </a:r>
            <a:endParaRPr lang="zh-CN" altLang="en-US" sz="2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699" name="AutoShape 1" descr="C:\Users\Administrator\AppData\Roaming\Tencent\Users\541737432\QQ\WinTemp\RichOle\GQ}FZBW%5M5Z9]`N_4W]5.png"/>
          <p:cNvSpPr>
            <a:spLocks noChangeAspect="1"/>
          </p:cNvSpPr>
          <p:nvPr/>
        </p:nvSpPr>
        <p:spPr>
          <a:xfrm>
            <a:off x="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30078" y="542800"/>
            <a:ext cx="3067050" cy="20097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组合 8"/>
          <p:cNvGrpSpPr/>
          <p:nvPr/>
        </p:nvGrpSpPr>
        <p:grpSpPr>
          <a:xfrm>
            <a:off x="132689" y="2810089"/>
            <a:ext cx="8011852" cy="879475"/>
            <a:chOff x="772686" y="3876457"/>
            <a:chExt cx="8014310" cy="879120"/>
          </a:xfrm>
        </p:grpSpPr>
        <p:sp>
          <p:nvSpPr>
            <p:cNvPr id="29704" name="文本框 9"/>
            <p:cNvSpPr txBox="1"/>
            <p:nvPr/>
          </p:nvSpPr>
          <p:spPr>
            <a:xfrm>
              <a:off x="1570069" y="4158965"/>
              <a:ext cx="7216927" cy="5306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伴随着月亮的变化，孩子们的心情发生了怎样的变化呢？</a:t>
              </a:r>
            </a:p>
          </p:txBody>
        </p:sp>
        <p:pic>
          <p:nvPicPr>
            <p:cNvPr id="29705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/>
        </p:nvSpPr>
        <p:spPr>
          <a:xfrm>
            <a:off x="902957" y="3584971"/>
            <a:ext cx="7575550" cy="971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 孩子们终于盼来月亮时心情是多么的高兴，后来月亮又匆匆地走了孩子的心情又是多么的失望。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41259" y="1644251"/>
            <a:ext cx="6941185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  自读课文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3-23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自然段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，想一想，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孩子们在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哪儿寻到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了月亮的足迹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？</a:t>
            </a:r>
          </a:p>
        </p:txBody>
      </p:sp>
      <p:grpSp>
        <p:nvGrpSpPr>
          <p:cNvPr id="25602" name="组合 1"/>
          <p:cNvGrpSpPr/>
          <p:nvPr/>
        </p:nvGrpSpPr>
        <p:grpSpPr>
          <a:xfrm>
            <a:off x="3645535" y="905757"/>
            <a:ext cx="1703388" cy="523220"/>
            <a:chOff x="2608652" y="-642005"/>
            <a:chExt cx="3586163" cy="693426"/>
          </a:xfrm>
        </p:grpSpPr>
        <p:pic>
          <p:nvPicPr>
            <p:cNvPr id="25612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611382"/>
              <a:ext cx="3586163" cy="59213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13" name="矩形 8"/>
            <p:cNvSpPr/>
            <p:nvPr/>
          </p:nvSpPr>
          <p:spPr>
            <a:xfrm>
              <a:off x="2793199" y="-642005"/>
              <a:ext cx="3311824" cy="69342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寻月亮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1"/>
          <p:cNvGrpSpPr/>
          <p:nvPr/>
        </p:nvGrpSpPr>
        <p:grpSpPr>
          <a:xfrm>
            <a:off x="466725" y="854075"/>
            <a:ext cx="1703388" cy="469900"/>
            <a:chOff x="2608652" y="-642005"/>
            <a:chExt cx="3586163" cy="622761"/>
          </a:xfrm>
        </p:grpSpPr>
        <p:pic>
          <p:nvPicPr>
            <p:cNvPr id="30726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611382"/>
              <a:ext cx="3586163" cy="59213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27" name="矩形 8"/>
            <p:cNvSpPr/>
            <p:nvPr/>
          </p:nvSpPr>
          <p:spPr>
            <a:xfrm>
              <a:off x="2762642" y="-642005"/>
              <a:ext cx="3311823" cy="61258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院中望月</a:t>
              </a:r>
            </a:p>
          </p:txBody>
        </p:sp>
      </p:grpSp>
      <p:sp>
        <p:nvSpPr>
          <p:cNvPr id="30723" name="矩形 4"/>
          <p:cNvSpPr/>
          <p:nvPr/>
        </p:nvSpPr>
        <p:spPr>
          <a:xfrm>
            <a:off x="1508125" y="1689612"/>
            <a:ext cx="6364288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在院子里，孩子们都看到了什么？</a:t>
            </a:r>
          </a:p>
        </p:txBody>
      </p:sp>
      <p:sp>
        <p:nvSpPr>
          <p:cNvPr id="35844" name="矩形 5"/>
          <p:cNvSpPr/>
          <p:nvPr/>
        </p:nvSpPr>
        <p:spPr>
          <a:xfrm>
            <a:off x="2608263" y="2773363"/>
            <a:ext cx="3890962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月光、桂树、月亮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1"/>
          <p:cNvSpPr txBox="1"/>
          <p:nvPr/>
        </p:nvSpPr>
        <p:spPr>
          <a:xfrm>
            <a:off x="577850" y="963613"/>
            <a:ext cx="5997575" cy="1616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我们都跑了出去，它果然就在院子里，但再也不是那么一个满满的圆了，</a:t>
            </a:r>
            <a:r>
              <a:rPr lang="zh-CN" altLang="en-US" sz="2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满院子的白光，是玉玉的，银银的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，灯光也没有这般亮的。</a:t>
            </a:r>
          </a:p>
        </p:txBody>
      </p:sp>
      <p:pic>
        <p:nvPicPr>
          <p:cNvPr id="81923" name="图片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4895" y="860028"/>
            <a:ext cx="2188578" cy="18200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815975" y="102047"/>
            <a:ext cx="3319463" cy="825500"/>
          </a:xfrm>
          <a:prstGeom prst="borderCallout1">
            <a:avLst>
              <a:gd name="adj1" fmla="val 103372"/>
              <a:gd name="adj2" fmla="val 49408"/>
              <a:gd name="adj3" fmla="val 119943"/>
              <a:gd name="adj4" fmla="val 59657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写出了月亮光亮洁白，如玉般温润，如银般灿烂。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7625" y="2482850"/>
            <a:ext cx="8174038" cy="879475"/>
            <a:chOff x="772686" y="3876457"/>
            <a:chExt cx="8177645" cy="879120"/>
          </a:xfrm>
        </p:grpSpPr>
        <p:sp>
          <p:nvSpPr>
            <p:cNvPr id="31754" name="文本框 9"/>
            <p:cNvSpPr txBox="1"/>
            <p:nvPr/>
          </p:nvSpPr>
          <p:spPr>
            <a:xfrm>
              <a:off x="1613629" y="4090304"/>
              <a:ext cx="7336702" cy="4893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你从“玉玉的”“银银的”这两个词语感受到什么？</a:t>
              </a:r>
            </a:p>
          </p:txBody>
        </p:sp>
        <p:pic>
          <p:nvPicPr>
            <p:cNvPr id="31755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0" name="矩形 19"/>
          <p:cNvSpPr/>
          <p:nvPr/>
        </p:nvSpPr>
        <p:spPr>
          <a:xfrm>
            <a:off x="860425" y="3206303"/>
            <a:ext cx="7575550" cy="1373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 这两个叠词用得好，把月光与“玉”与“银”联系起来，符合儿童的视觉心理感受，既有形象，又有色彩。叠词的运用，读起来和谐流畅，富有韵味，充满童趣。</a:t>
            </a: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5146675" y="70148"/>
            <a:ext cx="2495550" cy="825500"/>
          </a:xfrm>
          <a:prstGeom prst="borderCallout1">
            <a:avLst>
              <a:gd name="adj1" fmla="val 103372"/>
              <a:gd name="adj2" fmla="val 49408"/>
              <a:gd name="adj3" fmla="val 133991"/>
              <a:gd name="adj4" fmla="val 3871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40000"/>
                <a:lumOff val="6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solidFill>
                  <a:srgbClr val="0066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通过与灯光的对比，说明了月光的亮。</a:t>
            </a: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3117850" y="2482850"/>
            <a:ext cx="2646363" cy="0"/>
          </a:xfrm>
          <a:prstGeom prst="line">
            <a:avLst/>
          </a:prstGeom>
          <a:ln w="38100">
            <a:solidFill>
              <a:srgbClr val="0066FF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1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/>
          <p:nvPr/>
        </p:nvSpPr>
        <p:spPr>
          <a:xfrm>
            <a:off x="604838" y="938213"/>
            <a:ext cx="7929562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院子中央处，是那棵粗粗的桂树，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疏疏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的枝，疏疏的叶，桂花还没有开，却有了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累累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的骨朵儿了。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2719388" y="163480"/>
            <a:ext cx="5975350" cy="715963"/>
          </a:xfrm>
          <a:prstGeom prst="borderCallout1">
            <a:avLst>
              <a:gd name="adj1" fmla="val 103644"/>
              <a:gd name="adj2" fmla="val 51652"/>
              <a:gd name="adj3" fmla="val 141137"/>
              <a:gd name="adj4" fmla="val 56235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“疏疏”写出了枝叶不是很茂盛。“累累”点出了花骨朵儿很多，与稀疏的枝叶形成了对比。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3338" y="2149475"/>
            <a:ext cx="8174037" cy="879475"/>
            <a:chOff x="772686" y="3876457"/>
            <a:chExt cx="8177645" cy="879120"/>
          </a:xfrm>
        </p:grpSpPr>
        <p:sp>
          <p:nvSpPr>
            <p:cNvPr id="32776" name="文本框 9"/>
            <p:cNvSpPr txBox="1"/>
            <p:nvPr/>
          </p:nvSpPr>
          <p:spPr>
            <a:xfrm>
              <a:off x="1613629" y="4090304"/>
              <a:ext cx="7336702" cy="570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这句话用了什么样的写法？这样写有什么好处？</a:t>
              </a:r>
            </a:p>
          </p:txBody>
        </p:sp>
        <p:pic>
          <p:nvPicPr>
            <p:cNvPr id="32777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8" name="矩形 17"/>
          <p:cNvSpPr/>
          <p:nvPr/>
        </p:nvSpPr>
        <p:spPr>
          <a:xfrm>
            <a:off x="846138" y="2960241"/>
            <a:ext cx="7575550" cy="1487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 运用比喻的修辞手法，把桂树“累累的骨朵儿”比喻成“繁星儿”，生动形象地写出了桂花骨朵儿的细密白亮的特点，表达作者的喜爱之情。</a:t>
            </a: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7091363" y="1633855"/>
            <a:ext cx="1844675" cy="952500"/>
          </a:xfrm>
          <a:prstGeom prst="borderCallout1">
            <a:avLst>
              <a:gd name="adj1" fmla="val -2844"/>
              <a:gd name="adj2" fmla="val 42113"/>
              <a:gd name="adj3" fmla="val -25693"/>
              <a:gd name="adj4" fmla="val 15709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40000"/>
                <a:lumOff val="6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200" b="1">
                <a:solidFill>
                  <a:srgbClr val="0066FF"/>
                </a:solidFill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这段话可以感受到孩子们丰富的想象力。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9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114800" y="995363"/>
            <a:ext cx="623888" cy="4651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795" name="矩形 1"/>
          <p:cNvSpPr/>
          <p:nvPr/>
        </p:nvSpPr>
        <p:spPr>
          <a:xfrm>
            <a:off x="669925" y="903288"/>
            <a:ext cx="7940675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抬头看着天空，星儿似乎就比平日少了许多。月亮正在头顶，明显大多了，也圆多了，清清晰晰看见里边有个什么东西。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919" name="矩形 10"/>
          <p:cNvSpPr>
            <a:spLocks noChangeArrowheads="1"/>
          </p:cNvSpPr>
          <p:nvPr/>
        </p:nvSpPr>
        <p:spPr bwMode="auto">
          <a:xfrm>
            <a:off x="5472345" y="2249778"/>
            <a:ext cx="223651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0082"/>
                    </a:gs>
                    <a:gs pos="27000">
                      <a:srgbClr val="66008F"/>
                    </a:gs>
                    <a:gs pos="60000">
                      <a:srgbClr val="BA0066"/>
                    </a:gs>
                    <a:gs pos="98000">
                      <a:srgbClr val="FF4C00"/>
                    </a:gs>
                    <a:gs pos="79000">
                      <a:srgbClr val="FF0000"/>
                    </a:gs>
                  </a:gsLst>
                  <a:lin ang="5400000" scaled="0"/>
                </a:gra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月明星稀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0082"/>
                  </a:gs>
                  <a:gs pos="27000">
                    <a:srgbClr val="66008F"/>
                  </a:gs>
                  <a:gs pos="60000">
                    <a:srgbClr val="BA0066"/>
                  </a:gs>
                  <a:gs pos="98000">
                    <a:srgbClr val="FF4C00"/>
                  </a:gs>
                  <a:gs pos="79000">
                    <a:srgbClr val="FF0000"/>
                  </a:gs>
                </a:gsLst>
                <a:lin ang="5400000" scaled="0"/>
              </a:gra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87650" y="42863"/>
            <a:ext cx="4938713" cy="715963"/>
          </a:xfrm>
          <a:prstGeom prst="borderCallout1">
            <a:avLst>
              <a:gd name="adj1" fmla="val 101616"/>
              <a:gd name="adj2" fmla="val 49006"/>
              <a:gd name="adj3" fmla="val 133024"/>
              <a:gd name="adj4" fmla="val 43595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比平日明显大多了，也圆多了，十分明亮，可以清晰看见里边有什么东西。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9050" y="2555875"/>
            <a:ext cx="8174038" cy="879475"/>
            <a:chOff x="772686" y="3876457"/>
            <a:chExt cx="8177645" cy="879120"/>
          </a:xfrm>
        </p:grpSpPr>
        <p:sp>
          <p:nvSpPr>
            <p:cNvPr id="33801" name="文本框 9"/>
            <p:cNvSpPr txBox="1"/>
            <p:nvPr/>
          </p:nvSpPr>
          <p:spPr>
            <a:xfrm>
              <a:off x="1613629" y="4090304"/>
              <a:ext cx="7336702" cy="5254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“似乎”一词可以去掉吗？</a:t>
              </a:r>
            </a:p>
          </p:txBody>
        </p:sp>
        <p:pic>
          <p:nvPicPr>
            <p:cNvPr id="3380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6" name="矩形 15"/>
          <p:cNvSpPr/>
          <p:nvPr/>
        </p:nvSpPr>
        <p:spPr>
          <a:xfrm>
            <a:off x="846138" y="3375025"/>
            <a:ext cx="7575550" cy="1008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 不可以，从“似乎”一词可以看出后面的内容只是人们的感觉。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"/>
          <p:cNvSpPr>
            <a:spLocks noChangeArrowheads="1"/>
          </p:cNvSpPr>
          <p:nvPr/>
        </p:nvSpPr>
        <p:spPr bwMode="auto">
          <a:xfrm>
            <a:off x="895350" y="2265363"/>
            <a:ext cx="7240588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 孩子们先是惊诧，一会儿，身临其境。好像到了无比美妙的境界，似乎自己就在月中，月桂就是院子中间的那棵桂树。</a:t>
            </a:r>
          </a:p>
        </p:txBody>
      </p:sp>
      <p:sp>
        <p:nvSpPr>
          <p:cNvPr id="34819" name="矩形 4"/>
          <p:cNvSpPr/>
          <p:nvPr/>
        </p:nvSpPr>
        <p:spPr>
          <a:xfrm>
            <a:off x="817563" y="1036638"/>
            <a:ext cx="7334250" cy="1112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当奶奶告诉孩子们月亮上有桂花树时，孩子们都有什么反应？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/>
          <p:cNvSpPr/>
          <p:nvPr/>
        </p:nvSpPr>
        <p:spPr>
          <a:xfrm>
            <a:off x="709613" y="1374775"/>
            <a:ext cx="7924800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当奶奶告诉孩子们有一个女子住在月亮里，孩子们又产生了什么想法？</a:t>
            </a:r>
          </a:p>
        </p:txBody>
      </p:sp>
      <p:sp>
        <p:nvSpPr>
          <p:cNvPr id="35843" name="WordArt 3"/>
          <p:cNvSpPr>
            <a:spLocks noTextEdit="1"/>
          </p:cNvSpPr>
          <p:nvPr/>
        </p:nvSpPr>
        <p:spPr>
          <a:xfrm rot="685608">
            <a:off x="7161213" y="3328988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1"/>
          <p:cNvSpPr/>
          <p:nvPr/>
        </p:nvSpPr>
        <p:spPr>
          <a:xfrm>
            <a:off x="569913" y="774700"/>
            <a:ext cx="5481637" cy="2492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哦，一个女子。我想：</a:t>
            </a:r>
            <a:r>
              <a:rPr lang="zh-CN" altLang="en-US" sz="26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月亮里，地该是银铺的，墙该是玉砌的，那么好个地方，配住的一定是十分漂亮的女子了。</a:t>
            </a:r>
          </a:p>
        </p:txBody>
      </p:sp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355" y="1021953"/>
            <a:ext cx="2660530" cy="20557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228850" y="3479800"/>
            <a:ext cx="5106988" cy="879475"/>
          </a:xfrm>
          <a:prstGeom prst="borderCallout1">
            <a:avLst>
              <a:gd name="adj1" fmla="val -705"/>
              <a:gd name="adj2" fmla="val 44071"/>
              <a:gd name="adj3" fmla="val -62032"/>
              <a:gd name="adj4" fmla="val 36277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从这里可以看出作者的想象力非常丰富，有渴望了解外界事物的强烈好奇心。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8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1"/>
          <p:cNvSpPr/>
          <p:nvPr/>
        </p:nvSpPr>
        <p:spPr>
          <a:xfrm>
            <a:off x="650875" y="731838"/>
            <a:ext cx="5187950" cy="23098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三妹是我们中最漂亮的，我们都羡慕起来；望着她的狂样儿，心里却有了一股嫉妒。我们便争执起来，每个人都说月亮是属于自己的。</a:t>
            </a:r>
          </a:p>
        </p:txBody>
      </p:sp>
      <p:pic>
        <p:nvPicPr>
          <p:cNvPr id="3687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188" y="1028118"/>
            <a:ext cx="2602281" cy="1828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2987675" y="158750"/>
            <a:ext cx="3703638" cy="488950"/>
          </a:xfrm>
          <a:prstGeom prst="borderCallout2">
            <a:avLst>
              <a:gd name="adj1" fmla="val 47754"/>
              <a:gd name="adj2" fmla="val -952"/>
              <a:gd name="adj3" fmla="val 52216"/>
              <a:gd name="adj4" fmla="val -9781"/>
              <a:gd name="adj5" fmla="val 125886"/>
              <a:gd name="adj6" fmla="val -16110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写出了孩子们的羡慕、嫉妒。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9050" y="2901950"/>
            <a:ext cx="5735638" cy="879475"/>
            <a:chOff x="772686" y="3862608"/>
            <a:chExt cx="5738537" cy="879120"/>
          </a:xfrm>
        </p:grpSpPr>
        <p:sp>
          <p:nvSpPr>
            <p:cNvPr id="37900" name="文本框 9"/>
            <p:cNvSpPr txBox="1"/>
            <p:nvPr/>
          </p:nvSpPr>
          <p:spPr>
            <a:xfrm>
              <a:off x="1613630" y="4090304"/>
              <a:ext cx="4897593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从这种心理变化中你体会到什么？</a:t>
              </a:r>
            </a:p>
          </p:txBody>
        </p:sp>
        <p:pic>
          <p:nvPicPr>
            <p:cNvPr id="37901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62608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0" name="矩形 19"/>
          <p:cNvSpPr/>
          <p:nvPr/>
        </p:nvSpPr>
        <p:spPr>
          <a:xfrm>
            <a:off x="5824538" y="3143250"/>
            <a:ext cx="2655887" cy="527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孩子们对美的追求。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60325" y="3716338"/>
            <a:ext cx="5708650" cy="879475"/>
            <a:chOff x="800408" y="3862608"/>
            <a:chExt cx="5710815" cy="879120"/>
          </a:xfrm>
        </p:grpSpPr>
        <p:sp>
          <p:nvSpPr>
            <p:cNvPr id="37898" name="文本框 9"/>
            <p:cNvSpPr txBox="1"/>
            <p:nvPr/>
          </p:nvSpPr>
          <p:spPr>
            <a:xfrm>
              <a:off x="1613630" y="4090304"/>
              <a:ext cx="4897593" cy="5254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这种心理变化引发了怎样的争执？</a:t>
              </a:r>
            </a:p>
          </p:txBody>
        </p:sp>
        <p:pic>
          <p:nvPicPr>
            <p:cNvPr id="37899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0408" y="3862608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4" name="矩形 23"/>
          <p:cNvSpPr/>
          <p:nvPr/>
        </p:nvSpPr>
        <p:spPr>
          <a:xfrm>
            <a:off x="5824538" y="3792091"/>
            <a:ext cx="2655887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每个人都说月亮是属于自己的。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/>
          <p:cNvSpPr/>
          <p:nvPr/>
        </p:nvSpPr>
        <p:spPr>
          <a:xfrm>
            <a:off x="838200" y="1052513"/>
            <a:ext cx="7419975" cy="1284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后来孩子们又在院子里的什么地方找到了月亮？</a:t>
            </a:r>
          </a:p>
        </p:txBody>
      </p:sp>
      <p:sp>
        <p:nvSpPr>
          <p:cNvPr id="44035" name="矩形 3"/>
          <p:cNvSpPr/>
          <p:nvPr/>
        </p:nvSpPr>
        <p:spPr>
          <a:xfrm>
            <a:off x="896938" y="2481263"/>
            <a:ext cx="7572375" cy="1282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    我们很快就在葡萄叶儿上、瓷花盆儿上、爷爷的锹刃上找到了。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组合 1"/>
          <p:cNvGrpSpPr/>
          <p:nvPr/>
        </p:nvGrpSpPr>
        <p:grpSpPr>
          <a:xfrm>
            <a:off x="525463" y="817563"/>
            <a:ext cx="1703387" cy="466725"/>
            <a:chOff x="2608652" y="-592137"/>
            <a:chExt cx="3586163" cy="617834"/>
          </a:xfrm>
        </p:grpSpPr>
        <p:pic>
          <p:nvPicPr>
            <p:cNvPr id="39942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592137"/>
              <a:ext cx="3586163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943" name="矩形 8"/>
            <p:cNvSpPr/>
            <p:nvPr/>
          </p:nvSpPr>
          <p:spPr>
            <a:xfrm>
              <a:off x="2762643" y="-586892"/>
              <a:ext cx="3311824" cy="61258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河边寻月</a:t>
              </a:r>
            </a:p>
          </p:txBody>
        </p:sp>
      </p:grpSp>
      <p:sp>
        <p:nvSpPr>
          <p:cNvPr id="45059" name="矩形 15"/>
          <p:cNvSpPr/>
          <p:nvPr/>
        </p:nvSpPr>
        <p:spPr>
          <a:xfrm>
            <a:off x="1609725" y="1614488"/>
            <a:ext cx="554037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孩子们还在哪里找到了月亮？</a:t>
            </a:r>
          </a:p>
        </p:txBody>
      </p:sp>
      <p:sp>
        <p:nvSpPr>
          <p:cNvPr id="45060" name="矩形 16"/>
          <p:cNvSpPr/>
          <p:nvPr/>
        </p:nvSpPr>
        <p:spPr>
          <a:xfrm>
            <a:off x="1624013" y="2533650"/>
            <a:ext cx="5951537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河边沙滩上、河水里、眼睛里。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/>
      <p:bldP spid="4506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组合 1"/>
          <p:cNvGrpSpPr/>
          <p:nvPr/>
        </p:nvGrpSpPr>
        <p:grpSpPr>
          <a:xfrm>
            <a:off x="555625" y="862013"/>
            <a:ext cx="1703388" cy="469900"/>
            <a:chOff x="2608652" y="-623634"/>
            <a:chExt cx="3586163" cy="623634"/>
          </a:xfrm>
        </p:grpSpPr>
        <p:pic>
          <p:nvPicPr>
            <p:cNvPr id="40970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592137"/>
              <a:ext cx="3586163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0971" name="矩形 8"/>
            <p:cNvSpPr/>
            <p:nvPr/>
          </p:nvSpPr>
          <p:spPr>
            <a:xfrm>
              <a:off x="2762643" y="-623634"/>
              <a:ext cx="3311824" cy="61258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眼瞳见月</a:t>
              </a:r>
            </a:p>
          </p:txBody>
        </p:sp>
      </p:grpSp>
      <p:sp>
        <p:nvSpPr>
          <p:cNvPr id="40963" name="矩形 15"/>
          <p:cNvSpPr/>
          <p:nvPr/>
        </p:nvSpPr>
        <p:spPr>
          <a:xfrm>
            <a:off x="731838" y="1419225"/>
            <a:ext cx="7586662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我想，我的眼睛里也一定是会有的。噢，月亮竟是这么多的：只要你愿意，它就有了哩。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2928938" y="471488"/>
            <a:ext cx="5430838" cy="715963"/>
          </a:xfrm>
          <a:prstGeom prst="borderCallout1">
            <a:avLst>
              <a:gd name="adj1" fmla="val 101616"/>
              <a:gd name="adj2" fmla="val 49006"/>
              <a:gd name="adj3" fmla="val 134960"/>
              <a:gd name="adj4" fmla="val 46146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只要你愿意去发现，美无处不在，希望无处不在。“它就有了哩”富含童真童趣。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9050" y="2763838"/>
            <a:ext cx="8174038" cy="879475"/>
            <a:chOff x="772686" y="3876457"/>
            <a:chExt cx="8177645" cy="879120"/>
          </a:xfrm>
        </p:grpSpPr>
        <p:sp>
          <p:nvSpPr>
            <p:cNvPr id="40968" name="文本框 9"/>
            <p:cNvSpPr txBox="1"/>
            <p:nvPr/>
          </p:nvSpPr>
          <p:spPr>
            <a:xfrm>
              <a:off x="1613629" y="4090304"/>
              <a:ext cx="7336702" cy="5254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你是怎么理解这句话的？</a:t>
              </a:r>
            </a:p>
          </p:txBody>
        </p:sp>
        <p:pic>
          <p:nvPicPr>
            <p:cNvPr id="40969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7" name="矩形 16"/>
          <p:cNvSpPr/>
          <p:nvPr/>
        </p:nvSpPr>
        <p:spPr>
          <a:xfrm>
            <a:off x="846138" y="3694113"/>
            <a:ext cx="7575550" cy="527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 只要主动去追寻，就能发现美好的事物。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14439" y="1438037"/>
            <a:ext cx="7245040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  自读课文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24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自然段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，想一想，孩子们在寻月后有了怎样的感悟？</a:t>
            </a:r>
          </a:p>
        </p:txBody>
      </p:sp>
      <p:grpSp>
        <p:nvGrpSpPr>
          <p:cNvPr id="25602" name="组合 1"/>
          <p:cNvGrpSpPr/>
          <p:nvPr/>
        </p:nvGrpSpPr>
        <p:grpSpPr>
          <a:xfrm>
            <a:off x="3709197" y="525463"/>
            <a:ext cx="1703388" cy="523220"/>
            <a:chOff x="2608652" y="-642005"/>
            <a:chExt cx="3586163" cy="693426"/>
          </a:xfrm>
        </p:grpSpPr>
        <p:pic>
          <p:nvPicPr>
            <p:cNvPr id="25612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611382"/>
              <a:ext cx="3586163" cy="59213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13" name="矩形 8"/>
            <p:cNvSpPr/>
            <p:nvPr/>
          </p:nvSpPr>
          <p:spPr>
            <a:xfrm>
              <a:off x="2793199" y="-642005"/>
              <a:ext cx="3311824" cy="69342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赏月亮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组合 1"/>
          <p:cNvGrpSpPr/>
          <p:nvPr/>
        </p:nvGrpSpPr>
        <p:grpSpPr>
          <a:xfrm>
            <a:off x="498475" y="793750"/>
            <a:ext cx="1703388" cy="829945"/>
            <a:chOff x="2608652" y="-642005"/>
            <a:chExt cx="3586163" cy="1099751"/>
          </a:xfrm>
        </p:grpSpPr>
        <p:pic>
          <p:nvPicPr>
            <p:cNvPr id="41994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628879"/>
              <a:ext cx="3586163" cy="59213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995" name="矩形 8"/>
            <p:cNvSpPr/>
            <p:nvPr/>
          </p:nvSpPr>
          <p:spPr>
            <a:xfrm>
              <a:off x="2762643" y="-642005"/>
              <a:ext cx="3311824" cy="10997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沙滩赏月亮</a:t>
              </a:r>
            </a:p>
          </p:txBody>
        </p:sp>
      </p:grpSp>
      <p:sp>
        <p:nvSpPr>
          <p:cNvPr id="41987" name="矩形 15"/>
          <p:cNvSpPr/>
          <p:nvPr/>
        </p:nvSpPr>
        <p:spPr>
          <a:xfrm>
            <a:off x="655638" y="1436688"/>
            <a:ext cx="4979987" cy="1292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我突然觉得，我们有了月亮，那无边无际的天空也是我们的了。</a:t>
            </a:r>
          </a:p>
        </p:txBody>
      </p:sp>
      <p:pic>
        <p:nvPicPr>
          <p:cNvPr id="82946" name="图片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8477" y="1072115"/>
            <a:ext cx="2682327" cy="2079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11" name="组合 10"/>
          <p:cNvGrpSpPr/>
          <p:nvPr/>
        </p:nvGrpSpPr>
        <p:grpSpPr>
          <a:xfrm>
            <a:off x="19050" y="2624138"/>
            <a:ext cx="4968875" cy="879475"/>
            <a:chOff x="772686" y="3876457"/>
            <a:chExt cx="4970534" cy="879120"/>
          </a:xfrm>
        </p:grpSpPr>
        <p:sp>
          <p:nvSpPr>
            <p:cNvPr id="41992" name="文本框 9"/>
            <p:cNvSpPr txBox="1"/>
            <p:nvPr/>
          </p:nvSpPr>
          <p:spPr>
            <a:xfrm>
              <a:off x="1613630" y="4090304"/>
              <a:ext cx="4129590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你是怎么理解这句话的？</a:t>
              </a:r>
            </a:p>
          </p:txBody>
        </p:sp>
        <p:pic>
          <p:nvPicPr>
            <p:cNvPr id="41993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" name="矩形 13"/>
          <p:cNvSpPr/>
          <p:nvPr/>
        </p:nvSpPr>
        <p:spPr>
          <a:xfrm>
            <a:off x="846138" y="3541713"/>
            <a:ext cx="7575550" cy="1008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“我们”是月亮的主人，拥有了月亮，就拥有了天空，表现了孩子们丰富的想象力，照应了文章的开头。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0738" y="1479550"/>
            <a:ext cx="7588250" cy="2862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月迹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一文按照“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)——(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)——(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”的顺序展开，作者借助竹帘、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、葡萄叶、瓷花瓶、爷爷的锨刃儿、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、沙滩等事物，清晰地描绘出月亮移动的踪迹。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8135" name="矩形 6"/>
          <p:cNvSpPr/>
          <p:nvPr/>
        </p:nvSpPr>
        <p:spPr>
          <a:xfrm>
            <a:off x="4184650" y="1618622"/>
            <a:ext cx="111125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盼月亮</a:t>
            </a:r>
            <a:endParaRPr lang="zh-CN" altLang="en-US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8136" name="矩形 7"/>
          <p:cNvSpPr/>
          <p:nvPr/>
        </p:nvSpPr>
        <p:spPr>
          <a:xfrm>
            <a:off x="1096963" y="2134559"/>
            <a:ext cx="111442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议月亮</a:t>
            </a:r>
            <a:endParaRPr lang="zh-CN" altLang="en-US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8137" name="矩形 9"/>
          <p:cNvSpPr/>
          <p:nvPr/>
        </p:nvSpPr>
        <p:spPr>
          <a:xfrm>
            <a:off x="6296025" y="1645609"/>
            <a:ext cx="111442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寻月亮</a:t>
            </a:r>
            <a:endParaRPr lang="zh-CN" altLang="en-US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8138" name="矩形 7"/>
          <p:cNvSpPr/>
          <p:nvPr/>
        </p:nvSpPr>
        <p:spPr>
          <a:xfrm>
            <a:off x="6999288" y="2134559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镜子</a:t>
            </a:r>
            <a:endParaRPr lang="zh-CN" altLang="en-US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8139" name="矩形 7"/>
          <p:cNvSpPr/>
          <p:nvPr/>
        </p:nvSpPr>
        <p:spPr>
          <a:xfrm>
            <a:off x="2743200" y="3255334"/>
            <a:ext cx="173355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孩子的眼睛</a:t>
            </a:r>
            <a:endParaRPr lang="zh-CN" altLang="en-US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8140" name="矩形 7"/>
          <p:cNvSpPr/>
          <p:nvPr/>
        </p:nvSpPr>
        <p:spPr>
          <a:xfrm>
            <a:off x="1238250" y="3241047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小河</a:t>
            </a:r>
            <a:endParaRPr lang="zh-CN" altLang="en-US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8141" name="矩形 7"/>
          <p:cNvSpPr/>
          <p:nvPr/>
        </p:nvSpPr>
        <p:spPr>
          <a:xfrm>
            <a:off x="1238250" y="2701297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桂树</a:t>
            </a:r>
            <a:endParaRPr lang="zh-CN" altLang="en-US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3018" name="矩形 2"/>
          <p:cNvSpPr/>
          <p:nvPr/>
        </p:nvSpPr>
        <p:spPr>
          <a:xfrm>
            <a:off x="874713" y="969963"/>
            <a:ext cx="1476375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 结： </a:t>
            </a:r>
          </a:p>
        </p:txBody>
      </p:sp>
      <p:pic>
        <p:nvPicPr>
          <p:cNvPr id="43019" name="图片 24" descr="花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50" y="1000125"/>
            <a:ext cx="390525" cy="4460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5" grpId="0"/>
      <p:bldP spid="48136" grpId="0"/>
      <p:bldP spid="48137" grpId="0"/>
      <p:bldP spid="48138" grpId="0"/>
      <p:bldP spid="48139" grpId="0"/>
      <p:bldP spid="48140" grpId="0"/>
      <p:bldP spid="4814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63600" y="1433513"/>
            <a:ext cx="7615238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 月迹可以理解为月亮在孩子心中留下的美好印迹；也可以理解为月亮的变化轨迹，寻月的过程就是寻找美的过程。通过记叙寻月的过程，描绘了美丽的月色，赞美孩子们美丽纯洁的心灵，表达孩子们追求美好事物的纯真愿望。同时告诉我们一个道理：美好的东西是属于每个人的，只要我们努力去寻找，就能找到自己所想要的美好事物。</a:t>
            </a:r>
          </a:p>
        </p:txBody>
      </p:sp>
      <p:sp>
        <p:nvSpPr>
          <p:cNvPr id="44035" name="矩形 2"/>
          <p:cNvSpPr/>
          <p:nvPr/>
        </p:nvSpPr>
        <p:spPr>
          <a:xfrm>
            <a:off x="776288" y="900113"/>
            <a:ext cx="1728787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想一想： </a:t>
            </a:r>
          </a:p>
        </p:txBody>
      </p:sp>
      <p:pic>
        <p:nvPicPr>
          <p:cNvPr id="44036" name="图片 24" descr="花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663" y="917575"/>
            <a:ext cx="390525" cy="446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2314575" y="887413"/>
            <a:ext cx="5554663" cy="522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文章为什么要以“月迹”为标题？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199642" y="180452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20" y="876574"/>
            <a:ext cx="724852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991857" y="1643393"/>
            <a:ext cx="7200900" cy="1831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本文通过记叙孩子们在中秋月夜追寻月亮的故事，展现了美丽的月色，表现了孩童敏锐的想象力以及追求美好事物的纯真愿望。</a:t>
            </a:r>
          </a:p>
        </p:txBody>
      </p:sp>
      <p:sp>
        <p:nvSpPr>
          <p:cNvPr id="7" name="矩形 6"/>
          <p:cNvSpPr/>
          <p:nvPr/>
        </p:nvSpPr>
        <p:spPr>
          <a:xfrm>
            <a:off x="3270400" y="713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729259" y="1160585"/>
            <a:ext cx="8042595" cy="2528921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发现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美 </a:t>
            </a:r>
            <a:r>
              <a:rPr lang="zh-CN" altLang="en-US" sz="2800" b="1" dirty="0" smtClean="0">
                <a:latin typeface="+mj-ea"/>
                <a:ea typeface="+mj-ea"/>
              </a:rPr>
              <a:t>美</a:t>
            </a:r>
            <a:r>
              <a:rPr lang="zh-CN" altLang="en-US" sz="2800" b="1" dirty="0">
                <a:latin typeface="+mj-ea"/>
                <a:ea typeface="+mj-ea"/>
              </a:rPr>
              <a:t>到处都有，</a:t>
            </a:r>
            <a:r>
              <a:rPr lang="zh-CN" altLang="en-US" sz="2800" b="1" dirty="0" smtClean="0">
                <a:latin typeface="+mj-ea"/>
                <a:ea typeface="+mj-ea"/>
              </a:rPr>
              <a:t>世界并不</a:t>
            </a:r>
            <a:r>
              <a:rPr lang="zh-CN" altLang="en-US" sz="2800" b="1" dirty="0">
                <a:latin typeface="+mj-ea"/>
                <a:ea typeface="+mj-ea"/>
              </a:rPr>
              <a:t>缺少美，缺少的是发现美的眼睛。月亮对</a:t>
            </a:r>
            <a:r>
              <a:rPr lang="zh-CN" altLang="en-US" sz="2800" b="1" dirty="0" smtClean="0">
                <a:latin typeface="+mj-ea"/>
                <a:ea typeface="+mj-ea"/>
              </a:rPr>
              <a:t>我们</a:t>
            </a:r>
            <a:r>
              <a:rPr lang="zh-CN" altLang="en-US" sz="2800" b="1" dirty="0">
                <a:latin typeface="+mj-ea"/>
                <a:ea typeface="+mj-ea"/>
              </a:rPr>
              <a:t>来说本是平常的景物，但是作者却发现了它</a:t>
            </a:r>
            <a:r>
              <a:rPr lang="zh-CN" altLang="en-US" sz="2800" b="1" dirty="0" smtClean="0">
                <a:latin typeface="+mj-ea"/>
                <a:ea typeface="+mj-ea"/>
              </a:rPr>
              <a:t>不一样</a:t>
            </a:r>
            <a:r>
              <a:rPr lang="zh-CN" altLang="en-US" sz="2800" b="1" dirty="0">
                <a:latin typeface="+mj-ea"/>
                <a:ea typeface="+mj-ea"/>
              </a:rPr>
              <a:t>的美，让我们都做一个生活的有心人，去</a:t>
            </a:r>
            <a:r>
              <a:rPr lang="zh-CN" altLang="en-US" sz="2800" b="1" dirty="0" smtClean="0">
                <a:latin typeface="+mj-ea"/>
                <a:ea typeface="+mj-ea"/>
              </a:rPr>
              <a:t>发现</a:t>
            </a:r>
            <a:r>
              <a:rPr lang="zh-CN" altLang="en-US" sz="2800" b="1" dirty="0">
                <a:latin typeface="+mj-ea"/>
                <a:ea typeface="+mj-ea"/>
              </a:rPr>
              <a:t>生活中的各种美吧！</a:t>
            </a:r>
            <a:endParaRPr lang="zh-CN" altLang="en-US" sz="28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59480" y="241170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1" animBg="1"/>
      <p:bldP spid="39938" grpId="2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451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649f1a4-8a41-4225-80ab-357b47213caf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2114</Words>
  <Application>Microsoft Office PowerPoint</Application>
  <PresentationFormat>全屏显示(16:9)</PresentationFormat>
  <Paragraphs>205</Paragraphs>
  <Slides>41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2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689</cp:revision>
  <dcterms:created xsi:type="dcterms:W3CDTF">2015-12-30T08:03:00Z</dcterms:created>
  <dcterms:modified xsi:type="dcterms:W3CDTF">2020-08-19T07:14:20Z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