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765" r:id="rId2"/>
    <p:sldId id="762" r:id="rId3"/>
    <p:sldId id="730" r:id="rId4"/>
    <p:sldId id="731" r:id="rId5"/>
    <p:sldId id="732" r:id="rId6"/>
    <p:sldId id="733" r:id="rId7"/>
    <p:sldId id="734" r:id="rId8"/>
    <p:sldId id="735" r:id="rId9"/>
    <p:sldId id="736" r:id="rId10"/>
    <p:sldId id="737" r:id="rId11"/>
    <p:sldId id="738" r:id="rId12"/>
    <p:sldId id="739" r:id="rId13"/>
    <p:sldId id="740" r:id="rId14"/>
    <p:sldId id="741" r:id="rId15"/>
    <p:sldId id="742" r:id="rId16"/>
    <p:sldId id="744" r:id="rId17"/>
    <p:sldId id="745" r:id="rId18"/>
    <p:sldId id="743" r:id="rId19"/>
    <p:sldId id="763" r:id="rId20"/>
    <p:sldId id="746" r:id="rId21"/>
    <p:sldId id="747" r:id="rId22"/>
    <p:sldId id="764" r:id="rId23"/>
    <p:sldId id="748" r:id="rId24"/>
    <p:sldId id="749" r:id="rId25"/>
    <p:sldId id="750" r:id="rId26"/>
    <p:sldId id="751" r:id="rId27"/>
    <p:sldId id="752" r:id="rId28"/>
    <p:sldId id="753" r:id="rId29"/>
    <p:sldId id="754" r:id="rId30"/>
    <p:sldId id="755" r:id="rId31"/>
    <p:sldId id="756" r:id="rId32"/>
    <p:sldId id="757" r:id="rId33"/>
    <p:sldId id="758" r:id="rId34"/>
    <p:sldId id="759" r:id="rId35"/>
    <p:sldId id="761" r:id="rId36"/>
    <p:sldId id="766" r:id="rId37"/>
  </p:sldIdLst>
  <p:sldSz cx="9144000" cy="5143500" type="screen16x9"/>
  <p:notesSz cx="6858000" cy="9144000"/>
  <p:custDataLst>
    <p:tags r:id="rId3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EB6343"/>
    <a:srgbClr val="FAFDF0"/>
    <a:srgbClr val="F8C14A"/>
    <a:srgbClr val="31ACB5"/>
    <a:srgbClr val="F2947E"/>
    <a:srgbClr val="F8C6BA"/>
    <a:srgbClr val="EE775C"/>
    <a:srgbClr val="3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02" autoAdjust="0"/>
    <p:restoredTop sz="94660"/>
  </p:normalViewPr>
  <p:slideViewPr>
    <p:cSldViewPr snapToGrid="0">
      <p:cViewPr>
        <p:scale>
          <a:sx n="90" d="100"/>
          <a:sy n="90" d="100"/>
        </p:scale>
        <p:origin x="-150" y="-990"/>
      </p:cViewPr>
      <p:guideLst>
        <p:guide orient="horz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6E326-7A8B-4A2F-AFB5-FABE8D94FF58}" type="datetimeFigureOut">
              <a:rPr lang="zh-CN" altLang="en-US" smtClean="0"/>
              <a:t>2020/8/19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B8799-C4E5-4DE5-B743-0D2BA5D547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799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algn="l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Char char="•"/>
            </a:pPr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图片 8" descr="小花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33810">
            <a:off x="2416175" y="3954463"/>
            <a:ext cx="1022350" cy="752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荣德基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4775"/>
            <a:ext cx="1292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9" descr="구름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34938"/>
            <a:ext cx="6826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914EE-F073-467C-B169-D91D60B75DBB}" type="datetimeFigureOut">
              <a:rPr lang="zh-CN" altLang="en-US"/>
              <a:pPr>
                <a:defRPr/>
              </a:pPr>
              <a:t>2020/8/19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25FC4-C432-40EC-94E6-EC939F7BD0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479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荣德基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90488"/>
            <a:ext cx="1292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9" descr="구름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34938"/>
            <a:ext cx="6826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4688"/>
            <a:ext cx="9144000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A0578-5DB7-4621-95E1-9372D6F3A118}" type="datetimeFigureOut">
              <a:rPr lang="zh-CN" altLang="en-US"/>
              <a:pPr>
                <a:defRPr/>
              </a:pPr>
              <a:t>2020/8/19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D9C85-F215-4306-9825-287F3E1268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74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9"/>
            <a:ext cx="9144000" cy="13998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82" y="0"/>
            <a:ext cx="2664351" cy="768096"/>
          </a:xfrm>
          <a:prstGeom prst="rect">
            <a:avLst/>
          </a:prstGeom>
        </p:spPr>
      </p:pic>
      <p:grpSp>
        <p:nvGrpSpPr>
          <p:cNvPr id="10" name="组 3"/>
          <p:cNvGrpSpPr/>
          <p:nvPr userDrawn="1"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1" name="文本框 17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2" name="文本框 28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3" name="文本框 29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30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34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428" y="4798254"/>
            <a:ext cx="2507798" cy="2960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57"/>
          <a:stretch>
            <a:fillRect/>
          </a:stretch>
        </p:blipFill>
        <p:spPr bwMode="auto">
          <a:xfrm>
            <a:off x="941387" y="0"/>
            <a:ext cx="166528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3BFB7-74CA-4FBB-9BAA-4D55F32D716A}" type="datetimeFigureOut">
              <a:rPr lang="zh-CN" altLang="en-US" smtClean="0"/>
              <a:t>2020/8/19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E20DE-EFCC-4205-9434-E6F9C9FB4D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image.so.com/v?q=%E6%B5%B7%E6%8A%A5%E5%9B%BE%E7%89%87&amp;listsrc=sobox&amp;listsign=798fbd1fcb82189c0fbb651d32a47c77&amp;src=360pic_strong&amp;correct=%E6%B5%B7%E6%8A%A5%E5%9B%BE%E7%89%87&amp;cmsid=81e1509d0974e8250c8c1b4fb88374c8&amp;cmran=0&amp;cmras=6&amp;cn=0&amp;gn=0&amp;kn=23" TargetMode="External"/><Relationship Id="rId3" Type="http://schemas.openxmlformats.org/officeDocument/2006/relationships/image" Target="../media/image16.emf"/><Relationship Id="rId7" Type="http://schemas.openxmlformats.org/officeDocument/2006/relationships/image" Target="../media/image22.jpe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4.jpeg"/><Relationship Id="rId5" Type="http://schemas.openxmlformats.org/officeDocument/2006/relationships/hyperlink" Target="https://image.so.com/v?q=%E6%B5%B7%E6%8A%A5%E5%9B%BE%E7%89%87&amp;listsrc=sobox&amp;listsign=798fbd1fcb82189c0fbb651d32a47c77&amp;src=360pic_strong&amp;correct=%E6%B5%B7%E6%8A%A5%E5%9B%BE%E7%89%87&amp;cmsid=5d179cf46905dd024f434ce211014868&amp;cmran=0&amp;cmras=6&amp;cn=0&amp;gn=0&amp;kn=23" TargetMode="External"/><Relationship Id="rId10" Type="http://schemas.openxmlformats.org/officeDocument/2006/relationships/hyperlink" Target="https://image.so.com/v?q=%E6%B5%B7%E6%8A%A5%E5%9B%BE%E7%89%87&amp;listsrc=sobox&amp;listsign=798fbd1fcb82189c0fbb651d32a47c77&amp;src=360pic_strong&amp;correct=%E6%B5%B7%E6%8A%A5%E5%9B%BE%E7%89%87&amp;cmsid=2af3f0125e69fb12972910c790324761&amp;cmran=0&amp;cmras=6&amp;cn=0&amp;gn=0&amp;kn=23" TargetMode="External"/><Relationship Id="rId4" Type="http://schemas.openxmlformats.org/officeDocument/2006/relationships/image" Target="../media/image20.png"/><Relationship Id="rId9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&#35821;&#25991;&#22253;&#22320;&#19971;&#26085;&#31215;&#26376;&#32047;.mp4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hyperlink" Target="&#35821;&#25991;&#22253;&#22320;&#19971;%20&#25299;&#23637;&#31215;&#32047;.mp4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74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 12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4" name="文本框 13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grpSp>
        <p:nvGrpSpPr>
          <p:cNvPr id="2" name="组 1"/>
          <p:cNvGrpSpPr/>
          <p:nvPr/>
        </p:nvGrpSpPr>
        <p:grpSpPr>
          <a:xfrm>
            <a:off x="829751" y="195079"/>
            <a:ext cx="7694895" cy="2239335"/>
            <a:chOff x="808395" y="136945"/>
            <a:chExt cx="7694895" cy="2239335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>
            <a:xfrm>
              <a:off x="808395" y="136945"/>
              <a:ext cx="2343918" cy="2128158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>
            <a:xfrm rot="1032491">
              <a:off x="4946491" y="1089550"/>
              <a:ext cx="811350" cy="1079702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8" b="68406"/>
            <a:stretch>
              <a:fillRect/>
            </a:stretch>
          </p:blipFill>
          <p:spPr>
            <a:xfrm>
              <a:off x="5729486" y="406534"/>
              <a:ext cx="2773804" cy="196974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3" r="61148" b="73834"/>
            <a:stretch>
              <a:fillRect/>
            </a:stretch>
          </p:blipFill>
          <p:spPr>
            <a:xfrm>
              <a:off x="3123145" y="1033320"/>
              <a:ext cx="979902" cy="1192162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>
            <a:xfrm>
              <a:off x="4040580" y="516437"/>
              <a:ext cx="1040436" cy="1169338"/>
            </a:xfrm>
            <a:prstGeom prst="rect">
              <a:avLst/>
            </a:prstGeom>
          </p:spPr>
        </p:pic>
      </p:grpSp>
      <p:sp>
        <p:nvSpPr>
          <p:cNvPr id="3" name="圆角矩形 2"/>
          <p:cNvSpPr/>
          <p:nvPr/>
        </p:nvSpPr>
        <p:spPr>
          <a:xfrm>
            <a:off x="1686081" y="2283568"/>
            <a:ext cx="5771409" cy="11400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 smtClean="0"/>
              <a:t>   </a:t>
            </a:r>
            <a:endParaRPr kumimoji="1" lang="zh-CN" altLang="en-US" sz="12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6" y="2752007"/>
            <a:ext cx="1712459" cy="2422300"/>
          </a:xfrm>
          <a:prstGeom prst="rect">
            <a:avLst/>
          </a:prstGeom>
        </p:spPr>
      </p:pic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3173730" y="2497455"/>
            <a:ext cx="2283460" cy="711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语文园地</a:t>
            </a:r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3134934" y="3761009"/>
            <a:ext cx="2722563" cy="40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RJ</a:t>
            </a:r>
            <a:r>
              <a:rPr lang="en-US" altLang="zh-CN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  </a:t>
            </a:r>
            <a:r>
              <a:rPr lang="zh-CN" altLang="en-US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五年级上册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48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420336" y="54160"/>
            <a:ext cx="2836333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4000" b="1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交流平台</a:t>
            </a:r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824800" y="855702"/>
            <a:ext cx="7523163" cy="2399665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26670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一簇簇树叶伸到水面上。树叶真绿得可爱。那是许多株茂盛的榕树，看不出主干在什么地方。</a:t>
            </a:r>
          </a:p>
          <a:p>
            <a:pPr marL="0" marR="0" lvl="0" indent="26670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我有机会看清它的真面目，真是一株大树，枝干的数目不可计数。枝上又生根，有许多根直垂到地上，伸到泥土里。一部分树枝垂到水面，从远处看，就像一株大树卧在水面上。</a:t>
            </a: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011159" y="3465104"/>
            <a:ext cx="6124461" cy="1170689"/>
          </a:xfrm>
          <a:prstGeom prst="wedgeRectCallout">
            <a:avLst>
              <a:gd name="adj1" fmla="val -52969"/>
              <a:gd name="adj2" fmla="val -8813"/>
            </a:avLst>
          </a:prstGeom>
          <a:solidFill>
            <a:srgbClr val="DBEEF4"/>
          </a:solidFill>
          <a:ln w="9525">
            <a:solidFill>
              <a:schemeClr val="accent1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algn="just" defTabSz="457200">
              <a:buClrTx/>
              <a:buSzTx/>
              <a:buFontTx/>
              <a:defRPr/>
            </a:pPr>
            <a:r>
              <a:rPr kumimoji="0" 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作者笔下的榕树枝繁叶茂，翠色欲滴，大得令人惊叹。这两段静态描写让我感受到榕树旺盛的生命力。</a:t>
            </a:r>
          </a:p>
        </p:txBody>
      </p:sp>
      <p:pic>
        <p:nvPicPr>
          <p:cNvPr id="10248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6150" y="3480636"/>
            <a:ext cx="977900" cy="812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 animBg="1"/>
      <p:bldP spid="19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48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559429" y="814867"/>
            <a:ext cx="7762875" cy="1939925"/>
          </a:xfrm>
          <a:prstGeom prst="rect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26670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我们看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时，那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竹窗帘儿里果然有了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月亮，款款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地悄没声儿地溜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进来，出现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在窗前的穿衣镜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上：原来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月亮是长了腿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的，爬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着那竹帘格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儿，先是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一个白道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儿，再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是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半圆，渐渐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地爬得高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了，穿衣镜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上的圆便满盈了。</a:t>
            </a:r>
          </a:p>
        </p:txBody>
      </p:sp>
      <p:grpSp>
        <p:nvGrpSpPr>
          <p:cNvPr id="2" name="组合 10"/>
          <p:cNvGrpSpPr/>
          <p:nvPr/>
        </p:nvGrpSpPr>
        <p:grpSpPr>
          <a:xfrm>
            <a:off x="923925" y="2981056"/>
            <a:ext cx="7488238" cy="1229425"/>
            <a:chOff x="1193800" y="2624856"/>
            <a:chExt cx="7490469" cy="1230487"/>
          </a:xfrm>
        </p:grpSpPr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1193800" y="2624856"/>
              <a:ext cx="6287596" cy="1230487"/>
            </a:xfrm>
            <a:prstGeom prst="wedgeRectCallout">
              <a:avLst>
                <a:gd name="adj1" fmla="val 54116"/>
                <a:gd name="adj2" fmla="val -5588"/>
              </a:avLst>
            </a:prstGeom>
            <a:solidFill>
              <a:srgbClr val="EBF1DE"/>
            </a:solidFill>
            <a:ln w="9525">
              <a:solidFill>
                <a:schemeClr val="accent3">
                  <a:lumMod val="75000"/>
                </a:schemeClr>
              </a:solidFill>
              <a:prstDash val="sysDot"/>
              <a:miter lim="800000"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just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月亮像个淘气的孩子，顺着竹帘格往上爬，竟然跑到穿衣镜里去了。作者把月亮慢慢升高的过程写得既活泼又有趣。</a:t>
              </a:r>
            </a:p>
          </p:txBody>
        </p:sp>
        <p:pic>
          <p:nvPicPr>
            <p:cNvPr id="11271" name="Picture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800911" y="2654121"/>
              <a:ext cx="883358" cy="110108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799469" y="996006"/>
            <a:ext cx="7791643" cy="2862322"/>
          </a:xfrm>
          <a:prstGeom prst="rect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indent="627063" defTabSz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本次“交流平台”让我们围绕“景物静态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描写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和动态描写”的语句展开交流。课本上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呈现了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三个优美生动的语段，并展示了两个学生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对这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三个语段所做的交流，旨在引导学生品味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学习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景物的变化以及静态描写、动态描写的方法。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13112" y="164863"/>
            <a:ext cx="25177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交流内容：</a:t>
            </a:r>
            <a:endParaRPr lang="zh-CN" altLang="en-US" sz="36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48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3" name="矩形 12"/>
          <p:cNvSpPr/>
          <p:nvPr/>
        </p:nvSpPr>
        <p:spPr>
          <a:xfrm>
            <a:off x="779463" y="973896"/>
            <a:ext cx="7547696" cy="4619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175" latinLnBrk="1"/>
            <a:r>
              <a:rPr lang="zh-CN" altLang="en-US" sz="2400" b="1" dirty="0">
                <a:solidFill>
                  <a:srgbClr val="221E1F"/>
                </a:solidFill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回忆自己读书时遇到过的这样的句子，在小组中交流。</a:t>
            </a:r>
            <a:endParaRPr lang="zh-CN" altLang="en-US" sz="2400" b="1" dirty="0">
              <a:solidFill>
                <a:srgbClr val="221E1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55426" y="1769695"/>
            <a:ext cx="7492999" cy="1198880"/>
          </a:xfrm>
          <a:prstGeom prst="rect">
            <a:avLst/>
          </a:prstGeom>
          <a:gradFill>
            <a:gsLst>
              <a:gs pos="0">
                <a:srgbClr val="FFDADA"/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  <a:ln>
            <a:noFill/>
          </a:ln>
          <a:effectLst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月亮还在竹帘儿上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爬，那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满圆却慢慢儿又亏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了，末了，便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全没了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踪迹，只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留下一个空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镜，一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个失望。</a:t>
            </a:r>
          </a:p>
        </p:txBody>
      </p:sp>
      <p:sp>
        <p:nvSpPr>
          <p:cNvPr id="9" name="圆角矩形 8"/>
          <p:cNvSpPr>
            <a:spLocks noChangeArrowheads="1"/>
          </p:cNvSpPr>
          <p:nvPr/>
        </p:nvSpPr>
        <p:spPr bwMode="auto">
          <a:xfrm>
            <a:off x="2202855" y="3479086"/>
            <a:ext cx="4696691" cy="510778"/>
          </a:xfrm>
          <a:prstGeom prst="roundRect">
            <a:avLst/>
          </a:prstGeom>
          <a:solidFill>
            <a:schemeClr val="bg1"/>
          </a:solidFill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写出了月亮位置和形状的变化。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386455" y="194819"/>
            <a:ext cx="25177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交流指导：</a:t>
            </a:r>
            <a:endParaRPr lang="zh-CN" altLang="en-US" sz="36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48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685800" y="695030"/>
            <a:ext cx="7805737" cy="3251852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E3EBF5"/>
              </a:gs>
            </a:gsLst>
            <a:lin ang="16200000" scaled="1"/>
          </a:gradFill>
          <a:ln>
            <a:noFill/>
          </a:ln>
          <a:effectLst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我们都跑了出来。它果然就在院子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里，但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再也不是那么一个满满的圆了。满院子的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白光，是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玉玉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的，银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银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的，灯光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也没有这般儿亮的。院子的中央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处，是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那棵粗粗的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桂树，疏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疏的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枝，疏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疏的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叶，桂花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还没有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开，却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有了累累的骨朵儿了。我们都走近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去，不知道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那个满圆儿去哪儿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了，却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疑心这骨朵儿是繁星儿变的；抬头看看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天空，星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儿似乎就比平日少了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许多，月亮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正在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头顶，明显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大多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了，也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圆多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了，清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清晰晰看见里边有个什么东西。</a:t>
            </a:r>
          </a:p>
        </p:txBody>
      </p:sp>
      <p:sp>
        <p:nvSpPr>
          <p:cNvPr id="5" name="圆角矩形 4"/>
          <p:cNvSpPr>
            <a:spLocks noChangeArrowheads="1"/>
          </p:cNvSpPr>
          <p:nvPr/>
        </p:nvSpPr>
        <p:spPr bwMode="auto">
          <a:xfrm>
            <a:off x="1759495" y="4057851"/>
            <a:ext cx="5680391" cy="510778"/>
          </a:xfrm>
          <a:prstGeom prst="roundRect">
            <a:avLst/>
          </a:prstGeom>
          <a:solidFill>
            <a:schemeClr val="bg1"/>
          </a:solidFill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通过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对月光的描写表现了月亮的明亮。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48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685800" y="798502"/>
            <a:ext cx="7805737" cy="2862322"/>
          </a:xfrm>
          <a:prstGeom prst="rect">
            <a:avLst/>
          </a:prstGeom>
          <a:gradFill>
            <a:gsLst>
              <a:gs pos="0">
                <a:srgbClr val="FBD194"/>
              </a:gs>
              <a:gs pos="100000">
                <a:srgbClr val="FDE6C3"/>
              </a:gs>
            </a:gsLst>
            <a:lin ang="16200000" scaled="0"/>
          </a:gradFill>
          <a:ln>
            <a:noFill/>
          </a:ln>
          <a:effectLst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起初周围是静寂的。后来忽然起了一声鸟叫。我们把手一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拍，便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看见一只大鸟飞了起来。接着又看见第二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只，第三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只。我们继续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拍掌，树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上就变得热闹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了，到处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都是鸟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声，到处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都是鸟影。大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的，小的，花的，黑的，有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的站在树枝上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叫，有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的飞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起来，有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的在扑翅膀。</a:t>
            </a:r>
          </a:p>
        </p:txBody>
      </p:sp>
      <p:sp>
        <p:nvSpPr>
          <p:cNvPr id="5" name="圆角矩形 4"/>
          <p:cNvSpPr>
            <a:spLocks noChangeArrowheads="1"/>
          </p:cNvSpPr>
          <p:nvPr/>
        </p:nvSpPr>
        <p:spPr bwMode="auto">
          <a:xfrm>
            <a:off x="1822327" y="3848092"/>
            <a:ext cx="5541850" cy="510778"/>
          </a:xfrm>
          <a:prstGeom prst="roundRect">
            <a:avLst/>
          </a:prstGeom>
          <a:solidFill>
            <a:schemeClr val="bg1"/>
          </a:solidFill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写出了鸟的天堂由静到动的变化过程。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48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685800" y="1271588"/>
            <a:ext cx="7805737" cy="1113766"/>
          </a:xfrm>
          <a:prstGeom prst="rect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rgbClr val="E6F0E0"/>
              </a:gs>
            </a:gsLst>
            <a:lin ang="16200000" scaled="0"/>
          </a:gradFill>
          <a:ln>
            <a:noFill/>
          </a:ln>
          <a:effectLst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一只画眉鸟飞了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出来，被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我们的掌声一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吓，又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飞进了叶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丛，站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在一根小枝上兴奋地叫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着，那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歌声真好听。</a:t>
            </a:r>
          </a:p>
        </p:txBody>
      </p:sp>
      <p:sp>
        <p:nvSpPr>
          <p:cNvPr id="4" name="圆角矩形 3"/>
          <p:cNvSpPr>
            <a:spLocks noChangeArrowheads="1"/>
          </p:cNvSpPr>
          <p:nvPr/>
        </p:nvSpPr>
        <p:spPr bwMode="auto">
          <a:xfrm>
            <a:off x="2133581" y="2988788"/>
            <a:ext cx="4696721" cy="919401"/>
          </a:xfrm>
          <a:prstGeom prst="roundRect">
            <a:avLst/>
          </a:prstGeom>
          <a:solidFill>
            <a:schemeClr val="bg1"/>
          </a:solidFill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通过对画眉鸟动态的具体描写，表现了鸟的天堂鸟的自由和快乐。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48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685800" y="1103313"/>
            <a:ext cx="7805737" cy="1667764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100000">
                <a:srgbClr val="EEEAF2"/>
              </a:gs>
            </a:gsLst>
            <a:lin ang="16200000" scaled="0"/>
          </a:gradFill>
          <a:ln>
            <a:noFill/>
          </a:ln>
          <a:effectLst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夕阳斜照西山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时，动人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的是点点归鸦急急忙忙地朝窠里飞去。成群结队的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大雁，在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高空中比翼而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飞，更是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叫人感动。</a:t>
            </a:r>
          </a:p>
        </p:txBody>
      </p:sp>
      <p:sp>
        <p:nvSpPr>
          <p:cNvPr id="5" name="圆角矩形 4"/>
          <p:cNvSpPr>
            <a:spLocks noChangeArrowheads="1"/>
          </p:cNvSpPr>
          <p:nvPr/>
        </p:nvSpPr>
        <p:spPr bwMode="auto">
          <a:xfrm>
            <a:off x="3120779" y="3044208"/>
            <a:ext cx="2916294" cy="919401"/>
          </a:xfrm>
          <a:prstGeom prst="roundRect">
            <a:avLst/>
          </a:prstGeom>
          <a:solidFill>
            <a:schemeClr val="bg1"/>
          </a:solidFill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写出了鸟的天堂由静到动的变化过程。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48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723319" y="977178"/>
            <a:ext cx="7727951" cy="1754326"/>
          </a:xfrm>
          <a:prstGeom prst="rect">
            <a:avLst/>
          </a:prstGeom>
          <a:gradFill>
            <a:gsLst>
              <a:gs pos="0">
                <a:srgbClr val="B5EFF5"/>
              </a:gs>
              <a:gs pos="100000">
                <a:srgbClr val="DEF9FA"/>
              </a:gs>
            </a:gsLst>
            <a:lin ang="16200000" scaled="0"/>
          </a:gradFill>
          <a:ln>
            <a:noFill/>
          </a:ln>
          <a:effectLst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明亮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的月夜固然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美，漆黑漆黑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暗夜，也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有无数的萤火虫翩翩飞舞。即使是蒙蒙细雨的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夜晚，也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有一两只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萤火虫，闪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着朦胧的微光在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飞行，这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情景着实迷人。</a:t>
            </a:r>
          </a:p>
        </p:txBody>
      </p:sp>
      <p:sp>
        <p:nvSpPr>
          <p:cNvPr id="5" name="圆角矩形 4"/>
          <p:cNvSpPr>
            <a:spLocks noChangeArrowheads="1"/>
          </p:cNvSpPr>
          <p:nvPr/>
        </p:nvSpPr>
        <p:spPr bwMode="auto">
          <a:xfrm>
            <a:off x="2624278" y="3171560"/>
            <a:ext cx="3881587" cy="907058"/>
          </a:xfrm>
          <a:prstGeom prst="roundRect">
            <a:avLst/>
          </a:prstGeom>
          <a:solidFill>
            <a:schemeClr val="bg1"/>
          </a:solidFill>
          <a:ln w="9525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通过对萤火虫的动态描写，表现了夏夜的迷人。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483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圆角矩形 14"/>
          <p:cNvSpPr/>
          <p:nvPr/>
        </p:nvSpPr>
        <p:spPr>
          <a:xfrm>
            <a:off x="1120341" y="1068158"/>
            <a:ext cx="7038975" cy="2736850"/>
          </a:xfrm>
          <a:prstGeom prst="roundRect">
            <a:avLst>
              <a:gd name="adj" fmla="val 565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4495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阅读本单元课文，找出描写景物静态美和动态美的句子或段落。反复阅读，明确句子和段落描写的是景物的动态美，还是静态美，刻画了景物怎样的特点，结合这些句子和段落的含义，体会这样写的好处。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136383" y="212408"/>
            <a:ext cx="25177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交流范例：</a:t>
            </a:r>
            <a:endParaRPr lang="zh-CN" altLang="en-US" sz="36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3319" y="817683"/>
            <a:ext cx="7727951" cy="3416320"/>
          </a:xfrm>
          <a:prstGeom prst="rect">
            <a:avLst/>
          </a:prstGeom>
          <a:gradFill>
            <a:gsLst>
              <a:gs pos="0">
                <a:srgbClr val="B5EFF5"/>
              </a:gs>
              <a:gs pos="100000">
                <a:srgbClr val="DEF9FA"/>
              </a:gs>
            </a:gsLst>
            <a:lin ang="16200000" scaled="0"/>
          </a:gradFill>
          <a:ln>
            <a:noFill/>
          </a:ln>
          <a:effectLst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720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同学一：我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喜欢</a:t>
            </a:r>
            <a:r>
              <a:rPr lang="en-US" altLang="zh-CN" sz="2400" b="1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四季之美</a:t>
            </a:r>
            <a:r>
              <a:rPr lang="en-US" altLang="zh-CN" sz="2400" b="1" dirty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中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的 “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明亮的月夜固然美，漆黑漆黑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的暗夜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，也有无数的萤火虫翩翩飞舞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。即使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是蒙蒙细雨的夜晚，也有一只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两只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萤火虫，闪着朦胧的微光在飞行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。这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情景着实迷人”这段话。这段话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采用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对比的手法，写出了明亮的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月夜的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美丽，暗夜中萤火虫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翩翩飞舞的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灵动美。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1208901" y="966736"/>
            <a:ext cx="7038975" cy="2736850"/>
          </a:xfrm>
          <a:prstGeom prst="roundRect">
            <a:avLst>
              <a:gd name="adj" fmla="val 565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indent="44958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同学二：我喜欢</a:t>
            </a:r>
            <a:r>
              <a:rPr lang="en-US" altLang="zh-CN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月迹</a:t>
            </a:r>
            <a:r>
              <a:rPr lang="en-US" altLang="zh-CN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中</a:t>
            </a:r>
            <a:r>
              <a:rPr lang="zh-CN" altLang="en-US" sz="2400" b="1" dirty="0" smtClean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的“</a:t>
            </a:r>
            <a:r>
              <a:rPr lang="zh-CN" altLang="en-US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月亮还在竹帘儿上爬，那满</a:t>
            </a:r>
            <a:r>
              <a:rPr lang="zh-CN" altLang="en-US" sz="2400" b="1" dirty="0" smtClean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圆儿</a:t>
            </a:r>
            <a:r>
              <a:rPr lang="zh-CN" altLang="en-US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却慢慢儿又亏了，末了，便全</a:t>
            </a:r>
            <a:r>
              <a:rPr lang="zh-CN" altLang="en-US" sz="2400" b="1" dirty="0" smtClean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没了</a:t>
            </a:r>
            <a:r>
              <a:rPr lang="zh-CN" altLang="en-US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踪迹，只留下一个空镜，一个</a:t>
            </a:r>
            <a:r>
              <a:rPr lang="zh-CN" altLang="en-US" sz="2400" b="1" dirty="0" smtClean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失望</a:t>
            </a:r>
            <a:r>
              <a:rPr lang="zh-CN" altLang="en-US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”这句话。这句话写出了月亮</a:t>
            </a:r>
            <a:r>
              <a:rPr lang="zh-CN" altLang="en-US" sz="2400" b="1" dirty="0" smtClean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影子投射</a:t>
            </a:r>
            <a:r>
              <a:rPr lang="zh-CN" altLang="en-US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在竹帘儿上，就像一个调皮</a:t>
            </a:r>
            <a:r>
              <a:rPr lang="zh-CN" altLang="en-US" sz="2400" b="1" dirty="0" smtClean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的孩子</a:t>
            </a:r>
            <a:r>
              <a:rPr lang="zh-CN" altLang="en-US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，爬上来就离开了。把</a:t>
            </a:r>
            <a:r>
              <a:rPr lang="zh-CN" altLang="en-US" sz="2400" b="1" dirty="0" smtClean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月亮</a:t>
            </a:r>
            <a:r>
              <a:rPr lang="zh-CN" altLang="en-US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的动态变化描写得</a:t>
            </a:r>
            <a:r>
              <a:rPr lang="zh-CN" altLang="en-US" sz="2400" b="1" dirty="0" smtClean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生动形象</a:t>
            </a:r>
            <a:r>
              <a:rPr lang="zh-CN" altLang="en-US" sz="2400" b="1" dirty="0">
                <a:solidFill>
                  <a:schemeClr val="dk1"/>
                </a:solidFill>
                <a:latin typeface="宋体" pitchFamily="2" charset="-122"/>
                <a:ea typeface="宋体" pitchFamily="2" charset="-122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5800" y="1103313"/>
            <a:ext cx="7805737" cy="286232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100000">
                <a:srgbClr val="EEEAF2"/>
              </a:gs>
            </a:gsLst>
            <a:lin ang="16200000" scaled="0"/>
          </a:gradFill>
          <a:ln>
            <a:noFill/>
          </a:ln>
          <a:effectLst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indent="45720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同学三：我特别喜欢</a:t>
            </a:r>
            <a:r>
              <a:rPr lang="en-US" altLang="zh-CN" sz="2400" b="1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月迹</a:t>
            </a:r>
            <a:r>
              <a:rPr lang="en-US" altLang="zh-CN" sz="2400" b="1" dirty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中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的这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句话“满院子的白光，是玉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玉的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，银银的，灯光也没有这般亮的”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，作者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在这里把月光写得具体可感，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突出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了月光的明亮、洁白，这句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静态描写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把月光照在院子里的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景象描写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得非常生动形象。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1507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6" name="Rectangle 5"/>
          <p:cNvSpPr/>
          <p:nvPr/>
        </p:nvSpPr>
        <p:spPr>
          <a:xfrm>
            <a:off x="449263" y="606425"/>
            <a:ext cx="8110537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533400" indent="-533400" latinLnBrk="1"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一、元旦快到了，为元旦联欢会设计一张海报吧。要有打动人的宣传语，还可以配上好看的图画，看看谁制作的海报最吸引人。</a:t>
            </a:r>
          </a:p>
        </p:txBody>
      </p:sp>
      <p:pic>
        <p:nvPicPr>
          <p:cNvPr id="22532" name="图片 8" descr="C:\Users\Administrator\Desktop\QQ截图20190217163351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6634" y="2296756"/>
            <a:ext cx="5061112" cy="212639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315173" y="78345"/>
            <a:ext cx="2836333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词句段运用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2531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Rectangle 5"/>
          <p:cNvSpPr/>
          <p:nvPr/>
        </p:nvSpPr>
        <p:spPr>
          <a:xfrm>
            <a:off x="469162" y="682787"/>
            <a:ext cx="2997052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读一读，找规律。</a:t>
            </a:r>
          </a:p>
        </p:txBody>
      </p:sp>
      <p:sp>
        <p:nvSpPr>
          <p:cNvPr id="11" name="矩形 10"/>
          <p:cNvSpPr/>
          <p:nvPr/>
        </p:nvSpPr>
        <p:spPr>
          <a:xfrm>
            <a:off x="656091" y="1132529"/>
            <a:ext cx="7980680" cy="32308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lvl="0" indent="44450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海报是一种广告。好的海报应具有</a:t>
            </a:r>
            <a:r>
              <a:rPr lang="zh-CN" altLang="en-US" sz="21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构思</a:t>
            </a:r>
            <a:r>
              <a:rPr lang="zh-CN" altLang="en-US" sz="21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新颖，主题明确，构图简单，色彩搭配</a:t>
            </a:r>
            <a:r>
              <a:rPr lang="zh-CN" altLang="en-US" sz="21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柔和等</a:t>
            </a:r>
            <a:r>
              <a:rPr lang="zh-CN" altLang="en-US" sz="21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特点，综合运用到美术与语文学科知识。</a:t>
            </a:r>
            <a:r>
              <a:rPr lang="zh-CN" altLang="en-US" sz="21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写宣传</a:t>
            </a:r>
            <a:r>
              <a:rPr lang="zh-CN" altLang="en-US" sz="21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标语时，首先要使语言精练，海报的</a:t>
            </a:r>
            <a:r>
              <a:rPr lang="zh-CN" altLang="en-US" sz="21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宣传语</a:t>
            </a:r>
            <a:r>
              <a:rPr lang="zh-CN" altLang="en-US" sz="21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字数一般都很少，有的甚至只有几个字。</a:t>
            </a:r>
            <a:r>
              <a:rPr lang="zh-CN" altLang="en-US" sz="21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其次</a:t>
            </a:r>
            <a:r>
              <a:rPr lang="zh-CN" altLang="en-US" sz="21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要选择恰当的修辞手法，使宣传语富有</a:t>
            </a:r>
            <a:r>
              <a:rPr lang="zh-CN" altLang="en-US" sz="21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表现力</a:t>
            </a:r>
            <a:r>
              <a:rPr lang="zh-CN" altLang="en-US" sz="21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，这样才吸引人；最后要构思新颖，</a:t>
            </a:r>
            <a:r>
              <a:rPr lang="zh-CN" altLang="en-US" sz="21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推陈出新</a:t>
            </a:r>
            <a:r>
              <a:rPr lang="zh-CN" altLang="en-US" sz="21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，给读者不一样的感觉，这样的海报才能</a:t>
            </a:r>
            <a:r>
              <a:rPr lang="zh-CN" altLang="en-US" sz="21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吸引人</a:t>
            </a:r>
            <a:r>
              <a:rPr lang="zh-CN" altLang="en-US" sz="21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。设计海报时还要围绕元旦联欢会这个</a:t>
            </a:r>
            <a:r>
              <a:rPr lang="zh-CN" altLang="en-US" sz="21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主题</a:t>
            </a:r>
            <a:r>
              <a:rPr lang="zh-CN" altLang="en-US" sz="21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，广泛搜集素材，按照制作海报的要求去做。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483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562448" y="1045562"/>
            <a:ext cx="8075295" cy="1199515"/>
            <a:chOff x="918" y="1057"/>
            <a:chExt cx="12717" cy="1889"/>
          </a:xfrm>
        </p:grpSpPr>
        <p:pic>
          <p:nvPicPr>
            <p:cNvPr id="22532" name="图片 8" descr="C:\Users\Administrator\Desktop\QQ截图2019021716335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8" y="1071"/>
              <a:ext cx="2385" cy="18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33" name="图片 9" descr="https://p0.ssl.qhimgs1.com/bdr/_240_/t014cc77d469a8271e0.jpg">
              <a:hlinkClick r:id="rId5"/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55" y="1057"/>
              <a:ext cx="2628" cy="18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34" name="图片 10" descr="https://p1.ssl.qhimgs1.com/bdr/_240_/t0113dd72b9dd8fbb8d.jpg">
              <a:hlinkClick r:id="rId5"/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83" y="1057"/>
              <a:ext cx="1445" cy="18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35" name="图片 13" descr="https://p1.ssl.qhimgs1.com/bdr/_240_/t0168006c43a069f2e1.jpg">
              <a:hlinkClick r:id="rId8"/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768" y="1057"/>
              <a:ext cx="2808" cy="18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536" name="图片 14" descr="https://p0.ssl.qhimgs1.com/bdr/_240_/t01af7044e4cc37fdd4.jpg">
              <a:hlinkClick r:id="rId10"/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675" y="1057"/>
              <a:ext cx="2960" cy="187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" name="组合 3"/>
          <p:cNvGrpSpPr/>
          <p:nvPr/>
        </p:nvGrpSpPr>
        <p:grpSpPr>
          <a:xfrm flipV="1">
            <a:off x="1211037" y="2884436"/>
            <a:ext cx="5827720" cy="610841"/>
            <a:chOff x="711201" y="953035"/>
            <a:chExt cx="5554661" cy="647164"/>
          </a:xfrm>
        </p:grpSpPr>
        <p:pic>
          <p:nvPicPr>
            <p:cNvPr id="22538" name="Picture 11" descr="C:\Users\Administrator\Desktop\资源 1@4x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flipV="1">
              <a:off x="711201" y="991351"/>
              <a:ext cx="4787165" cy="60884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39" name="矩形 19"/>
            <p:cNvSpPr/>
            <p:nvPr/>
          </p:nvSpPr>
          <p:spPr>
            <a:xfrm rot="10800000">
              <a:off x="820738" y="953035"/>
              <a:ext cx="5445124" cy="4891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说说从图片上你都了解到了什么？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1558" y="911577"/>
            <a:ext cx="8579158" cy="25511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海报设计的要素。</a:t>
            </a:r>
          </a:p>
          <a:p>
            <a:pPr marL="263525" marR="0" lvl="0" indent="-26352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①图形：海报是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视觉艺术，可以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通过图形产生强烈的视觉效果。</a:t>
            </a:r>
          </a:p>
          <a:p>
            <a:pPr marL="263525" marR="0" lvl="0" indent="-26352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②文字：具有说明作用。如果海报设计中没有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文字，将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无法说明准确的传递信息。</a:t>
            </a:r>
          </a:p>
          <a:p>
            <a:pPr marL="263525" marR="0" lvl="0" indent="-26352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③色彩：具有象征性。</a:t>
            </a:r>
          </a:p>
          <a:p>
            <a:pPr marL="263525" marR="0" lvl="0" indent="-26352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④版式：构图。</a:t>
            </a:r>
          </a:p>
        </p:txBody>
      </p:sp>
    </p:spTree>
    <p:extLst>
      <p:ext uri="{BB962C8B-B14F-4D97-AF65-F5344CB8AC3E}">
        <p14:creationId xmlns:p14="http://schemas.microsoft.com/office/powerpoint/2010/main" val="348283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79" name="Rectangle 5"/>
          <p:cNvSpPr/>
          <p:nvPr/>
        </p:nvSpPr>
        <p:spPr>
          <a:xfrm>
            <a:off x="512316" y="704850"/>
            <a:ext cx="3655647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600" b="1" dirty="0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练一练，学运用。</a:t>
            </a:r>
          </a:p>
        </p:txBody>
      </p:sp>
      <p:sp>
        <p:nvSpPr>
          <p:cNvPr id="11" name="矩形 10"/>
          <p:cNvSpPr/>
          <p:nvPr/>
        </p:nvSpPr>
        <p:spPr>
          <a:xfrm>
            <a:off x="874155" y="1228913"/>
            <a:ext cx="7980680" cy="8559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0" marR="0" lvl="0" indent="4445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请为学校运动会设计一幅宣传海报。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3694" y="2031728"/>
            <a:ext cx="3937000" cy="2176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434658" y="773275"/>
            <a:ext cx="7997825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536575" indent="-536575" latinLnBrk="1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二、读下面两组例句，体会作者是如何把一个画面写具体的，仿照着写一写。</a:t>
            </a:r>
          </a:p>
        </p:txBody>
      </p:sp>
      <p:sp>
        <p:nvSpPr>
          <p:cNvPr id="30726" name="Rectangle 12"/>
          <p:cNvSpPr/>
          <p:nvPr/>
        </p:nvSpPr>
        <p:spPr>
          <a:xfrm>
            <a:off x="536096" y="1728488"/>
            <a:ext cx="8574783" cy="830997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marL="342900" indent="-342900" eaLnBrk="0" hangingPunct="0">
              <a:buClr>
                <a:srgbClr val="0066FF"/>
              </a:buClr>
              <a:buSzPct val="80000"/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夕阳西下，乌鸦归巢。</a:t>
            </a:r>
          </a:p>
          <a:p>
            <a:pPr marL="342900" indent="-342900" eaLnBrk="0" hangingPunct="0">
              <a:buClr>
                <a:srgbClr val="0066FF"/>
              </a:buClr>
              <a:buSzPct val="80000"/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夕阳斜照西山时，动人的是点点归鸦急匆匆地朝窠里飞去。</a:t>
            </a:r>
          </a:p>
        </p:txBody>
      </p:sp>
      <p:sp>
        <p:nvSpPr>
          <p:cNvPr id="30727" name="Rectangle 12"/>
          <p:cNvSpPr/>
          <p:nvPr/>
        </p:nvSpPr>
        <p:spPr>
          <a:xfrm>
            <a:off x="545621" y="2510296"/>
            <a:ext cx="7797800" cy="1200329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342900" indent="-342900" eaLnBrk="0" hangingPunct="0">
              <a:buClr>
                <a:srgbClr val="0066FF"/>
              </a:buClr>
              <a:buSzPct val="80000"/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院子的中央，有一棵桂树。</a:t>
            </a:r>
          </a:p>
          <a:p>
            <a:pPr marL="342900" indent="-342900" eaLnBrk="0" hangingPunct="0">
              <a:buClr>
                <a:srgbClr val="0066FF"/>
              </a:buClr>
              <a:buSzPct val="80000"/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院子的中央处，是那棵粗粗的桂树，疏疏的枝，疏疏的叶，桂花还没有开，却有了累累的骨朵儿了。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269173" y="1471546"/>
            <a:ext cx="2559050" cy="946150"/>
            <a:chOff x="4749681" y="2715147"/>
            <a:chExt cx="4357448" cy="2855656"/>
          </a:xfrm>
        </p:grpSpPr>
        <p:sp>
          <p:nvSpPr>
            <p:cNvPr id="3" name="圆角矩形标注 2"/>
            <p:cNvSpPr/>
            <p:nvPr/>
          </p:nvSpPr>
          <p:spPr>
            <a:xfrm>
              <a:off x="4749681" y="2715147"/>
              <a:ext cx="4357448" cy="2855656"/>
            </a:xfrm>
            <a:prstGeom prst="wedgeRoundRectCallout">
              <a:avLst>
                <a:gd name="adj1" fmla="val 35353"/>
                <a:gd name="adj2" fmla="val -86176"/>
                <a:gd name="adj3" fmla="val 16667"/>
              </a:avLst>
            </a:prstGeom>
            <a:solidFill>
              <a:srgbClr val="DCE6F2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  <a:prstDash val="sysDot"/>
              <a:miter lim="800000"/>
            </a:ln>
          </p:spPr>
          <p:txBody>
            <a:bodyPr/>
            <a:lstStyle/>
            <a:p>
              <a:pPr marL="0" marR="0" lvl="0" indent="44450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endParaRPr>
            </a:p>
          </p:txBody>
        </p:sp>
        <p:sp>
          <p:nvSpPr>
            <p:cNvPr id="4" name="矩形 2"/>
            <p:cNvSpPr>
              <a:spLocks noChangeArrowheads="1"/>
            </p:cNvSpPr>
            <p:nvPr/>
          </p:nvSpPr>
          <p:spPr bwMode="auto">
            <a:xfrm>
              <a:off x="4932048" y="2915377"/>
              <a:ext cx="4096468" cy="2505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作者是如何把一个画面写具体的？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844085" y="1412167"/>
            <a:ext cx="6129792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①作者抓住归鸦的动态特点，把画面写具体。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②作者抓住桂树的静态特点，把画面写具体。</a:t>
            </a:r>
          </a:p>
        </p:txBody>
      </p:sp>
    </p:spTree>
    <p:extLst>
      <p:ext uri="{BB962C8B-B14F-4D97-AF65-F5344CB8AC3E}">
        <p14:creationId xmlns:p14="http://schemas.microsoft.com/office/powerpoint/2010/main" val="260472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2531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50" y="4751388"/>
            <a:ext cx="2719388" cy="333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Rectangle 5"/>
          <p:cNvSpPr/>
          <p:nvPr/>
        </p:nvSpPr>
        <p:spPr>
          <a:xfrm>
            <a:off x="581660" y="703202"/>
            <a:ext cx="45021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读一读，找规律。</a:t>
            </a:r>
          </a:p>
        </p:txBody>
      </p:sp>
      <p:sp>
        <p:nvSpPr>
          <p:cNvPr id="11" name="矩形 10"/>
          <p:cNvSpPr/>
          <p:nvPr/>
        </p:nvSpPr>
        <p:spPr>
          <a:xfrm>
            <a:off x="634825" y="1194448"/>
            <a:ext cx="7980680" cy="32308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lvl="0" indent="44450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这道练习题要求我们照着例句，</a:t>
            </a:r>
            <a:r>
              <a:rPr lang="zh-CN" altLang="en-US" sz="2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围绕</a:t>
            </a:r>
            <a:r>
              <a:rPr lang="zh-CN" altLang="en-US" sz="2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给出的句子，运用恰当的写作手法把画面</a:t>
            </a:r>
            <a:r>
              <a:rPr lang="zh-CN" altLang="en-US" sz="2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写具体</a:t>
            </a:r>
            <a:r>
              <a:rPr lang="zh-CN" altLang="en-US" sz="2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。在做练习时，首先要观察例句是如何写的。然后结合所给句子，明确所要刻画的</a:t>
            </a:r>
            <a:r>
              <a:rPr lang="zh-CN" altLang="en-US" sz="2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景物的</a:t>
            </a:r>
            <a:r>
              <a:rPr lang="zh-CN" altLang="en-US" sz="2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特点。针对要描写的景物的特点，从景物</a:t>
            </a:r>
            <a:r>
              <a:rPr lang="zh-CN" altLang="en-US" sz="2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的颜色</a:t>
            </a:r>
            <a:r>
              <a:rPr lang="zh-CN" altLang="en-US" sz="2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、形态、声音等方面展现景物本身的</a:t>
            </a:r>
            <a:r>
              <a:rPr lang="zh-CN" altLang="en-US" sz="2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静态美</a:t>
            </a:r>
            <a:r>
              <a:rPr lang="zh-CN" altLang="en-US" sz="2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，也可以把静物写动，借助准确有力的动词</a:t>
            </a:r>
            <a:r>
              <a:rPr lang="zh-CN" altLang="en-US" sz="2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、形容词</a:t>
            </a:r>
            <a:r>
              <a:rPr lang="zh-CN" altLang="en-US" sz="2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，赋予想象力的描绘、修饰以及比喻</a:t>
            </a:r>
            <a:r>
              <a:rPr lang="zh-CN" altLang="en-US" sz="2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、拟人</a:t>
            </a:r>
            <a:r>
              <a:rPr lang="zh-CN" altLang="en-US" sz="22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、夸张等修辞手法，突出景物的变化</a:t>
            </a:r>
            <a:r>
              <a:rPr lang="zh-CN" altLang="en-US" sz="22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</a:rPr>
              <a:t>。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6280" y="664828"/>
            <a:ext cx="8049404" cy="1929514"/>
            <a:chOff x="456280" y="664828"/>
            <a:chExt cx="8049404" cy="1929514"/>
          </a:xfrm>
        </p:grpSpPr>
        <p:sp>
          <p:nvSpPr>
            <p:cNvPr id="1073742853" name="文本框 1159"/>
            <p:cNvSpPr txBox="1"/>
            <p:nvPr/>
          </p:nvSpPr>
          <p:spPr>
            <a:xfrm>
              <a:off x="1527034" y="664828"/>
              <a:ext cx="6978650" cy="1929514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我认为在第一组</a:t>
              </a:r>
              <a:r>
                <a:rPr lang="zh-CN" altLang="en-US" sz="2400" b="1" dirty="0" smtClean="0">
                  <a:latin typeface="宋体" pitchFamily="2" charset="-122"/>
                  <a:ea typeface="宋体" pitchFamily="2" charset="-122"/>
                </a:rPr>
                <a:t>句子</a:t>
              </a:r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中，第二句话所描述的画面</a:t>
              </a:r>
              <a:r>
                <a:rPr lang="zh-CN" altLang="en-US" sz="2400" b="1" dirty="0" smtClean="0">
                  <a:latin typeface="宋体" pitchFamily="2" charset="-122"/>
                  <a:ea typeface="宋体" pitchFamily="2" charset="-122"/>
                </a:rPr>
                <a:t>比第</a:t>
              </a:r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一句话所描述的画面要具体，</a:t>
              </a:r>
              <a:r>
                <a:rPr lang="zh-CN" altLang="en-US" sz="2400" b="1" dirty="0" smtClean="0">
                  <a:latin typeface="宋体" pitchFamily="2" charset="-122"/>
                  <a:ea typeface="宋体" pitchFamily="2" charset="-122"/>
                </a:rPr>
                <a:t>“急急匆匆”</a:t>
              </a:r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运用拟人的修辞手法，</a:t>
              </a:r>
              <a:r>
                <a:rPr lang="zh-CN" altLang="en-US" sz="2400" b="1" dirty="0" smtClean="0">
                  <a:latin typeface="宋体" pitchFamily="2" charset="-122"/>
                  <a:ea typeface="宋体" pitchFamily="2" charset="-122"/>
                </a:rPr>
                <a:t>生动形象</a:t>
              </a:r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地写出了乌鸦归巢时的急切</a:t>
              </a:r>
              <a:r>
                <a:rPr lang="zh-CN" altLang="en-US" sz="2400" b="1" dirty="0" smtClean="0">
                  <a:latin typeface="宋体" pitchFamily="2" charset="-122"/>
                  <a:ea typeface="宋体" pitchFamily="2" charset="-122"/>
                </a:rPr>
                <a:t>心情</a:t>
              </a:r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。整个句子把乌鸦归巢时的</a:t>
              </a:r>
              <a:r>
                <a:rPr lang="zh-CN" altLang="en-US" sz="2400" b="1" dirty="0" smtClean="0">
                  <a:latin typeface="宋体" pitchFamily="2" charset="-122"/>
                  <a:ea typeface="宋体" pitchFamily="2" charset="-122"/>
                </a:rPr>
                <a:t>景象</a:t>
              </a:r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写得更加生动具体了。</a:t>
              </a:r>
              <a:endParaRPr lang="zh-CN" altLang="en-US" sz="2400" b="1" dirty="0">
                <a:latin typeface="宋体" pitchFamily="2" charset="-122"/>
                <a:ea typeface="宋体" pitchFamily="2" charset="-122"/>
              </a:endParaRPr>
            </a:p>
          </p:txBody>
        </p:sp>
        <p:pic>
          <p:nvPicPr>
            <p:cNvPr id="10248" name="Picture 1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6280" y="1259593"/>
              <a:ext cx="977900" cy="93070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" name="组合 2"/>
          <p:cNvGrpSpPr/>
          <p:nvPr/>
        </p:nvGrpSpPr>
        <p:grpSpPr>
          <a:xfrm>
            <a:off x="471879" y="2702165"/>
            <a:ext cx="8342506" cy="1976160"/>
            <a:chOff x="471879" y="2702165"/>
            <a:chExt cx="8342506" cy="1976160"/>
          </a:xfrm>
        </p:grpSpPr>
        <p:sp>
          <p:nvSpPr>
            <p:cNvPr id="1073742854" name="文本框 1160"/>
            <p:cNvSpPr txBox="1"/>
            <p:nvPr/>
          </p:nvSpPr>
          <p:spPr>
            <a:xfrm>
              <a:off x="1505773" y="2702165"/>
              <a:ext cx="7308612" cy="197616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r>
                <a:rPr lang="zh-CN" altLang="en-US" sz="2400" b="1" dirty="0">
                  <a:latin typeface="宋体" pitchFamily="2" charset="-122"/>
                  <a:ea typeface="宋体" pitchFamily="2" charset="-122"/>
                </a:rPr>
                <a:t>我认为在第二组句子中，第二句话所描述的画面比第一句话所描述的画面要具体，第二句话先从整体上写出了这是一棵粗粗的桂树，然后从局部的枝、叶、花写出了桂树的其他特点，让我们更加了解了院子中央那棵桂树。让我们更加了解了院子中央那棵桂树</a:t>
              </a:r>
              <a:r>
                <a:rPr lang="zh-CN" altLang="en-US" sz="2400" b="1" dirty="0" smtClean="0">
                  <a:latin typeface="宋体" pitchFamily="2" charset="-122"/>
                  <a:ea typeface="宋体" pitchFamily="2" charset="-122"/>
                </a:rPr>
                <a:t>。</a:t>
              </a:r>
              <a:endParaRPr lang="zh-CN" altLang="en-US" sz="2400" b="1" dirty="0">
                <a:latin typeface="宋体" pitchFamily="2" charset="-122"/>
                <a:ea typeface="宋体" pitchFamily="2" charset="-122"/>
              </a:endParaRPr>
            </a:p>
          </p:txBody>
        </p:sp>
        <p:pic>
          <p:nvPicPr>
            <p:cNvPr id="11271" name="Picture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71879" y="2957040"/>
              <a:ext cx="883095" cy="110013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3742853" grpId="1" animBg="1"/>
      <p:bldP spid="1073742854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矩形 4"/>
          <p:cNvSpPr/>
          <p:nvPr/>
        </p:nvSpPr>
        <p:spPr>
          <a:xfrm>
            <a:off x="346704" y="687239"/>
            <a:ext cx="34163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342900" indent="-342900" eaLnBrk="0" hangingPunct="0"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练一练，学运用。</a:t>
            </a:r>
          </a:p>
        </p:txBody>
      </p:sp>
      <p:sp>
        <p:nvSpPr>
          <p:cNvPr id="31746" name="Rectangle 10"/>
          <p:cNvSpPr/>
          <p:nvPr/>
        </p:nvSpPr>
        <p:spPr>
          <a:xfrm>
            <a:off x="660401" y="1285908"/>
            <a:ext cx="3613888" cy="52387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仿照例句写一写。</a:t>
            </a:r>
          </a:p>
        </p:txBody>
      </p:sp>
      <p:sp>
        <p:nvSpPr>
          <p:cNvPr id="31748" name="矩形 2"/>
          <p:cNvSpPr/>
          <p:nvPr/>
        </p:nvSpPr>
        <p:spPr>
          <a:xfrm>
            <a:off x="839788" y="1916430"/>
            <a:ext cx="7899400" cy="638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眼前是一条清澈的小河。</a:t>
            </a:r>
          </a:p>
        </p:txBody>
      </p:sp>
      <p:sp>
        <p:nvSpPr>
          <p:cNvPr id="20486" name="Rectangle 6"/>
          <p:cNvSpPr/>
          <p:nvPr/>
        </p:nvSpPr>
        <p:spPr>
          <a:xfrm>
            <a:off x="742432" y="2784488"/>
            <a:ext cx="7810500" cy="6381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6700" eaLnBrk="0" hangingPunct="0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大家的眼前是一条蜿蜒曲折而又清澈的小河。　</a:t>
            </a:r>
            <a:endParaRPr lang="en-US" altLang="zh-CN" sz="2800" b="1" dirty="0">
              <a:solidFill>
                <a:srgbClr val="C00000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2"/>
          <p:cNvSpPr/>
          <p:nvPr/>
        </p:nvSpPr>
        <p:spPr>
          <a:xfrm>
            <a:off x="779463" y="1066800"/>
            <a:ext cx="7899400" cy="638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小狗在公园的草坪上玩耍。</a:t>
            </a:r>
          </a:p>
        </p:txBody>
      </p:sp>
      <p:sp>
        <p:nvSpPr>
          <p:cNvPr id="4" name="Rectangle 6"/>
          <p:cNvSpPr/>
          <p:nvPr/>
        </p:nvSpPr>
        <p:spPr>
          <a:xfrm>
            <a:off x="773229" y="1895475"/>
            <a:ext cx="7637463" cy="12842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王阿姨家的小狗在南湖公园的草坪上快活地玩耍。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2"/>
          <p:cNvSpPr/>
          <p:nvPr/>
        </p:nvSpPr>
        <p:spPr>
          <a:xfrm>
            <a:off x="1416050" y="1087438"/>
            <a:ext cx="7899400" cy="6365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清早，天空中布满了阴云。</a:t>
            </a:r>
          </a:p>
        </p:txBody>
      </p:sp>
      <p:sp>
        <p:nvSpPr>
          <p:cNvPr id="5" name="Rectangle 6"/>
          <p:cNvSpPr/>
          <p:nvPr/>
        </p:nvSpPr>
        <p:spPr>
          <a:xfrm>
            <a:off x="835952" y="1931029"/>
            <a:ext cx="7639050" cy="1284287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今天清早，无边无际的天空中布满了厚厚的阴云。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575317" y="589494"/>
            <a:ext cx="7485063" cy="388176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marL="0" marR="0" lvl="0" indent="30480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我拓展，我积累</a:t>
            </a:r>
          </a:p>
          <a:p>
            <a:pPr marL="0" marR="0" lvl="0" indent="30480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读句子想画面，体会句子的表达效果。</a:t>
            </a:r>
          </a:p>
          <a:p>
            <a:pPr marL="0" marR="0" lvl="0" indent="30480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（1）太阳照耀着大地。</a:t>
            </a:r>
          </a:p>
          <a:p>
            <a:pPr marL="0" marR="0" lvl="0" indent="30480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火红的太阳温暖地照耀着广阔的大地。</a:t>
            </a:r>
          </a:p>
          <a:p>
            <a:pPr marL="0" marR="0" lvl="0" indent="30480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（2）他很急。　</a:t>
            </a:r>
          </a:p>
          <a:p>
            <a:pPr marL="0" marR="0" lvl="0" indent="30480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他急得像热锅上的蚂蚁。</a:t>
            </a:r>
          </a:p>
          <a:p>
            <a:pPr marL="0" marR="0" lvl="0" indent="30480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（3）小鱼游远了。</a:t>
            </a:r>
          </a:p>
          <a:p>
            <a:pPr marL="0" marR="0" lvl="0" indent="30480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一群可爱的小鱼一摇一摆地游远了。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45961" y="274955"/>
            <a:ext cx="22944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日积月累</a:t>
            </a:r>
          </a:p>
        </p:txBody>
      </p:sp>
      <p:pic>
        <p:nvPicPr>
          <p:cNvPr id="22537" name="Picture 9" descr="http://5b0988e595225.cdn.sohucs.com/images/20170822/f83884172d7b4938ac87d1c3667d47b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728" y="1166965"/>
            <a:ext cx="3834089" cy="28532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5845" name="矩形 9"/>
          <p:cNvSpPr/>
          <p:nvPr/>
        </p:nvSpPr>
        <p:spPr>
          <a:xfrm>
            <a:off x="4887913" y="781050"/>
            <a:ext cx="3341687" cy="3530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渔歌子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唐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张志和</a:t>
            </a:r>
            <a:endParaRPr lang="en-US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西塞山前白鹭飞，</a:t>
            </a:r>
          </a:p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桃花流水鳜鱼肥。</a:t>
            </a:r>
          </a:p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青箬笠，绿蓑衣，</a:t>
            </a:r>
          </a:p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斜风细雨不须归。</a:t>
            </a:r>
          </a:p>
        </p:txBody>
      </p:sp>
      <p:grpSp>
        <p:nvGrpSpPr>
          <p:cNvPr id="5" name="组 28"/>
          <p:cNvGrpSpPr/>
          <p:nvPr/>
        </p:nvGrpSpPr>
        <p:grpSpPr>
          <a:xfrm>
            <a:off x="6605326" y="208542"/>
            <a:ext cx="2209077" cy="490537"/>
            <a:chOff x="3508667" y="4638583"/>
            <a:chExt cx="2208434" cy="490761"/>
          </a:xfrm>
        </p:grpSpPr>
        <p:sp>
          <p:nvSpPr>
            <p:cNvPr id="6" name="圆角矩形 5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7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0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8" name="TextBox 5">
              <a:hlinkClick r:id="rId4" action="ppaction://hlinkfile"/>
            </p:cNvPr>
            <p:cNvSpPr txBox="1"/>
            <p:nvPr/>
          </p:nvSpPr>
          <p:spPr>
            <a:xfrm>
              <a:off x="3719054" y="4638583"/>
              <a:ext cx="199804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" name="组合 6"/>
          <p:cNvGrpSpPr/>
          <p:nvPr/>
        </p:nvGrpSpPr>
        <p:grpSpPr>
          <a:xfrm>
            <a:off x="582613" y="681038"/>
            <a:ext cx="8001628" cy="4172808"/>
            <a:chOff x="3579106" y="653290"/>
            <a:chExt cx="5062527" cy="4172467"/>
          </a:xfrm>
        </p:grpSpPr>
        <p:sp>
          <p:nvSpPr>
            <p:cNvPr id="36869" name="矩形 7"/>
            <p:cNvSpPr/>
            <p:nvPr/>
          </p:nvSpPr>
          <p:spPr>
            <a:xfrm>
              <a:off x="3638467" y="1041467"/>
              <a:ext cx="5003166" cy="378429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indent="536575">
                <a:lnSpc>
                  <a:spcPct val="150000"/>
                </a:lnSpc>
              </a:pP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张志和</a:t>
              </a:r>
              <a:r>
                <a:rPr lang="en-US" altLang="zh-CN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(730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年</a:t>
              </a:r>
              <a:r>
                <a:rPr lang="en-US" altLang="zh-CN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(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庚午年</a:t>
              </a:r>
              <a:r>
                <a:rPr lang="en-US" altLang="zh-CN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)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～</a:t>
              </a:r>
              <a:r>
                <a:rPr lang="en-US" altLang="zh-CN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810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年？</a:t>
              </a:r>
              <a:r>
                <a:rPr lang="en-US" altLang="zh-CN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)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，字子同，初名龟龄，汉族，婺州</a:t>
              </a:r>
              <a:r>
                <a:rPr lang="en-US" altLang="zh-CN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(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今浙江金华</a:t>
              </a:r>
              <a:r>
                <a:rPr lang="en-US" altLang="zh-CN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)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人，自号“烟波钓徒”，又号“玄真子”。唐代著名道士、词人和诗人。十六岁参加科举，以明经擢第，授左金吾卫录事参军，唐肃宗赐名为“志和”。因事获罪贬南浦尉，不久赦还。自此看破红尘，浪迹江湖，隐居祁门赤山镇，这首词就借表现渔父生活来表现自己隐居生活的乐趣。其兄张鹤龄担心他遁世不归，在越州</a:t>
              </a:r>
              <a:r>
                <a:rPr lang="en-US" altLang="zh-CN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(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今绍兴市</a:t>
              </a:r>
              <a:r>
                <a:rPr lang="en-US" altLang="zh-CN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)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城东筑茅屋让他居住。史载唐肃宗曾赐他奴婢各一人，张志和让他们结婚，取名渔童和樵青。著有</a:t>
              </a:r>
              <a:r>
                <a:rPr lang="en-US" altLang="zh-CN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《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玄真子</a:t>
              </a:r>
              <a:r>
                <a:rPr lang="en-US" altLang="zh-CN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》</a:t>
              </a:r>
              <a:r>
                <a:rPr lang="zh-CN" altLang="en-US" sz="2000" b="1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集。</a:t>
              </a:r>
            </a:p>
          </p:txBody>
        </p:sp>
        <p:sp>
          <p:nvSpPr>
            <p:cNvPr id="36870" name="矩形 8"/>
            <p:cNvSpPr/>
            <p:nvPr/>
          </p:nvSpPr>
          <p:spPr>
            <a:xfrm>
              <a:off x="3579106" y="653290"/>
              <a:ext cx="1095507" cy="4616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作者简介：</a:t>
              </a:r>
              <a:endParaRPr lang="zh-CN" altLang="en-US" sz="2400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70981" y="0"/>
            <a:ext cx="229446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日积月累</a:t>
            </a:r>
          </a:p>
        </p:txBody>
      </p:sp>
      <p:sp>
        <p:nvSpPr>
          <p:cNvPr id="5" name="矩形 4"/>
          <p:cNvSpPr/>
          <p:nvPr/>
        </p:nvSpPr>
        <p:spPr>
          <a:xfrm>
            <a:off x="356209" y="1100378"/>
            <a:ext cx="2371725" cy="6826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鳜鱼：淡水鱼，味道鲜美。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53074" y="974104"/>
            <a:ext cx="2446654" cy="7982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蓑衣：用草或棕麻编织的雨衣。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0510" y="2261488"/>
            <a:ext cx="2372360" cy="7509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箬笠：用竹篾、箬叶编的斗笠。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66609" y="2093148"/>
            <a:ext cx="2581962" cy="398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不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须：不一定要。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3787" y="3550271"/>
            <a:ext cx="7615555" cy="12875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49580">
              <a:lnSpc>
                <a:spcPct val="150000"/>
              </a:lnSpc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译文：</a:t>
            </a:r>
            <a:r>
              <a:rPr lang="zh-CN" altLang="en-US" sz="20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西塞山前白鹭在自由地飞翔，江岸桃花盛开，春水初涨，水中鳜鱼肥美。渔父头戴青色的箬笠，身披绿色的蓑衣，在斜风细雨中悠然垂钓，用不着急着回家。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矩形 9"/>
          <p:cNvSpPr/>
          <p:nvPr/>
        </p:nvSpPr>
        <p:spPr>
          <a:xfrm>
            <a:off x="2672939" y="505972"/>
            <a:ext cx="3341687" cy="305275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渔歌子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唐</a:t>
            </a: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张志和</a:t>
            </a:r>
            <a:endParaRPr lang="en-US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西塞山前白鹭飞，</a:t>
            </a:r>
          </a:p>
          <a:p>
            <a:pPr algn="ctr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桃花流水鳜鱼肥。</a:t>
            </a:r>
          </a:p>
          <a:p>
            <a:pPr algn="ctr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青箬笠，绿蓑衣，</a:t>
            </a:r>
          </a:p>
          <a:p>
            <a:pPr algn="ctr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斜风细雨不须归。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6" grpId="0" bldLvl="0" animBg="1"/>
      <p:bldP spid="6" grpId="1" animBg="1"/>
      <p:bldP spid="7" grpId="0" bldLvl="0" animBg="1"/>
      <p:bldP spid="7" grpId="1" animBg="1"/>
      <p:bldP spid="8" grpId="0" bldLvl="0" animBg="1"/>
      <p:bldP spid="8" grpId="1" animBg="1"/>
      <p:bldP spid="10" grpId="1" animBg="1"/>
      <p:bldP spid="10" grpId="2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8" name="组合 6"/>
          <p:cNvGrpSpPr/>
          <p:nvPr/>
        </p:nvGrpSpPr>
        <p:grpSpPr>
          <a:xfrm>
            <a:off x="365125" y="631825"/>
            <a:ext cx="8278813" cy="4246245"/>
            <a:chOff x="3579106" y="536330"/>
            <a:chExt cx="5237602" cy="4247023"/>
          </a:xfrm>
        </p:grpSpPr>
        <p:sp>
          <p:nvSpPr>
            <p:cNvPr id="41989" name="矩形 7"/>
            <p:cNvSpPr/>
            <p:nvPr/>
          </p:nvSpPr>
          <p:spPr>
            <a:xfrm>
              <a:off x="3643376" y="536330"/>
              <a:ext cx="5173332" cy="424702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indent="900430">
                <a:lnSpc>
                  <a:spcPct val="150000"/>
                </a:lnSpc>
              </a:pPr>
              <a:r>
                <a:rPr lang="zh-CN" altLang="en-US" sz="2000" b="1" dirty="0">
                  <a:latin typeface="宋体" pitchFamily="2" charset="-122"/>
                  <a:ea typeface="宋体" pitchFamily="2" charset="-122"/>
                  <a:cs typeface="楷体" panose="02010609060101010101" pitchFamily="49" charset="-122"/>
                </a:rPr>
                <a:t>这首词描写了江南水乡春汛时期渔父垂钓的情景。有鲜明的山光水色，有渔父的形象，是一幅用诗写的山水画。首句“西塞山前白鹭飞”，“西塞山前”点明地点，“白鹭”是闲适的象征，写白鹭自在地飞翔，衬托出渔父的悠闲自得。次句“桃花流水鳜鱼肥”意思是说：桃花盛开，江水猛涨，这时节鳜鱼长得正肥。这里桃红与水绿相映，是表现西塞山前的湖光山色，渲染了渔父的生活环境。三四五句“青箬笠，绿蓑衣，斜风细雨不须归”，描写了渔父垂钓的情态。渔父头戴青箬笠，身穿绿蓑衣，在斜风细雨中乐而忘归。全词着色明丽，用语活泼，生动地表现了渔父悠闲自在的生活情趣。</a:t>
              </a:r>
            </a:p>
          </p:txBody>
        </p:sp>
        <p:sp>
          <p:nvSpPr>
            <p:cNvPr id="41990" name="矩形 8"/>
            <p:cNvSpPr/>
            <p:nvPr/>
          </p:nvSpPr>
          <p:spPr>
            <a:xfrm>
              <a:off x="3579106" y="609757"/>
              <a:ext cx="769958" cy="4001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0066FF"/>
                  </a:solidFill>
                  <a:latin typeface="黑体" pitchFamily="49" charset="-122"/>
                  <a:ea typeface="黑体" pitchFamily="49" charset="-122"/>
                </a:rPr>
                <a:t>【</a:t>
              </a:r>
              <a:r>
                <a:rPr lang="zh-CN" altLang="en-US" sz="2000" b="1" dirty="0">
                  <a:solidFill>
                    <a:srgbClr val="0066FF"/>
                  </a:solidFill>
                  <a:latin typeface="黑体" pitchFamily="49" charset="-122"/>
                  <a:ea typeface="黑体" pitchFamily="49" charset="-122"/>
                </a:rPr>
                <a:t>赏析</a:t>
              </a:r>
              <a:r>
                <a:rPr lang="en-US" altLang="zh-CN" sz="2000" b="1" dirty="0">
                  <a:solidFill>
                    <a:srgbClr val="0066FF"/>
                  </a:solidFill>
                  <a:latin typeface="黑体" pitchFamily="49" charset="-122"/>
                  <a:ea typeface="黑体" pitchFamily="49" charset="-122"/>
                </a:rPr>
                <a:t>】</a:t>
              </a:r>
              <a:endParaRPr lang="zh-CN" altLang="en-US" sz="2000" dirty="0">
                <a:solidFill>
                  <a:srgbClr val="0066FF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10" name="矩形 8"/>
          <p:cNvSpPr/>
          <p:nvPr/>
        </p:nvSpPr>
        <p:spPr>
          <a:xfrm>
            <a:off x="557064" y="702634"/>
            <a:ext cx="1987550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指导朗读：</a:t>
            </a:r>
            <a:endParaRPr lang="zh-CN" altLang="en-US" sz="2800" dirty="0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3011" name="组合 9"/>
          <p:cNvGrpSpPr/>
          <p:nvPr/>
        </p:nvGrpSpPr>
        <p:grpSpPr>
          <a:xfrm>
            <a:off x="2576513" y="723900"/>
            <a:ext cx="3460750" cy="3876675"/>
            <a:chOff x="919599" y="985857"/>
            <a:chExt cx="3461482" cy="3877415"/>
          </a:xfrm>
        </p:grpSpPr>
        <p:sp>
          <p:nvSpPr>
            <p:cNvPr id="43012" name="矩形 9"/>
            <p:cNvSpPr/>
            <p:nvPr/>
          </p:nvSpPr>
          <p:spPr>
            <a:xfrm>
              <a:off x="919599" y="985857"/>
              <a:ext cx="3461482" cy="387741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渔歌子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[</a:t>
              </a:r>
              <a:r>
                <a:rPr lang="zh-CN" altLang="en-US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唐</a:t>
              </a:r>
              <a:r>
                <a:rPr lang="en-US" altLang="zh-CN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]</a:t>
              </a:r>
              <a:r>
                <a:rPr lang="zh-CN" altLang="en-US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张志和</a:t>
              </a:r>
              <a:endPara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西塞山前</a:t>
              </a:r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\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白鹭飞，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桃花</a:t>
              </a:r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\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流水</a:t>
              </a:r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\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鳜鱼肥。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青</a:t>
              </a:r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\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箬笠，绿</a:t>
              </a:r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\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蓑衣，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斜风</a:t>
              </a:r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\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细雨</a:t>
              </a:r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\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不须归。</a:t>
              </a:r>
            </a:p>
          </p:txBody>
        </p:sp>
        <p:sp>
          <p:nvSpPr>
            <p:cNvPr id="43013" name="矩形 4"/>
            <p:cNvSpPr/>
            <p:nvPr/>
          </p:nvSpPr>
          <p:spPr>
            <a:xfrm>
              <a:off x="2709895" y="2377036"/>
              <a:ext cx="72808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. .</a:t>
              </a:r>
              <a:endParaRPr lang="zh-CN" altLang="en-US" sz="2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3014" name="矩形 5"/>
            <p:cNvSpPr/>
            <p:nvPr/>
          </p:nvSpPr>
          <p:spPr>
            <a:xfrm>
              <a:off x="2862295" y="4289243"/>
              <a:ext cx="728084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. .</a:t>
              </a:r>
              <a:endParaRPr lang="zh-CN" altLang="en-US" sz="2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3015" name="矩形 6"/>
            <p:cNvSpPr/>
            <p:nvPr/>
          </p:nvSpPr>
          <p:spPr>
            <a:xfrm>
              <a:off x="3590379" y="2954219"/>
              <a:ext cx="36580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.</a:t>
              </a:r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3016" name="矩形 7"/>
            <p:cNvSpPr/>
            <p:nvPr/>
          </p:nvSpPr>
          <p:spPr>
            <a:xfrm>
              <a:off x="1051012" y="3627455"/>
              <a:ext cx="36580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.</a:t>
              </a:r>
              <a:endParaRPr lang="zh-CN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3017" name="矩形 8"/>
            <p:cNvSpPr/>
            <p:nvPr/>
          </p:nvSpPr>
          <p:spPr>
            <a:xfrm>
              <a:off x="2689440" y="3607359"/>
              <a:ext cx="36580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.</a:t>
              </a:r>
              <a:endParaRPr lang="zh-CN" altLang="en-US" dirty="0"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14998" y="1094741"/>
            <a:ext cx="8002587" cy="3289439"/>
            <a:chOff x="618294" y="1247761"/>
            <a:chExt cx="8001306" cy="3289458"/>
          </a:xfrm>
        </p:grpSpPr>
        <p:sp>
          <p:nvSpPr>
            <p:cNvPr id="36871" name="Rectangle 3"/>
            <p:cNvSpPr>
              <a:spLocks noChangeArrowheads="1"/>
            </p:cNvSpPr>
            <p:nvPr/>
          </p:nvSpPr>
          <p:spPr bwMode="auto">
            <a:xfrm>
              <a:off x="618294" y="1247761"/>
              <a:ext cx="5176598" cy="2953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algn="l" defTabSz="4572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拓展积累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0" marR="0" lvl="0" indent="0" algn="ctr" defTabSz="4572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渔歌子·松江蟹舍主人欢</a:t>
              </a:r>
            </a:p>
            <a:p>
              <a:pPr marL="0" marR="0" lvl="0" indent="0" algn="ctr" defTabSz="4572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仿宋" pitchFamily="49" charset="-122"/>
                  <a:ea typeface="仿宋" pitchFamily="49" charset="-122"/>
                  <a:cs typeface="Times New Roman" panose="02020603050405020304" pitchFamily="18" charset="0"/>
                </a:rPr>
                <a:t>［唐］张志和</a:t>
              </a:r>
            </a:p>
            <a:p>
              <a:pPr marL="0" marR="0" lvl="0" indent="0" algn="ctr" defTabSz="4572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itchFamily="49" charset="-122"/>
                  <a:ea typeface="楷体" pitchFamily="49" charset="-122"/>
                  <a:cs typeface="Times New Roman" panose="02020603050405020304" pitchFamily="18" charset="0"/>
                </a:rPr>
                <a:t>松江蟹舍主人欢，菰饭莼羹亦共餐。</a:t>
              </a:r>
            </a:p>
            <a:p>
              <a:pPr marL="0" marR="0" lvl="0" indent="0" algn="ctr" defTabSz="4572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itchFamily="49" charset="-122"/>
                  <a:ea typeface="楷体" pitchFamily="49" charset="-122"/>
                  <a:cs typeface="Times New Roman" panose="02020603050405020304" pitchFamily="18" charset="0"/>
                </a:rPr>
                <a:t>枫叶落，荻花干，醉宿渔舟不觉寒。</a:t>
              </a:r>
            </a:p>
          </p:txBody>
        </p:sp>
        <p:pic>
          <p:nvPicPr>
            <p:cNvPr id="37896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2463" y="1580082"/>
              <a:ext cx="2957137" cy="295713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组 28"/>
          <p:cNvGrpSpPr/>
          <p:nvPr/>
        </p:nvGrpSpPr>
        <p:grpSpPr>
          <a:xfrm>
            <a:off x="2352534" y="1227397"/>
            <a:ext cx="2520950" cy="490537"/>
            <a:chOff x="3508667" y="4638583"/>
            <a:chExt cx="2520215" cy="490761"/>
          </a:xfrm>
        </p:grpSpPr>
        <p:sp>
          <p:nvSpPr>
            <p:cNvPr id="8" name="圆角矩形 7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9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2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TextBox 5">
              <a:hlinkClick r:id="rId4" action="ppaction://hlinkfile"/>
            </p:cNvPr>
            <p:cNvSpPr txBox="1"/>
            <p:nvPr/>
          </p:nvSpPr>
          <p:spPr>
            <a:xfrm>
              <a:off x="3527715" y="4638583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3" name="文本框 12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8"/>
            <a:ext cx="9144000" cy="139984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04" y="3026413"/>
            <a:ext cx="1110951" cy="1178661"/>
          </a:xfrm>
          <a:prstGeom prst="rect">
            <a:avLst/>
          </a:prstGeom>
        </p:spPr>
      </p:pic>
      <p:pic>
        <p:nvPicPr>
          <p:cNvPr id="18" name="Picture 39" descr="구름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3" y="111125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0" descr="구름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42925"/>
            <a:ext cx="752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26"/>
          <p:cNvSpPr/>
          <p:nvPr/>
        </p:nvSpPr>
        <p:spPr>
          <a:xfrm>
            <a:off x="2160317" y="2357030"/>
            <a:ext cx="5014714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kern="0" cap="all" dirty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</a:rPr>
              <a:t>Thank you! </a:t>
            </a:r>
            <a:endParaRPr lang="zh-CN" altLang="en-US" sz="6000" b="1" kern="0" cap="all" dirty="0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</a:endParaRPr>
          </a:p>
        </p:txBody>
      </p:sp>
      <p:grpSp>
        <p:nvGrpSpPr>
          <p:cNvPr id="29" name="组 1"/>
          <p:cNvGrpSpPr/>
          <p:nvPr/>
        </p:nvGrpSpPr>
        <p:grpSpPr bwMode="auto">
          <a:xfrm>
            <a:off x="879475" y="372892"/>
            <a:ext cx="7694613" cy="2239963"/>
            <a:chOff x="808395" y="136945"/>
            <a:chExt cx="7694895" cy="2239335"/>
          </a:xfrm>
        </p:grpSpPr>
        <p:pic>
          <p:nvPicPr>
            <p:cNvPr id="30" name="图片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 bwMode="auto">
            <a:xfrm>
              <a:off x="808395" y="136945"/>
              <a:ext cx="2343918" cy="2128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图片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 bwMode="auto">
            <a:xfrm rot="1032491">
              <a:off x="4946491" y="1089550"/>
              <a:ext cx="811350" cy="1079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图片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7" b="68407"/>
            <a:stretch>
              <a:fillRect/>
            </a:stretch>
          </p:blipFill>
          <p:spPr bwMode="auto">
            <a:xfrm>
              <a:off x="5729486" y="406534"/>
              <a:ext cx="2773804" cy="1969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图片 1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2" r="61148" b="73834"/>
            <a:stretch>
              <a:fillRect/>
            </a:stretch>
          </p:blipFill>
          <p:spPr bwMode="auto">
            <a:xfrm>
              <a:off x="3123145" y="1033320"/>
              <a:ext cx="979902" cy="11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图片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 bwMode="auto">
            <a:xfrm>
              <a:off x="4040580" y="516437"/>
              <a:ext cx="1040436" cy="1169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20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875,&quot;width&quot;:8820}"/>
</p:tagLst>
</file>

<file path=ppt/theme/theme1.xml><?xml version="1.0" encoding="utf-8"?>
<a:theme xmlns:a="http://schemas.openxmlformats.org/drawingml/2006/main" name="Office 主题">
  <a:themeElements>
    <a:clrScheme name="那拉提草原的天空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4A7B29"/>
      </a:accent1>
      <a:accent2>
        <a:srgbClr val="2A3D52"/>
      </a:accent2>
      <a:accent3>
        <a:srgbClr val="739A28"/>
      </a:accent3>
      <a:accent4>
        <a:srgbClr val="37A76F"/>
      </a:accent4>
      <a:accent5>
        <a:srgbClr val="4EB3CF"/>
      </a:accent5>
      <a:accent6>
        <a:srgbClr val="51C3F9"/>
      </a:accent6>
      <a:hlink>
        <a:srgbClr val="08A5EF"/>
      </a:hlink>
      <a:folHlink>
        <a:srgbClr val="977B2D"/>
      </a:folHlink>
    </a:clrScheme>
    <a:fontScheme name="自定义 4">
      <a:majorFont>
        <a:latin typeface="Lao UI"/>
        <a:ea typeface="方正卡通简体"/>
        <a:cs typeface=""/>
      </a:majorFont>
      <a:minorFont>
        <a:latin typeface="Lao UI"/>
        <a:ea typeface="方正卡通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2490</Words>
  <Application>Microsoft Office PowerPoint</Application>
  <PresentationFormat>全屏显示(16:9)</PresentationFormat>
  <Paragraphs>125</Paragraphs>
  <Slides>36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User</cp:lastModifiedBy>
  <cp:revision>125</cp:revision>
  <dcterms:created xsi:type="dcterms:W3CDTF">2015-05-21T02:05:00Z</dcterms:created>
  <dcterms:modified xsi:type="dcterms:W3CDTF">2020-08-19T07:57:34Z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