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731" r:id="rId2"/>
    <p:sldId id="728" r:id="rId3"/>
    <p:sldId id="698" r:id="rId4"/>
    <p:sldId id="699" r:id="rId5"/>
    <p:sldId id="700" r:id="rId6"/>
    <p:sldId id="701" r:id="rId7"/>
    <p:sldId id="702" r:id="rId8"/>
    <p:sldId id="703" r:id="rId9"/>
    <p:sldId id="704" r:id="rId10"/>
    <p:sldId id="705" r:id="rId11"/>
    <p:sldId id="706" r:id="rId12"/>
    <p:sldId id="707" r:id="rId13"/>
    <p:sldId id="708" r:id="rId14"/>
    <p:sldId id="729" r:id="rId15"/>
    <p:sldId id="709" r:id="rId16"/>
    <p:sldId id="710" r:id="rId17"/>
    <p:sldId id="711" r:id="rId18"/>
    <p:sldId id="712" r:id="rId19"/>
    <p:sldId id="713" r:id="rId20"/>
    <p:sldId id="714" r:id="rId21"/>
    <p:sldId id="715" r:id="rId22"/>
    <p:sldId id="716" r:id="rId23"/>
    <p:sldId id="717" r:id="rId24"/>
    <p:sldId id="718" r:id="rId25"/>
    <p:sldId id="719" r:id="rId26"/>
    <p:sldId id="720" r:id="rId27"/>
    <p:sldId id="721" r:id="rId28"/>
    <p:sldId id="722" r:id="rId29"/>
    <p:sldId id="723" r:id="rId30"/>
    <p:sldId id="730" r:id="rId31"/>
    <p:sldId id="725" r:id="rId32"/>
    <p:sldId id="727" r:id="rId33"/>
    <p:sldId id="732" r:id="rId34"/>
  </p:sldIdLst>
  <p:sldSz cx="9144000" cy="5143500" type="screen16x9"/>
  <p:notesSz cx="6858000" cy="9144000"/>
  <p:custDataLst>
    <p:tags r:id="rId3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74" autoAdjust="0"/>
    <p:restoredTop sz="94660"/>
  </p:normalViewPr>
  <p:slideViewPr>
    <p:cSldViewPr snapToGrid="0">
      <p:cViewPr>
        <p:scale>
          <a:sx n="90" d="100"/>
          <a:sy n="90" d="100"/>
        </p:scale>
        <p:origin x="-144" y="-99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983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8" descr="小花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3810">
            <a:off x="2416175" y="3954463"/>
            <a:ext cx="102235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14EE-F073-467C-B169-D91D60B75DBB}" type="datetimeFigureOut">
              <a:rPr lang="zh-CN" altLang="en-US"/>
              <a:pPr>
                <a:defRPr/>
              </a:pPr>
              <a:t>2020/8/19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5FC4-C432-40EC-94E6-EC939F7BD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82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2020/8/19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27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image.so.com/v?q=%E6%9C%9D%E9%98%B3%E5%9B%BE%E7%89%87&amp;listsrc=sobox&amp;listsign=69d47c8b3e12c4c2735e944a6dafaf65&amp;src=360pic_strong&amp;correct=%E6%9C%9D%E9%98%B3%E5%9B%BE%E7%89%87&amp;cmsid=40b2c4339fb4d84a281a1343f1602905&amp;cmran=0&amp;cmras=0&amp;cn=0&amp;gn=0&amp;kn=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2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29751" y="195079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2543175" y="2562225"/>
            <a:ext cx="4530090" cy="71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zh-CN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习作：</a:t>
            </a:r>
            <a:r>
              <a:rPr lang="en-US" altLang="zh-CN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即景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44180" y="665634"/>
            <a:ext cx="8429684" cy="409342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   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慢慢地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太阳被堆积起来的乌黑云片遮掩了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光线暗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淡下去。这一定是太阳公公粗心大意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不小心打翻了墨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汁瓶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所以天幕上染了一层黑色。顿时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天上划了一条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闪线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这该是闪电爷爷的“杰作”吧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它应该在学绘画。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过后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传来了“轰隆轰隆”震耳欲聋的雷声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雷公公连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marL="0" marR="0" lv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续批评了闪电爷爷几下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之所以它大发雷霆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是因为闪电爷爷的作品不合格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不应该展示给人间。不过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雷公公的火气也太大了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那训斥声噼里啪啦的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比鞭炮声还更猛啊！不久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天庭好像接到了及时任务似的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着急地向人间泼水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，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拼命地泼个不停。“嘀嗒嘀嗒”、“咚咚”、“哗哗”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那雨时大时小，时粗时细，就像一个顽皮的小孩，总是捉弄人们，那雨声更是奇妙无比，各种各样的，一点也不单调。有时像海浪在翻滚不息，有时又像乐队在演奏浪漫的小曲，有时雨声就如小孩子的哭泣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雨水砸在地上溅起了无数像黄豆粒大小的水泡，路旁的野花在风雨中摇晃</a:t>
            </a: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</a:t>
            </a:r>
            <a:endParaRPr kumimoji="0" lang="en-US" altLang="zh-CN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 descr="https://ps.ssl.qhmsg.com/bdr/_240_/t0108060de98c7c0d79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758377" y="807718"/>
            <a:ext cx="1824863" cy="1395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1" animBg="1"/>
      <p:bldP spid="15361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99592" y="1288306"/>
            <a:ext cx="7294880" cy="21929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812800" rt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这段简短的话运用拟人的写法，围绕“雷雨”进行描写，介绍了天气的变化及雷雨的过程。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0833" y="589262"/>
            <a:ext cx="8442287" cy="415498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rtl="0">
              <a:lnSpc>
                <a:spcPct val="150000"/>
              </a:lnSpc>
            </a:pPr>
            <a:r>
              <a:rPr lang="zh-CN" altLang="en-US" sz="22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    夕阳快落山了，太阳如同一个快乐儿童，</a:t>
            </a:r>
            <a:endParaRPr lang="en-US" altLang="zh-CN" sz="22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50000"/>
              </a:lnSpc>
            </a:pPr>
            <a:r>
              <a:rPr lang="zh-CN" altLang="en-US" sz="22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顶着红扑扑的脸蛋照映天和海，把天和海变</a:t>
            </a:r>
            <a:endParaRPr lang="en-US" altLang="zh-CN" sz="22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50000"/>
              </a:lnSpc>
            </a:pPr>
            <a:r>
              <a:rPr lang="zh-CN" altLang="en-US" sz="22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成一朱红的世界。太阳慢慢落下，到了海面</a:t>
            </a:r>
            <a:endParaRPr lang="en-US" altLang="zh-CN" sz="22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50000"/>
              </a:lnSpc>
            </a:pPr>
            <a:r>
              <a:rPr lang="zh-CN" altLang="en-US" sz="22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上，又平稳地停住，“夕阳无限好”人们不</a:t>
            </a:r>
            <a:endParaRPr lang="en-US" altLang="zh-CN" sz="22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50000"/>
              </a:lnSpc>
            </a:pPr>
            <a:r>
              <a:rPr lang="zh-CN" altLang="en-US" sz="22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敢眨眼生怕这美丽的景色就会瞬间不见了。太阳徘徊着水天相接地方，好像是眷恋着，不想离去。天空云彩也被染成红色，给大海蒙上一片迷人纱巾。太阳像一个跳水运动员悄然无声跳入水中，天边留下一抹姑娘羞红云霞。</a:t>
            </a:r>
          </a:p>
        </p:txBody>
      </p:sp>
      <p:pic>
        <p:nvPicPr>
          <p:cNvPr id="2" name="图片 1" descr="C:\Users\Administrator\Desktop\bf9b9386ed603d8205748bb9b04bca39_t01e03f781c22405ce5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087006" y="815792"/>
            <a:ext cx="2365878" cy="1704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1" animBg="1"/>
      <p:bldP spid="1536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70868" y="1318022"/>
            <a:ext cx="7786742" cy="21929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812800" rtl="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这</a:t>
            </a:r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段简短的话运用拟人的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写法，介绍</a:t>
            </a:r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了海上日落的过程。描写了日落时天空颜色的变化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9007" y="656082"/>
            <a:ext cx="8211950" cy="415498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rtl="0">
              <a:lnSpc>
                <a:spcPct val="120000"/>
              </a:lnSpc>
            </a:pPr>
            <a:r>
              <a:rPr lang="zh-CN" altLang="en-US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    春天，正是油菜花开得最灿烂的时节，一簇簇</a:t>
            </a:r>
            <a:endParaRPr lang="en-US" altLang="zh-CN" sz="20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20000"/>
              </a:lnSpc>
            </a:pPr>
            <a:r>
              <a:rPr lang="zh-CN" altLang="en-US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比赛似的往上窜。在阳光的映衬下，光彩耀眼。一</a:t>
            </a:r>
            <a:endParaRPr lang="en-US" altLang="zh-CN" sz="20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20000"/>
              </a:lnSpc>
            </a:pPr>
            <a:r>
              <a:rPr lang="zh-CN" altLang="en-US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眼望去，好似一片金色的海洋，使人顿感心旷神怡。</a:t>
            </a:r>
            <a:endParaRPr lang="en-US" altLang="zh-CN" sz="20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20000"/>
              </a:lnSpc>
            </a:pPr>
            <a:r>
              <a:rPr lang="zh-CN" altLang="en-US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我拿着画笔，用心地描绘着这道春天的亮色。画着</a:t>
            </a:r>
            <a:endParaRPr lang="en-US" altLang="zh-CN" sz="2000" b="1" dirty="0" smtClean="0"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  <a:p>
            <a:pPr lvl="0" rtl="0">
              <a:lnSpc>
                <a:spcPct val="120000"/>
              </a:lnSpc>
            </a:pPr>
            <a:r>
              <a:rPr lang="zh-CN" altLang="en-US" sz="2000" b="1" dirty="0" smtClean="0"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画着，我仿佛已置身于油菜花的乐园，一簇簇油菜花张开了笑脸，一道道金色的海浪般向我涌来，此起彼伏。我沉浸在花的海洋中，被它们优美的舞姿所吸引了。油菜花的周围已经来了不请自来的“客人”。身着黄、白两色礼服的蝴蝶来和油菜花“约会”来了。它们萦绕着油菜花翩翩起舞，欢快的舞姿令人陶醉！好一幅“留连戏蝶时时舞”的优美画面！我看得呆了。待小蝴蝶表演完毕，停落在油菜花上歇闲时，我飞快地拿起画笔，快速画下这难得一见的场面。</a:t>
            </a:r>
          </a:p>
        </p:txBody>
      </p:sp>
      <p:pic>
        <p:nvPicPr>
          <p:cNvPr id="5" name="图片 4" descr="https://p1.ssl.qhimgs1.com/bdr/_240_/t01c9e6fade5031a5dd.jpg"/>
          <p:cNvPicPr/>
          <p:nvPr/>
        </p:nvPicPr>
        <p:blipFill rotWithShape="1">
          <a:blip r:embed="rId2"/>
          <a:srcRect b="9667"/>
          <a:stretch>
            <a:fillRect/>
          </a:stretch>
        </p:blipFill>
        <p:spPr>
          <a:xfrm>
            <a:off x="6444208" y="737642"/>
            <a:ext cx="2000517" cy="1454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2198" y="1009930"/>
            <a:ext cx="7786742" cy="30469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812800" rtl="0">
              <a:lnSpc>
                <a:spcPct val="150000"/>
              </a:lnSpc>
            </a:pP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这</a:t>
            </a:r>
            <a:r>
              <a:rPr lang="zh-CN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段简短的话运用了拟人、</a:t>
            </a: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比喻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的修辞手</a:t>
            </a: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法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</a:t>
            </a: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抓住</a:t>
            </a:r>
            <a:r>
              <a:rPr lang="zh-CN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油菜花的主要特点进行介绍。蜜蜂和蝴蝶的到来使得静中有</a:t>
            </a: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动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</a:t>
            </a:r>
            <a:r>
              <a:rPr 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动静</a:t>
            </a:r>
            <a:r>
              <a:rPr lang="zh-CN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结合让人回味无穷。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"/>
          <p:cNvGrpSpPr/>
          <p:nvPr/>
        </p:nvGrpSpPr>
        <p:grpSpPr>
          <a:xfrm>
            <a:off x="3136934" y="526869"/>
            <a:ext cx="2681287" cy="56657"/>
            <a:chOff x="1568988" y="4862104"/>
            <a:chExt cx="6662148" cy="151069"/>
          </a:xfrm>
        </p:grpSpPr>
        <p:sp>
          <p:nvSpPr>
            <p:cNvPr id="8" name="平行四边形 7"/>
            <p:cNvSpPr/>
            <p:nvPr/>
          </p:nvSpPr>
          <p:spPr>
            <a:xfrm>
              <a:off x="1568988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平行四边形 8"/>
            <p:cNvSpPr/>
            <p:nvPr/>
          </p:nvSpPr>
          <p:spPr>
            <a:xfrm>
              <a:off x="2527484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平行四边形 9"/>
            <p:cNvSpPr/>
            <p:nvPr/>
          </p:nvSpPr>
          <p:spPr>
            <a:xfrm>
              <a:off x="3485983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平行四边形 10"/>
            <p:cNvSpPr/>
            <p:nvPr/>
          </p:nvSpPr>
          <p:spPr>
            <a:xfrm>
              <a:off x="4448425" y="4860788"/>
              <a:ext cx="903274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平行四边形 11"/>
            <p:cNvSpPr/>
            <p:nvPr/>
          </p:nvSpPr>
          <p:spPr>
            <a:xfrm>
              <a:off x="5406921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平行四边形 12"/>
            <p:cNvSpPr/>
            <p:nvPr/>
          </p:nvSpPr>
          <p:spPr>
            <a:xfrm>
              <a:off x="6365420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平行四边形 13"/>
            <p:cNvSpPr/>
            <p:nvPr/>
          </p:nvSpPr>
          <p:spPr>
            <a:xfrm>
              <a:off x="7323916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5" name="矩形 14"/>
          <p:cNvSpPr/>
          <p:nvPr/>
        </p:nvSpPr>
        <p:spPr>
          <a:xfrm>
            <a:off x="3313542" y="-189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习作内容</a:t>
            </a:r>
            <a:endParaRPr lang="zh-CN" alt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4" descr="https://p2.ssl.qhimgs1.com/bdr/_240_/t014c7b42a3a61a2c0e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835839" y="721349"/>
            <a:ext cx="3469270" cy="1968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75537" y="2804424"/>
            <a:ext cx="8032406" cy="16941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R="0" lvl="0" indent="444500" algn="l" defTabSz="914400" rtl="0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阴晴圆缺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四季变化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气候的冷暖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刮风下雨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白天黑夜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日出日落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飞雪</a:t>
            </a:r>
            <a:r>
              <a:rPr kumimoji="0" lang="zh-CN" alt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……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各种自然现象交替循环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使我们的生活丰富多彩。朝霞喷薄而出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夕阳缓缓西沉；林中百鸟争鸣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园中鲜花怒放</a:t>
            </a:r>
            <a:r>
              <a:rPr kumimoji="0" lang="en-US" altLang="zh-CN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……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大自然的变化让我们感受到世界的奇妙和美好。让我们把身边的一种自然现象或自然景观介绍给别人吧！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130566" y="27843"/>
            <a:ext cx="2681286" cy="707886"/>
            <a:chOff x="1187624" y="1484784"/>
            <a:chExt cx="2682094" cy="943759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0679"/>
              <a:ext cx="2682094" cy="76193"/>
              <a:chOff x="1568988" y="4860788"/>
              <a:chExt cx="6662148" cy="152385"/>
            </a:xfrm>
          </p:grpSpPr>
          <p:sp>
            <p:nvSpPr>
              <p:cNvPr id="19" name="平行四边形 18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平行四边形 19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平行四边形 20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平行四边形 21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平行四边形 22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平行四边形 23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平行四边形 24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18" name="矩形 17"/>
            <p:cNvSpPr/>
            <p:nvPr/>
          </p:nvSpPr>
          <p:spPr>
            <a:xfrm>
              <a:off x="1402003" y="1484784"/>
              <a:ext cx="2237184" cy="943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审题指导</a:t>
              </a:r>
            </a:p>
          </p:txBody>
        </p:sp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12903" y="757110"/>
            <a:ext cx="6544662" cy="737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说说本次习作对我们提出了哪些要求？ 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12950" y="1565573"/>
            <a:ext cx="8286808" cy="26168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457200">
              <a:lnSpc>
                <a:spcPct val="140000"/>
              </a:lnSpc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观察一种自然现象或一处自然景观，重点观察景物的变化，写下观察所得。</a:t>
            </a:r>
          </a:p>
          <a:p>
            <a:pPr lvl="0" indent="457200">
              <a:lnSpc>
                <a:spcPct val="140000"/>
              </a:lnSpc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2.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根据自己的观察对象，把题目补充完整。学习按照一定的顺序描写景物。</a:t>
            </a:r>
          </a:p>
          <a:p>
            <a:pPr lvl="0" indent="457200">
              <a:lnSpc>
                <a:spcPct val="140000"/>
              </a:lnSpc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对自己的习作进行检查，对不满意的地方进行修改。</a:t>
            </a:r>
            <a:endParaRPr sz="2400" b="1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231505" y="229870"/>
            <a:ext cx="2681286" cy="706755"/>
            <a:chOff x="1187624" y="1484784"/>
            <a:chExt cx="2682094" cy="942251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0679"/>
              <a:ext cx="2682094" cy="76193"/>
              <a:chOff x="1568988" y="4860788"/>
              <a:chExt cx="6662148" cy="152385"/>
            </a:xfrm>
          </p:grpSpPr>
          <p:sp>
            <p:nvSpPr>
              <p:cNvPr id="19" name="平行四边形 18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平行四边形 19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平行四边形 20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平行四边形 21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平行四边形 22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平行四边形 23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平行四边形 24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18" name="矩形 17"/>
            <p:cNvSpPr/>
            <p:nvPr/>
          </p:nvSpPr>
          <p:spPr>
            <a:xfrm>
              <a:off x="1402003" y="1484784"/>
              <a:ext cx="2225711" cy="9422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思路导航</a:t>
              </a: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411425" y="1408021"/>
            <a:ext cx="2288367" cy="1163729"/>
          </a:xfrm>
          <a:prstGeom prst="wedgeRoundRectCallout">
            <a:avLst>
              <a:gd name="adj1" fmla="val 65460"/>
              <a:gd name="adj2" fmla="val 4739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rtl="0"/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如何把身边的美景介绍给别人呢？</a:t>
            </a:r>
          </a:p>
        </p:txBody>
      </p:sp>
      <p:sp>
        <p:nvSpPr>
          <p:cNvPr id="36" name="圆角矩形标注 35"/>
          <p:cNvSpPr/>
          <p:nvPr/>
        </p:nvSpPr>
        <p:spPr>
          <a:xfrm>
            <a:off x="5753386" y="1042214"/>
            <a:ext cx="2707046" cy="1435172"/>
          </a:xfrm>
          <a:prstGeom prst="wedgeRoundRectCallout">
            <a:avLst>
              <a:gd name="adj1" fmla="val -64062"/>
              <a:gd name="adj2" fmla="val 4528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rtl="0"/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要想让身边的美景介绍给别人，就要发现美的眼睛仔细去观察。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5736294" y="3006218"/>
            <a:ext cx="3226951" cy="1523251"/>
          </a:xfrm>
          <a:prstGeom prst="wedgeRoundRectCallout">
            <a:avLst>
              <a:gd name="adj1" fmla="val -60479"/>
              <a:gd name="adj2" fmla="val -3925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rtl="0"/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选材时注意抓住美景的特点，按一定的顺序去写，注意写出景物的动态变化。</a:t>
            </a:r>
          </a:p>
        </p:txBody>
      </p:sp>
      <p:pic>
        <p:nvPicPr>
          <p:cNvPr id="32" name="Picture 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40278" y="2640323"/>
            <a:ext cx="1152128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3" descr="C:\Users\Administrator\Desktop\17e1884f61f242d2a7c5ee365a480b1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92029" y="1884946"/>
            <a:ext cx="210319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6" grpId="0" bldLvl="0" animBg="1"/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45419" y="1072037"/>
            <a:ext cx="8247860" cy="36471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这一次是在早晨。阳光照耀在水面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在树梢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一切都显得更加光明了。我们又把船在树下泊了片刻。</a:t>
            </a:r>
          </a:p>
          <a:p>
            <a:pPr marL="0" marR="0" lvl="0" indent="26670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起初周围是静寂的。后来忽然起了一声鸟叫。我们把手一拍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便看见一只大鸟飞了起来。接着又看见第二只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第三只。我们继续拍掌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树上就变得热闹了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到处都是鸟声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到处都是鸟影。大的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小的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花的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黑的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有的站在树枝上叫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有的飞起来</a:t>
            </a:r>
            <a:r>
              <a:rPr kumimoji="0" lang="zh-CN" altLang="en-US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有的在扑翅膀。</a:t>
            </a:r>
          </a:p>
        </p:txBody>
      </p:sp>
      <p:sp>
        <p:nvSpPr>
          <p:cNvPr id="4" name="矩形 3"/>
          <p:cNvSpPr/>
          <p:nvPr/>
        </p:nvSpPr>
        <p:spPr>
          <a:xfrm>
            <a:off x="370540" y="688944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范例一</a:t>
            </a:r>
            <a:endParaRPr lang="zh-CN" altLang="en-US" sz="2400" b="1" dirty="0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7101" y="819765"/>
            <a:ext cx="7919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这段话主要描写了什么？是抓住景物的什么特点来写的？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582752" y="1313647"/>
            <a:ext cx="79085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    这段话讲的是作者和朋友们第二天又一次经过“鸟的天堂”时所看到的景象。先说明又经过“鸟的天堂”的时间是早晨，“周围是静寂的”。然后由静而动，接着讲众鸟活动的情景。两个“到处”，讲鸟的数量多，满眼都是；“大的、小的、花的、黑的”，讲鸟的种类多，体形不一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、</a:t>
            </a:r>
            <a:endParaRPr lang="zh-CN" altLang="en-US" sz="2400" b="1" dirty="0" smtClean="0">
              <a:solidFill>
                <a:srgbClr val="C00000"/>
              </a:solidFill>
              <a:latin typeface="宋体" pitchFamily="2" charset="-122"/>
              <a:ea typeface="宋体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2119" y="813914"/>
            <a:ext cx="79085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毛色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各异；“有的</a:t>
            </a:r>
            <a:r>
              <a:rPr lang="en-US" altLang="zh-CN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有的</a:t>
            </a:r>
            <a:r>
              <a:rPr lang="en-US" altLang="zh-CN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有的</a:t>
            </a:r>
            <a:r>
              <a:rPr lang="en-US" altLang="zh-CN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……”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anose="02010600030101010101" pitchFamily="2" charset="-122"/>
              </a:rPr>
              <a:t>讲出了鸟的动作千姿百态。最后讲“我”观看这壮观景象时的感受：“鸟的天堂”的热闹景象令人“目不暇接”，这美丽、奇妙的景色令“我”不忍离去。本段最后具体写一只机灵、可爱、富有生命活力的画眉鸟，反映了“我”的美好情趣和愉悦心情。</a:t>
            </a:r>
          </a:p>
        </p:txBody>
      </p:sp>
    </p:spTree>
    <p:extLst>
      <p:ext uri="{BB962C8B-B14F-4D97-AF65-F5344CB8AC3E}">
        <p14:creationId xmlns:p14="http://schemas.microsoft.com/office/powerpoint/2010/main" val="428121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6243" y="632494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范例二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76876" y="1081404"/>
            <a:ext cx="8358246" cy="34080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266700" rtl="0">
              <a:lnSpc>
                <a:spcPct val="140000"/>
              </a:lnSpc>
            </a:pP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我们看时，那竹窗帘儿里果然有了月亮，款款地悄没声儿地溜进来，出现在窗前的穿衣镜上</a:t>
            </a:r>
            <a:r>
              <a:rPr lang="en-US" altLang="zh-CN" sz="22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: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原来月亮是长了腿的，爬着那竹帘格儿，先是一个白道儿，再是半圆，渐渐地爬得高了，穿衣镜上的圆便满盈了。我们都高兴起来，又都屏住气儿，生怕那是个尘影儿变的，会一口气吹跑了呢。月亮还在竹帘儿上爬，那满圆儿却慢慢儿又亏了，末了，便全没了踪迹，只留下一个空镜，一个失望。奶奶说</a:t>
            </a:r>
            <a:r>
              <a:rPr lang="en-US" altLang="zh-CN" sz="22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:“</a:t>
            </a:r>
            <a:r>
              <a:rPr lang="zh-CN" altLang="en-US" sz="22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它走了，它是匆匆的。你们快出去寻月吧。”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6766" y="915566"/>
            <a:ext cx="6991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这段话主要描写了什么？是按照什么顺序来写的？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782954" y="1434136"/>
            <a:ext cx="7533462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这段话主要描写了孩子们在穿衣镜中观察到的月亮。作者按照观察的顺序来写的。</a:t>
            </a:r>
          </a:p>
        </p:txBody>
      </p:sp>
      <p:sp>
        <p:nvSpPr>
          <p:cNvPr id="4" name="矩形 3"/>
          <p:cNvSpPr/>
          <p:nvPr/>
        </p:nvSpPr>
        <p:spPr>
          <a:xfrm>
            <a:off x="676766" y="2752596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这段话是</a:t>
            </a:r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抓住景物的什么特点来写的？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880211" y="3214601"/>
            <a:ext cx="7338631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抓住景物的动态特点，描写了“镜中月”升起的过程和变化。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28596" y="1170015"/>
            <a:ext cx="8358246" cy="34163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266700" rtl="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果然，过了一会儿，那里出现了太阳的小半边脸，红是红得很，却没有亮光。太阳像负着什么重担似的，慢慢儿，一纵一纵地，使劲儿向上升。到了最后，它终于冲破了云霞，完全跳出了海面，颜色真红得可爱。一刹那间，那深红的圆东西发出夺目的亮光，射得人眼睛发痛。它旁边的云也突然有了光彩。</a:t>
            </a:r>
          </a:p>
        </p:txBody>
      </p:sp>
      <p:sp>
        <p:nvSpPr>
          <p:cNvPr id="3" name="矩形 2"/>
          <p:cNvSpPr/>
          <p:nvPr/>
        </p:nvSpPr>
        <p:spPr>
          <a:xfrm>
            <a:off x="428596" y="761514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范例三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320" y="1071552"/>
            <a:ext cx="6991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这段话主要描写了什么？是按照什么顺序来写的？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675970" y="1533028"/>
            <a:ext cx="8072494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这段话主要描写了海上日出的景象。作者按照观察的顺序来写的。</a:t>
            </a:r>
          </a:p>
        </p:txBody>
      </p:sp>
      <p:sp>
        <p:nvSpPr>
          <p:cNvPr id="4" name="矩形 3"/>
          <p:cNvSpPr/>
          <p:nvPr/>
        </p:nvSpPr>
        <p:spPr>
          <a:xfrm>
            <a:off x="753910" y="2890206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这段话是</a:t>
            </a:r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抓住景物的什么特点来写的？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675970" y="3352317"/>
            <a:ext cx="8072494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   抓住太阳升起的过程和变化来写的。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0592" y="569738"/>
            <a:ext cx="7854812" cy="1464632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30000"/>
              </a:lnSpc>
            </a:pPr>
            <a:r>
              <a:rPr lang="en-US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    </a:t>
            </a:r>
            <a:r>
              <a:rPr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定好顺序，确定先写什么，再写什么，最后写什么。本次习作可以先交代要写什么景，然后按一定的顺序写出景的变化，最后再借景抒情。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728" y="1931031"/>
            <a:ext cx="5858540" cy="244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300265" y="159475"/>
            <a:ext cx="2681287" cy="646331"/>
            <a:chOff x="1187624" y="1484784"/>
            <a:chExt cx="2682094" cy="861693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1337"/>
              <a:ext cx="2682094" cy="75535"/>
              <a:chOff x="1568988" y="4862104"/>
              <a:chExt cx="6662148" cy="151069"/>
            </a:xfrm>
          </p:grpSpPr>
          <p:sp>
            <p:nvSpPr>
              <p:cNvPr id="5" name="平行四边形 4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平行四边形 5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平行四边形 6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平行四边形 7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平行四边形 8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平行四边形 9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平行四边形 10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4" name="矩形 3"/>
            <p:cNvSpPr/>
            <p:nvPr/>
          </p:nvSpPr>
          <p:spPr>
            <a:xfrm>
              <a:off x="1547664" y="1484784"/>
              <a:ext cx="2031936" cy="861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  <a:cs typeface="+mn-cs"/>
                </a:rPr>
                <a:t>技法点拨</a:t>
              </a:r>
            </a:p>
          </p:txBody>
        </p:sp>
      </p:grpSp>
      <p:sp>
        <p:nvSpPr>
          <p:cNvPr id="20485" name="矩形 12"/>
          <p:cNvSpPr/>
          <p:nvPr/>
        </p:nvSpPr>
        <p:spPr>
          <a:xfrm>
            <a:off x="93973" y="739212"/>
            <a:ext cx="778674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立足观察。</a:t>
            </a:r>
          </a:p>
        </p:txBody>
      </p:sp>
      <p:sp>
        <p:nvSpPr>
          <p:cNvPr id="12" name="矩形 11"/>
          <p:cNvSpPr/>
          <p:nvPr/>
        </p:nvSpPr>
        <p:spPr>
          <a:xfrm>
            <a:off x="830022" y="1726955"/>
            <a:ext cx="7344816" cy="1667764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观察必须确定好立足点。立足点可以是固定的（空间方位），定点环顾；也可以是变换的，边走边看（移步换景），但必须层次清楚。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02920" y="803275"/>
            <a:ext cx="818959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2.抓住特征。</a:t>
            </a:r>
          </a:p>
        </p:txBody>
      </p:sp>
      <p:sp>
        <p:nvSpPr>
          <p:cNvPr id="12" name="矩形 11"/>
          <p:cNvSpPr/>
          <p:nvPr/>
        </p:nvSpPr>
        <p:spPr>
          <a:xfrm>
            <a:off x="898952" y="2012705"/>
            <a:ext cx="7344816" cy="1667764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在写作的过程中，要有取舍，注意抓住最有代表的景物的特点,从形态、色彩、声音等多个方面进行描写，恰当地使用修辞方法，使文章更加生动形象。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03237" y="793135"/>
            <a:ext cx="778674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3. 按顺序写。</a:t>
            </a:r>
          </a:p>
        </p:txBody>
      </p:sp>
      <p:sp>
        <p:nvSpPr>
          <p:cNvPr id="12" name="矩形 11"/>
          <p:cNvSpPr/>
          <p:nvPr/>
        </p:nvSpPr>
        <p:spPr>
          <a:xfrm>
            <a:off x="1042682" y="1705838"/>
            <a:ext cx="7344816" cy="1667764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写作之前，我们要想一想准备写哪些景物，这些景物有什么奇特的地方，打算分几个方面写，先写什么，后写什么，这样才能做到有条理地描写景物。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03237" y="793135"/>
            <a:ext cx="778674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要融入自己的感情。</a:t>
            </a:r>
          </a:p>
        </p:txBody>
      </p:sp>
      <p:sp>
        <p:nvSpPr>
          <p:cNvPr id="12" name="矩形 11"/>
          <p:cNvSpPr/>
          <p:nvPr/>
        </p:nvSpPr>
        <p:spPr>
          <a:xfrm>
            <a:off x="819389" y="1727104"/>
            <a:ext cx="7555654" cy="1200329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人物观赏景物总是带有某种感情的，描写时也应该将这种感情一起表达出来，做到寓情于景、情景交融。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03237" y="680740"/>
            <a:ext cx="778674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要动静结合。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36351" y="1493178"/>
            <a:ext cx="7569693" cy="2861310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静态描写，要描绘出景物的外形、色彩和神韵；动态描写，要对景物的变化、声响等进行细致的描绘，达到传神、生动、鲜活的效果。在写景的时候，要把静态描写和动态描写有机结合，使景物既有静态的美，又有动态的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428806" y="458490"/>
            <a:ext cx="7786742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6.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展开想象。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49259" y="1318339"/>
            <a:ext cx="8228927" cy="3192145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4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想象是神奇的“鲜活剂”。景物大都是静止不动的，如果只是把它们的样子描绘出来，就会显得干巴巴的，空洞无物；如果给它们撒上“鲜活剂”，景物就会立刻呈现出生命的活力。除了运用比喻，还可以运用拟人、夸张、排比等修辞方法，使景物描写更加细致、生动、引人入胜，给人以美的享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02920" y="803275"/>
            <a:ext cx="818959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7.</a:t>
            </a:r>
            <a:r>
              <a:rPr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读后修改。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20218" y="1789412"/>
            <a:ext cx="7344816" cy="1113766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 rtl="0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    </a:t>
            </a:r>
            <a:r>
              <a:rPr sz="2400" b="1" dirty="0">
                <a:solidFill>
                  <a:schemeClr val="tx1"/>
                </a:solidFill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写完后自己多读几遍，重点检查是否写出了景物的变化，对不满意的地方进行修改，直到满意为止。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"/>
          <p:cNvGrpSpPr/>
          <p:nvPr/>
        </p:nvGrpSpPr>
        <p:grpSpPr>
          <a:xfrm>
            <a:off x="3131840" y="548135"/>
            <a:ext cx="2681287" cy="56657"/>
            <a:chOff x="1568988" y="4862104"/>
            <a:chExt cx="6662148" cy="151069"/>
          </a:xfrm>
        </p:grpSpPr>
        <p:sp>
          <p:nvSpPr>
            <p:cNvPr id="18" name="平行四边形 17"/>
            <p:cNvSpPr/>
            <p:nvPr/>
          </p:nvSpPr>
          <p:spPr>
            <a:xfrm>
              <a:off x="1568988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平行四边形 19"/>
            <p:cNvSpPr/>
            <p:nvPr/>
          </p:nvSpPr>
          <p:spPr>
            <a:xfrm>
              <a:off x="2527484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平行四边形 20"/>
            <p:cNvSpPr/>
            <p:nvPr/>
          </p:nvSpPr>
          <p:spPr>
            <a:xfrm>
              <a:off x="3485983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平行四边形 21"/>
            <p:cNvSpPr/>
            <p:nvPr/>
          </p:nvSpPr>
          <p:spPr>
            <a:xfrm>
              <a:off x="4448425" y="4860788"/>
              <a:ext cx="903274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平行四边形 22"/>
            <p:cNvSpPr/>
            <p:nvPr/>
          </p:nvSpPr>
          <p:spPr>
            <a:xfrm>
              <a:off x="5406921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平行四边形 23"/>
            <p:cNvSpPr/>
            <p:nvPr/>
          </p:nvSpPr>
          <p:spPr>
            <a:xfrm>
              <a:off x="6365420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平行四边形 26"/>
            <p:cNvSpPr/>
            <p:nvPr/>
          </p:nvSpPr>
          <p:spPr>
            <a:xfrm>
              <a:off x="7323916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5" name="矩形 24"/>
          <p:cNvSpPr/>
          <p:nvPr/>
        </p:nvSpPr>
        <p:spPr>
          <a:xfrm>
            <a:off x="3404770" y="13015"/>
            <a:ext cx="203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佳作引路</a:t>
            </a:r>
          </a:p>
        </p:txBody>
      </p:sp>
      <p:sp>
        <p:nvSpPr>
          <p:cNvPr id="11" name="矩形 10"/>
          <p:cNvSpPr/>
          <p:nvPr/>
        </p:nvSpPr>
        <p:spPr>
          <a:xfrm>
            <a:off x="525600" y="603845"/>
            <a:ext cx="1810078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佳作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在线：</a:t>
            </a:r>
            <a:endParaRPr lang="zh-CN" altLang="en-US" sz="2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34623" y="693602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雨中即景</a:t>
            </a:r>
          </a:p>
        </p:txBody>
      </p:sp>
      <p:sp>
        <p:nvSpPr>
          <p:cNvPr id="14" name="矩形 13"/>
          <p:cNvSpPr/>
          <p:nvPr/>
        </p:nvSpPr>
        <p:spPr>
          <a:xfrm>
            <a:off x="423220" y="1177206"/>
            <a:ext cx="5672432" cy="3693319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indent="449263">
              <a:lnSpc>
                <a:spcPct val="130000"/>
              </a:lnSpc>
            </a:pP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）早上一起床，来到窗边，一缕凉风迎面而来，让原本睡眼蒙眬的我顿时清醒。望一望窗外蒙蒙的细雨，闻一闻室外飘来的阵阵花草的芬芳，使我神清气爽。我背上大书包，撑把小花伞，走出门去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0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indent="449263">
              <a:lnSpc>
                <a:spcPct val="130000"/>
              </a:lnSpc>
            </a:pP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看！雨丝如牛毛，像银针，斜斜地落到地面上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。有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节奏地“滴答”着，像是一位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音乐家在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演奏轻音乐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   道路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两旁的树木都挺直了腰板，贪婪地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吮吸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着这甘甜的雨水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000" b="1" baseline="300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226589" y="580453"/>
            <a:ext cx="0" cy="4182224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534862" y="712511"/>
            <a:ext cx="24071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运用比喻的修辞手法从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视觉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和听觉上写出了雨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细密而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轻柔的特点。</a:t>
            </a:r>
            <a:endParaRPr lang="zh-CN" altLang="en-US" sz="2000" b="1" dirty="0">
              <a:latin typeface="仿宋" pitchFamily="49" charset="-122"/>
              <a:ea typeface="仿宋" pitchFamily="49" charset="-122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916" y="3942827"/>
            <a:ext cx="359524" cy="45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89" y="816885"/>
            <a:ext cx="336471" cy="29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84049" y="678068"/>
            <a:ext cx="583223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）刚走上天桥，雨点骤然变大了，“噼里啪啦”如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子弹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般猛打在雨伞上，水花四溅。行人急急匆匆，我跟上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疾走几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步。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雨水如注，像瓢泼似的，又密又急。不一会儿，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天桥台阶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水流汩汩，恰似小小瀑布。雨声、脚步声与桥下的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汽笛声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交织在一起，仿佛一首交响乐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0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）跑到学校，走进教室，一把把花伞依偎在桶里，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像是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一朵朵含苞待放的花骨朵儿；一滴滴水珠，如清晨的露珠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，晶莹剔透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，让人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赏心悦目。</a:t>
            </a:r>
            <a:endParaRPr lang="en-US" altLang="zh-CN" sz="20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11984" y="0"/>
            <a:ext cx="0" cy="51435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460431" y="295407"/>
            <a:ext cx="2609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运用比喻、夸张的修辞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手法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，把在大雨中的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所见所闻写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了出来，突出了雨密、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急和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大的特点，把下雨的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过程写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活了，令人浮想联翩。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537" y="2662690"/>
            <a:ext cx="354275" cy="42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984" y="343135"/>
            <a:ext cx="341278" cy="30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510" y="3795657"/>
            <a:ext cx="286045" cy="43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601" y="2363315"/>
            <a:ext cx="329261" cy="33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6417899" y="2337623"/>
            <a:ext cx="28005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第</a:t>
            </a:r>
            <a:r>
              <a:rPr lang="en-US" altLang="zh-CN" sz="1800" b="1" dirty="0">
                <a:latin typeface="仿宋" pitchFamily="49" charset="-122"/>
                <a:ea typeface="仿宋" pitchFamily="49" charset="-122"/>
              </a:rPr>
              <a:t>3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、</a:t>
            </a:r>
            <a:r>
              <a:rPr lang="en-US" altLang="zh-CN" sz="1800" b="1" dirty="0" smtClean="0">
                <a:latin typeface="仿宋" pitchFamily="49" charset="-122"/>
                <a:ea typeface="仿宋" pitchFamily="49" charset="-122"/>
              </a:rPr>
              <a:t>4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自然段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运用动静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结合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的方法，从形态和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声音两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个方面对雨景的动态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美进行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描写，从形态方面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对教室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里花伞的静态美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进行描写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，点出了雨天无论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是室外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还是室内都非常美丽。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30772" y="648063"/>
            <a:ext cx="58639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）雨一直下，中午我撑着小花伞去食堂吃午饭，从坡上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流下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来的雨水汇成了一条晶莹的玉带，缠绕在我脚边。滴落的雨珠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好似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一个个小精灵，活泼好动，吻着我的脚背，跳上我的裤脚，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黏着我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的腿。哈哈，我要带着雨精灵去吃饭，去上课，去奔向前方。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收起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雨伞，仰面，看着小雨珠从天空落下，敲击面颊，慢慢散开、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流淌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、浸润。摸一把脸，柔柔的，滑滑的，超级清爽。远望，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操场上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落叶纷飞，相聚相拥，给校园铺上了一条金黄色的地毯。近看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，水池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中泡沫聚散，宛如串串透明的珍珠。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一路上坑</a:t>
            </a:r>
            <a:endParaRPr lang="en-US" altLang="zh-CN" sz="20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226589" y="624903"/>
            <a:ext cx="0" cy="4182224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71" y="676913"/>
            <a:ext cx="2322588" cy="1704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30772" y="648063"/>
            <a:ext cx="586391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坑洼洼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，同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桌 “羊角辫”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飞奔而过，泥浆四溅，校服变成“迷彩服”，快活！几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个同学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变成“大花猫”“斑点狗”，打闹着，嬉戏着，笑声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不断。</a:t>
            </a:r>
            <a:endParaRPr lang="en-US" altLang="zh-CN" sz="20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）放学回家，天已渐暗，雨已渐小，被雨水冲刷</a:t>
            </a: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了一天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的城市早已疲惫不堪，悄悄地入睡了。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雨，不肯罢休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 “淅淅、淅淅”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，沿着芳馨的巷道，迈着轻盈的步伐，哼着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欢快</a:t>
            </a:r>
            <a:r>
              <a:rPr lang="zh-CN" altLang="en-US" sz="2000" b="1" u="sng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的调子，踏进了城市的</a:t>
            </a:r>
            <a:r>
              <a:rPr lang="zh-CN" altLang="en-US" sz="2000" b="1" u="sng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梦乡。</a:t>
            </a:r>
            <a:endParaRPr lang="en-US" altLang="zh-CN" sz="2000" b="1" u="sng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226589" y="624903"/>
            <a:ext cx="0" cy="4182224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636" y="1435815"/>
            <a:ext cx="301790" cy="38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89" y="637430"/>
            <a:ext cx="341278" cy="30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6471065" y="519455"/>
            <a:ext cx="25985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第</a:t>
            </a:r>
            <a:r>
              <a:rPr lang="en-US" altLang="zh-CN" sz="2000" b="1" dirty="0" smtClean="0">
                <a:latin typeface="仿宋" pitchFamily="49" charset="-122"/>
                <a:ea typeface="仿宋" pitchFamily="49" charset="-122"/>
              </a:rPr>
              <a:t>5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自然段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运用比喻、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排比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等修辞手法，写出了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雨的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调皮可爱，雨中校园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的美丽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和同学们雨中玩耍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的欢乐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。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663" y="3497434"/>
            <a:ext cx="401512" cy="43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689" y="2282660"/>
            <a:ext cx="334068" cy="30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6460432" y="2231297"/>
            <a:ext cx="25985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以拟人句结束，既写出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了雨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还在淅淅沥沥地下着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，又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写出了雨给城市带来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的静谧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，表达了作者对雨</a:t>
            </a:r>
            <a:r>
              <a:rPr lang="zh-CN" altLang="en-US" sz="2000" b="1" dirty="0" smtClean="0">
                <a:latin typeface="仿宋" pitchFamily="49" charset="-122"/>
                <a:ea typeface="仿宋" pitchFamily="49" charset="-122"/>
              </a:rPr>
              <a:t>的喜爱</a:t>
            </a:r>
            <a:r>
              <a:rPr lang="zh-CN" altLang="en-US" sz="2000" b="1" dirty="0">
                <a:latin typeface="仿宋" pitchFamily="49" charset="-122"/>
                <a:ea typeface="仿宋" pitchFamily="49" charset="-122"/>
              </a:rPr>
              <a:t>之情。</a:t>
            </a:r>
          </a:p>
        </p:txBody>
      </p:sp>
    </p:spTree>
    <p:extLst>
      <p:ext uri="{BB962C8B-B14F-4D97-AF65-F5344CB8AC3E}">
        <p14:creationId xmlns:p14="http://schemas.microsoft.com/office/powerpoint/2010/main" val="365099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99823" y="1135455"/>
            <a:ext cx="143981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总评：</a:t>
            </a:r>
            <a:endParaRPr lang="zh-CN" alt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3863" y="1794216"/>
            <a:ext cx="7745514" cy="1667764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indent="612140">
              <a:lnSpc>
                <a:spcPct val="150000"/>
              </a:lnSpc>
              <a:defRPr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作者在仔细观察的基础上展开合理的想象，恰当运用比喻、拟人、排比等修辞手法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，从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视觉、听觉等方面写出了雨的特点，给人以美的享受。</a:t>
            </a:r>
            <a:endParaRPr lang="zh-CN" altLang="en-US" sz="2400" b="1" dirty="0" smtClean="0"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79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82838172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2500</Words>
  <Application>Microsoft Office PowerPoint</Application>
  <PresentationFormat>全屏显示(16:9)</PresentationFormat>
  <Paragraphs>97</Paragraphs>
  <Slides>33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123</cp:revision>
  <dcterms:created xsi:type="dcterms:W3CDTF">2015-05-21T02:05:00Z</dcterms:created>
  <dcterms:modified xsi:type="dcterms:W3CDTF">2020-08-19T07:38:36Z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