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1"/>
  </p:notesMasterIdLst>
  <p:sldIdLst>
    <p:sldId id="741" r:id="rId2"/>
    <p:sldId id="674" r:id="rId3"/>
    <p:sldId id="675" r:id="rId4"/>
    <p:sldId id="676" r:id="rId5"/>
    <p:sldId id="678" r:id="rId6"/>
    <p:sldId id="677" r:id="rId7"/>
    <p:sldId id="679" r:id="rId8"/>
    <p:sldId id="680" r:id="rId9"/>
    <p:sldId id="681" r:id="rId10"/>
    <p:sldId id="682" r:id="rId11"/>
    <p:sldId id="716" r:id="rId12"/>
    <p:sldId id="685" r:id="rId13"/>
    <p:sldId id="717" r:id="rId14"/>
    <p:sldId id="718" r:id="rId15"/>
    <p:sldId id="686" r:id="rId16"/>
    <p:sldId id="687" r:id="rId17"/>
    <p:sldId id="688" r:id="rId18"/>
    <p:sldId id="691" r:id="rId19"/>
    <p:sldId id="689" r:id="rId20"/>
    <p:sldId id="693" r:id="rId21"/>
    <p:sldId id="735" r:id="rId22"/>
    <p:sldId id="737" r:id="rId23"/>
    <p:sldId id="739" r:id="rId24"/>
    <p:sldId id="695" r:id="rId25"/>
    <p:sldId id="696" r:id="rId26"/>
    <p:sldId id="742" r:id="rId27"/>
    <p:sldId id="702" r:id="rId28"/>
    <p:sldId id="703" r:id="rId29"/>
    <p:sldId id="740" r:id="rId30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90" autoAdjust="0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252" y="-990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2020/9/1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5842553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35844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13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3686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36868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14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敏而好学，不耻下问。</a:t>
            </a:r>
            <a:endParaRPr lang="en-US" altLang="zh-CN" dirty="0"/>
          </a:p>
          <a:p>
            <a:r>
              <a:rPr lang="zh-CN" altLang="en-US" dirty="0"/>
              <a:t>知之为知之，不知为不知，是知也。</a:t>
            </a:r>
            <a:endParaRPr lang="en-US" altLang="zh-CN" dirty="0"/>
          </a:p>
          <a:p>
            <a:r>
              <a:rPr lang="zh-CN" altLang="en-US" dirty="0"/>
              <a:t>默而知之，学而不厌，诲人不倦。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CN" dirty="0"/>
          </a:p>
          <a:p>
            <a:r>
              <a:rPr lang="zh-CN" altLang="en-US" dirty="0"/>
              <a:t>默而知之，学而不厌，诲人不倦。</a:t>
            </a:r>
            <a:endParaRPr lang="en-US" altLang="zh-CN" dirty="0"/>
          </a:p>
          <a:p>
            <a:r>
              <a:rPr lang="zh-CN" altLang="en-US" dirty="0"/>
              <a:t>敏：勤勉</a:t>
            </a:r>
            <a:endParaRPr lang="en-US" altLang="zh-CN" dirty="0"/>
          </a:p>
          <a:p>
            <a:r>
              <a:rPr lang="zh-CN" altLang="en-US" dirty="0"/>
              <a:t>好：喜好</a:t>
            </a:r>
            <a:endParaRPr lang="en-US" altLang="zh-CN" dirty="0"/>
          </a:p>
          <a:p>
            <a:r>
              <a:rPr lang="zh-CN" altLang="en-US" dirty="0"/>
              <a:t>耻：以</a:t>
            </a:r>
            <a:r>
              <a:rPr lang="en-US" altLang="zh-CN" dirty="0"/>
              <a:t>……</a:t>
            </a:r>
            <a:r>
              <a:rPr lang="zh-CN" altLang="en-US" dirty="0"/>
              <a:t>为耻</a:t>
            </a:r>
            <a:endParaRPr lang="en-US" altLang="zh-CN" dirty="0"/>
          </a:p>
          <a:p>
            <a:r>
              <a:rPr lang="zh-CN" altLang="en-US" dirty="0"/>
              <a:t>下问：向比自己地位低或不如自己的人请教。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敏而好学，不耻下问。</a:t>
            </a:r>
            <a:endParaRPr lang="en-US" altLang="zh-CN" dirty="0"/>
          </a:p>
          <a:p>
            <a:r>
              <a:rPr lang="zh-CN" altLang="en-US" dirty="0"/>
              <a:t>知之为知之，不知为不知，是知也。</a:t>
            </a:r>
            <a:endParaRPr lang="en-US" altLang="zh-CN" dirty="0"/>
          </a:p>
          <a:p>
            <a:r>
              <a:rPr lang="zh-CN" altLang="en-US" dirty="0"/>
              <a:t>默而知之，学而不厌，诲人不倦。</a:t>
            </a:r>
            <a:endParaRPr lang="en-US" altLang="zh-CN" dirty="0"/>
          </a:p>
          <a:p>
            <a:r>
              <a:rPr lang="zh-CN" altLang="en-US" dirty="0"/>
              <a:t>敏：勤勉</a:t>
            </a:r>
            <a:endParaRPr lang="en-US" altLang="zh-CN" dirty="0"/>
          </a:p>
          <a:p>
            <a:r>
              <a:rPr lang="zh-CN" altLang="en-US" dirty="0"/>
              <a:t>好：喜好</a:t>
            </a:r>
            <a:endParaRPr lang="en-US" altLang="zh-CN" dirty="0"/>
          </a:p>
          <a:p>
            <a:r>
              <a:rPr lang="zh-CN" altLang="en-US" dirty="0"/>
              <a:t>耻：以</a:t>
            </a:r>
            <a:r>
              <a:rPr lang="en-US" altLang="zh-CN" dirty="0"/>
              <a:t>……</a:t>
            </a:r>
            <a:r>
              <a:rPr lang="zh-CN" altLang="en-US" dirty="0"/>
              <a:t>为耻</a:t>
            </a:r>
            <a:endParaRPr lang="en-US" altLang="zh-CN" dirty="0"/>
          </a:p>
          <a:p>
            <a:r>
              <a:rPr lang="zh-CN" altLang="en-US" dirty="0"/>
              <a:t>下问：向比自己地位低或不如自己的人请教。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敏而好学，不耻下问。</a:t>
            </a:r>
            <a:endParaRPr lang="en-US" altLang="zh-CN" dirty="0"/>
          </a:p>
          <a:p>
            <a:r>
              <a:rPr lang="zh-CN" altLang="en-US" dirty="0"/>
              <a:t>知之为知之，不知为不知，是知也。</a:t>
            </a:r>
            <a:endParaRPr lang="en-US" altLang="zh-CN" dirty="0"/>
          </a:p>
          <a:p>
            <a:r>
              <a:rPr lang="zh-CN" altLang="en-US" dirty="0"/>
              <a:t>默而知之，学而不厌，诲人不倦。</a:t>
            </a:r>
            <a:endParaRPr lang="en-US" altLang="zh-CN" dirty="0"/>
          </a:p>
          <a:p>
            <a:r>
              <a:rPr lang="zh-CN" altLang="en-US" dirty="0"/>
              <a:t>敏：勤勉</a:t>
            </a:r>
            <a:endParaRPr lang="en-US" altLang="zh-CN" dirty="0"/>
          </a:p>
          <a:p>
            <a:r>
              <a:rPr lang="zh-CN" altLang="en-US" dirty="0"/>
              <a:t>好：喜好</a:t>
            </a:r>
            <a:endParaRPr lang="en-US" altLang="zh-CN" dirty="0"/>
          </a:p>
          <a:p>
            <a:r>
              <a:rPr lang="zh-CN" altLang="en-US" dirty="0"/>
              <a:t>耻：以</a:t>
            </a:r>
            <a:r>
              <a:rPr lang="en-US" altLang="zh-CN" dirty="0"/>
              <a:t>……</a:t>
            </a:r>
            <a:r>
              <a:rPr lang="zh-CN" altLang="en-US" dirty="0"/>
              <a:t>为耻</a:t>
            </a:r>
            <a:endParaRPr lang="en-US" altLang="zh-CN" dirty="0"/>
          </a:p>
          <a:p>
            <a:r>
              <a:rPr lang="zh-CN" altLang="en-US" dirty="0"/>
              <a:t>下问：向比自己地位低或不如自己的人请教。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敏而好学，不耻下问。</a:t>
            </a:r>
            <a:endParaRPr lang="en-US" altLang="zh-CN" dirty="0"/>
          </a:p>
          <a:p>
            <a:r>
              <a:rPr lang="zh-CN" altLang="en-US" dirty="0"/>
              <a:t>知之为知之，不知为不知，是知也。</a:t>
            </a:r>
            <a:endParaRPr lang="en-US" altLang="zh-CN" dirty="0"/>
          </a:p>
          <a:p>
            <a:r>
              <a:rPr lang="zh-CN" altLang="en-US" dirty="0"/>
              <a:t>默而知之，学而不厌，诲人不倦。</a:t>
            </a:r>
            <a:endParaRPr lang="en-US" altLang="zh-CN" dirty="0"/>
          </a:p>
          <a:p>
            <a:r>
              <a:rPr lang="zh-CN" altLang="en-US" dirty="0"/>
              <a:t>敏：勤勉</a:t>
            </a:r>
            <a:endParaRPr lang="en-US" altLang="zh-CN" dirty="0"/>
          </a:p>
          <a:p>
            <a:r>
              <a:rPr lang="zh-CN" altLang="en-US" dirty="0"/>
              <a:t>好：喜好</a:t>
            </a:r>
            <a:endParaRPr lang="en-US" altLang="zh-CN" dirty="0"/>
          </a:p>
          <a:p>
            <a:r>
              <a:rPr lang="zh-CN" altLang="en-US" dirty="0"/>
              <a:t>耻：以</a:t>
            </a:r>
            <a:r>
              <a:rPr lang="en-US" altLang="zh-CN" dirty="0"/>
              <a:t>……</a:t>
            </a:r>
            <a:r>
              <a:rPr lang="zh-CN" altLang="en-US" dirty="0"/>
              <a:t>为耻</a:t>
            </a:r>
            <a:endParaRPr lang="en-US" altLang="zh-CN" dirty="0"/>
          </a:p>
          <a:p>
            <a:r>
              <a:rPr lang="zh-CN" altLang="en-US" dirty="0"/>
              <a:t>下问：向比自己地位低或不如自己的人请教。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敏而好学，不耻下问。</a:t>
            </a:r>
            <a:endParaRPr lang="en-US" altLang="zh-CN" dirty="0"/>
          </a:p>
          <a:p>
            <a:r>
              <a:rPr lang="zh-CN" altLang="en-US" dirty="0"/>
              <a:t>知之为知之，不知为不知，是知也。</a:t>
            </a:r>
            <a:endParaRPr lang="en-US" altLang="zh-CN" dirty="0"/>
          </a:p>
          <a:p>
            <a:r>
              <a:rPr lang="zh-CN" altLang="en-US" dirty="0"/>
              <a:t>默而知之，学而不厌，诲人不倦。</a:t>
            </a:r>
            <a:endParaRPr lang="en-US" altLang="zh-CN" dirty="0"/>
          </a:p>
          <a:p>
            <a:r>
              <a:rPr lang="zh-CN" altLang="en-US" dirty="0"/>
              <a:t>敏：勤勉</a:t>
            </a:r>
            <a:endParaRPr lang="en-US" altLang="zh-CN" dirty="0"/>
          </a:p>
          <a:p>
            <a:r>
              <a:rPr lang="zh-CN" altLang="en-US" dirty="0"/>
              <a:t>好：喜好</a:t>
            </a:r>
            <a:endParaRPr lang="en-US" altLang="zh-CN" dirty="0"/>
          </a:p>
          <a:p>
            <a:r>
              <a:rPr lang="zh-CN" altLang="en-US" dirty="0"/>
              <a:t>耻：以</a:t>
            </a:r>
            <a:r>
              <a:rPr lang="en-US" altLang="zh-CN" dirty="0"/>
              <a:t>……</a:t>
            </a:r>
            <a:r>
              <a:rPr lang="zh-CN" altLang="en-US" dirty="0"/>
              <a:t>为耻</a:t>
            </a:r>
            <a:endParaRPr lang="en-US" altLang="zh-CN" dirty="0"/>
          </a:p>
          <a:p>
            <a:r>
              <a:rPr lang="zh-CN" altLang="en-US" dirty="0"/>
              <a:t>下问：向比自己地位低或不如自己的人请教。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/>
        </p:nvGrpSpPr>
        <p:grpSpPr>
          <a:xfrm>
            <a:off x="0" y="4638040"/>
            <a:ext cx="9223375" cy="533400"/>
            <a:chOff x="-153" y="7337"/>
            <a:chExt cx="14525" cy="840"/>
          </a:xfrm>
        </p:grpSpPr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2"/>
            <a:srcRect l="80256" r="700"/>
            <a:stretch>
              <a:fillRect/>
            </a:stretch>
          </p:blipFill>
          <p:spPr>
            <a:xfrm>
              <a:off x="12612" y="7337"/>
              <a:ext cx="1760" cy="801"/>
            </a:xfrm>
            <a:prstGeom prst="rect">
              <a:avLst/>
            </a:prstGeom>
            <a:effectLst>
              <a:softEdge rad="31750"/>
            </a:effectLst>
          </p:spPr>
        </p:pic>
        <p:grpSp>
          <p:nvGrpSpPr>
            <p:cNvPr id="13" name="组合 12"/>
            <p:cNvGrpSpPr/>
            <p:nvPr userDrawn="1"/>
          </p:nvGrpSpPr>
          <p:grpSpPr>
            <a:xfrm>
              <a:off x="-153" y="7337"/>
              <a:ext cx="12981" cy="840"/>
              <a:chOff x="-153" y="7337"/>
              <a:chExt cx="12981" cy="840"/>
            </a:xfrm>
          </p:grpSpPr>
          <p:pic>
            <p:nvPicPr>
              <p:cNvPr id="9" name="图片 8"/>
              <p:cNvPicPr>
                <a:picLocks noChangeAspect="1"/>
              </p:cNvPicPr>
              <p:nvPr userDrawn="1"/>
            </p:nvPicPr>
            <p:blipFill>
              <a:blip r:embed="rId2"/>
              <a:srcRect l="59533" r="17411"/>
              <a:stretch>
                <a:fillRect/>
              </a:stretch>
            </p:blipFill>
            <p:spPr>
              <a:xfrm>
                <a:off x="7199" y="7338"/>
                <a:ext cx="5629" cy="752"/>
              </a:xfrm>
              <a:prstGeom prst="rect">
                <a:avLst/>
              </a:prstGeom>
              <a:effectLst>
                <a:softEdge rad="31750"/>
              </a:effectLst>
            </p:spPr>
          </p:pic>
          <p:grpSp>
            <p:nvGrpSpPr>
              <p:cNvPr id="12" name="组合 11"/>
              <p:cNvGrpSpPr/>
              <p:nvPr userDrawn="1"/>
            </p:nvGrpSpPr>
            <p:grpSpPr>
              <a:xfrm>
                <a:off x="-153" y="7337"/>
                <a:ext cx="7590" cy="840"/>
                <a:chOff x="-153" y="7337"/>
                <a:chExt cx="7590" cy="840"/>
              </a:xfrm>
            </p:grpSpPr>
            <p:pic>
              <p:nvPicPr>
                <p:cNvPr id="10" name="图片 9"/>
                <p:cNvPicPr>
                  <a:picLocks noChangeAspect="1"/>
                </p:cNvPicPr>
                <p:nvPr userDrawn="1"/>
              </p:nvPicPr>
              <p:blipFill>
                <a:blip r:embed="rId2"/>
                <a:srcRect l="31333" r="40900"/>
                <a:stretch>
                  <a:fillRect/>
                </a:stretch>
              </p:blipFill>
              <p:spPr>
                <a:xfrm>
                  <a:off x="4675" y="7338"/>
                  <a:ext cx="2762" cy="800"/>
                </a:xfrm>
                <a:prstGeom prst="rect">
                  <a:avLst/>
                </a:prstGeom>
                <a:effectLst>
                  <a:softEdge rad="31750"/>
                </a:effectLst>
              </p:spPr>
            </p:pic>
            <p:pic>
              <p:nvPicPr>
                <p:cNvPr id="11" name="图片 10"/>
                <p:cNvPicPr>
                  <a:picLocks noChangeAspect="1"/>
                </p:cNvPicPr>
                <p:nvPr userDrawn="1"/>
              </p:nvPicPr>
              <p:blipFill>
                <a:blip r:embed="rId2"/>
                <a:srcRect r="66667"/>
                <a:stretch>
                  <a:fillRect/>
                </a:stretch>
              </p:blipFill>
              <p:spPr>
                <a:xfrm>
                  <a:off x="-153" y="7337"/>
                  <a:ext cx="5185" cy="840"/>
                </a:xfrm>
                <a:prstGeom prst="rect">
                  <a:avLst/>
                </a:prstGeom>
                <a:effectLst>
                  <a:softEdge rad="31750"/>
                </a:effectLst>
              </p:spPr>
            </p:pic>
          </p:grpSp>
        </p:grpSp>
      </p:grpSp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37820" y="4899343"/>
            <a:ext cx="2133600" cy="274638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2020/9/1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34360" y="4868863"/>
            <a:ext cx="2895600" cy="274638"/>
          </a:xfr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83045" y="4767263"/>
            <a:ext cx="2133600" cy="274638"/>
          </a:xfrm>
        </p:spPr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2020/9/1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9" name="组合 18"/>
          <p:cNvGrpSpPr/>
          <p:nvPr userDrawn="1"/>
        </p:nvGrpSpPr>
        <p:grpSpPr>
          <a:xfrm>
            <a:off x="0" y="4638040"/>
            <a:ext cx="9223375" cy="533400"/>
            <a:chOff x="-153" y="7337"/>
            <a:chExt cx="14525" cy="840"/>
          </a:xfrm>
        </p:grpSpPr>
        <p:pic>
          <p:nvPicPr>
            <p:cNvPr id="20" name="图片 19"/>
            <p:cNvPicPr>
              <a:picLocks noChangeAspect="1"/>
            </p:cNvPicPr>
            <p:nvPr userDrawn="1"/>
          </p:nvPicPr>
          <p:blipFill>
            <a:blip r:embed="rId4"/>
            <a:srcRect l="80256" r="700"/>
            <a:stretch>
              <a:fillRect/>
            </a:stretch>
          </p:blipFill>
          <p:spPr>
            <a:xfrm>
              <a:off x="12612" y="7337"/>
              <a:ext cx="1760" cy="801"/>
            </a:xfrm>
            <a:prstGeom prst="rect">
              <a:avLst/>
            </a:prstGeom>
            <a:effectLst>
              <a:softEdge rad="31750"/>
            </a:effectLst>
          </p:spPr>
        </p:pic>
        <p:grpSp>
          <p:nvGrpSpPr>
            <p:cNvPr id="21" name="组合 20"/>
            <p:cNvGrpSpPr/>
            <p:nvPr userDrawn="1"/>
          </p:nvGrpSpPr>
          <p:grpSpPr>
            <a:xfrm>
              <a:off x="-153" y="7337"/>
              <a:ext cx="12981" cy="840"/>
              <a:chOff x="-153" y="7337"/>
              <a:chExt cx="12981" cy="840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4"/>
              <a:srcRect l="59533" r="17411"/>
              <a:stretch>
                <a:fillRect/>
              </a:stretch>
            </p:blipFill>
            <p:spPr>
              <a:xfrm>
                <a:off x="7199" y="7338"/>
                <a:ext cx="5629" cy="752"/>
              </a:xfrm>
              <a:prstGeom prst="rect">
                <a:avLst/>
              </a:prstGeom>
              <a:effectLst>
                <a:softEdge rad="31750"/>
              </a:effectLst>
            </p:spPr>
          </p:pic>
          <p:grpSp>
            <p:nvGrpSpPr>
              <p:cNvPr id="23" name="组合 22"/>
              <p:cNvGrpSpPr/>
              <p:nvPr userDrawn="1"/>
            </p:nvGrpSpPr>
            <p:grpSpPr>
              <a:xfrm>
                <a:off x="-153" y="7337"/>
                <a:ext cx="7590" cy="840"/>
                <a:chOff x="-153" y="7337"/>
                <a:chExt cx="7590" cy="840"/>
              </a:xfrm>
            </p:grpSpPr>
            <p:pic>
              <p:nvPicPr>
                <p:cNvPr id="24" name="图片 23"/>
                <p:cNvPicPr>
                  <a:picLocks noChangeAspect="1"/>
                </p:cNvPicPr>
                <p:nvPr userDrawn="1"/>
              </p:nvPicPr>
              <p:blipFill>
                <a:blip r:embed="rId4"/>
                <a:srcRect l="31333" r="40900"/>
                <a:stretch>
                  <a:fillRect/>
                </a:stretch>
              </p:blipFill>
              <p:spPr>
                <a:xfrm>
                  <a:off x="4675" y="7338"/>
                  <a:ext cx="2762" cy="800"/>
                </a:xfrm>
                <a:prstGeom prst="rect">
                  <a:avLst/>
                </a:prstGeom>
                <a:effectLst>
                  <a:softEdge rad="31750"/>
                </a:effectLst>
              </p:spPr>
            </p:pic>
            <p:pic>
              <p:nvPicPr>
                <p:cNvPr id="25" name="图片 24"/>
                <p:cNvPicPr>
                  <a:picLocks noChangeAspect="1"/>
                </p:cNvPicPr>
                <p:nvPr userDrawn="1"/>
              </p:nvPicPr>
              <p:blipFill>
                <a:blip r:embed="rId4"/>
                <a:srcRect r="66667"/>
                <a:stretch>
                  <a:fillRect/>
                </a:stretch>
              </p:blipFill>
              <p:spPr>
                <a:xfrm>
                  <a:off x="-153" y="7337"/>
                  <a:ext cx="5185" cy="840"/>
                </a:xfrm>
                <a:prstGeom prst="rect">
                  <a:avLst/>
                </a:prstGeom>
                <a:effectLst>
                  <a:softEdge rad="31750"/>
                </a:effectLst>
              </p:spPr>
            </p:pic>
          </p:grp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2020/9/1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9" name="组合 18"/>
          <p:cNvGrpSpPr/>
          <p:nvPr userDrawn="1"/>
        </p:nvGrpSpPr>
        <p:grpSpPr>
          <a:xfrm>
            <a:off x="0" y="4638040"/>
            <a:ext cx="9223375" cy="533400"/>
            <a:chOff x="-153" y="7337"/>
            <a:chExt cx="14525" cy="840"/>
          </a:xfrm>
        </p:grpSpPr>
        <p:pic>
          <p:nvPicPr>
            <p:cNvPr id="20" name="图片 19"/>
            <p:cNvPicPr>
              <a:picLocks noChangeAspect="1"/>
            </p:cNvPicPr>
            <p:nvPr userDrawn="1"/>
          </p:nvPicPr>
          <p:blipFill>
            <a:blip r:embed="rId3"/>
            <a:srcRect l="80256" r="700"/>
            <a:stretch>
              <a:fillRect/>
            </a:stretch>
          </p:blipFill>
          <p:spPr>
            <a:xfrm>
              <a:off x="12612" y="7337"/>
              <a:ext cx="1760" cy="801"/>
            </a:xfrm>
            <a:prstGeom prst="rect">
              <a:avLst/>
            </a:prstGeom>
            <a:effectLst>
              <a:softEdge rad="31750"/>
            </a:effectLst>
          </p:spPr>
        </p:pic>
        <p:grpSp>
          <p:nvGrpSpPr>
            <p:cNvPr id="21" name="组合 20"/>
            <p:cNvGrpSpPr/>
            <p:nvPr userDrawn="1"/>
          </p:nvGrpSpPr>
          <p:grpSpPr>
            <a:xfrm>
              <a:off x="-153" y="7337"/>
              <a:ext cx="12981" cy="840"/>
              <a:chOff x="-153" y="7337"/>
              <a:chExt cx="12981" cy="840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3"/>
              <a:srcRect l="59533" r="17411"/>
              <a:stretch>
                <a:fillRect/>
              </a:stretch>
            </p:blipFill>
            <p:spPr>
              <a:xfrm>
                <a:off x="7199" y="7338"/>
                <a:ext cx="5629" cy="752"/>
              </a:xfrm>
              <a:prstGeom prst="rect">
                <a:avLst/>
              </a:prstGeom>
              <a:effectLst>
                <a:softEdge rad="31750"/>
              </a:effectLst>
            </p:spPr>
          </p:pic>
          <p:grpSp>
            <p:nvGrpSpPr>
              <p:cNvPr id="23" name="组合 22"/>
              <p:cNvGrpSpPr/>
              <p:nvPr userDrawn="1"/>
            </p:nvGrpSpPr>
            <p:grpSpPr>
              <a:xfrm>
                <a:off x="-153" y="7337"/>
                <a:ext cx="7590" cy="840"/>
                <a:chOff x="-153" y="7337"/>
                <a:chExt cx="7590" cy="840"/>
              </a:xfrm>
            </p:grpSpPr>
            <p:pic>
              <p:nvPicPr>
                <p:cNvPr id="24" name="图片 23"/>
                <p:cNvPicPr>
                  <a:picLocks noChangeAspect="1"/>
                </p:cNvPicPr>
                <p:nvPr userDrawn="1"/>
              </p:nvPicPr>
              <p:blipFill>
                <a:blip r:embed="rId3"/>
                <a:srcRect l="31333" r="40900"/>
                <a:stretch>
                  <a:fillRect/>
                </a:stretch>
              </p:blipFill>
              <p:spPr>
                <a:xfrm>
                  <a:off x="4675" y="7338"/>
                  <a:ext cx="2762" cy="800"/>
                </a:xfrm>
                <a:prstGeom prst="rect">
                  <a:avLst/>
                </a:prstGeom>
                <a:effectLst>
                  <a:softEdge rad="31750"/>
                </a:effectLst>
              </p:spPr>
            </p:pic>
            <p:pic>
              <p:nvPicPr>
                <p:cNvPr id="25" name="图片 24"/>
                <p:cNvPicPr>
                  <a:picLocks noChangeAspect="1"/>
                </p:cNvPicPr>
                <p:nvPr userDrawn="1"/>
              </p:nvPicPr>
              <p:blipFill>
                <a:blip r:embed="rId3"/>
                <a:srcRect r="66667"/>
                <a:stretch>
                  <a:fillRect/>
                </a:stretch>
              </p:blipFill>
              <p:spPr>
                <a:xfrm>
                  <a:off x="-153" y="7337"/>
                  <a:ext cx="5185" cy="840"/>
                </a:xfrm>
                <a:prstGeom prst="rect">
                  <a:avLst/>
                </a:prstGeom>
                <a:effectLst>
                  <a:softEdge rad="31750"/>
                </a:effectLst>
              </p:spPr>
            </p:pic>
          </p:grp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2020/9/1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 userDrawn="1"/>
        </p:nvGrpSpPr>
        <p:grpSpPr>
          <a:xfrm>
            <a:off x="0" y="4638040"/>
            <a:ext cx="9223375" cy="533400"/>
            <a:chOff x="-153" y="7337"/>
            <a:chExt cx="14525" cy="840"/>
          </a:xfrm>
        </p:grpSpPr>
        <p:pic>
          <p:nvPicPr>
            <p:cNvPr id="17" name="图片 16"/>
            <p:cNvPicPr>
              <a:picLocks noChangeAspect="1"/>
            </p:cNvPicPr>
            <p:nvPr userDrawn="1"/>
          </p:nvPicPr>
          <p:blipFill>
            <a:blip r:embed="rId2"/>
            <a:srcRect l="80256" r="700"/>
            <a:stretch>
              <a:fillRect/>
            </a:stretch>
          </p:blipFill>
          <p:spPr>
            <a:xfrm>
              <a:off x="12612" y="7337"/>
              <a:ext cx="1760" cy="801"/>
            </a:xfrm>
            <a:prstGeom prst="rect">
              <a:avLst/>
            </a:prstGeom>
            <a:effectLst>
              <a:softEdge rad="31750"/>
            </a:effectLst>
          </p:spPr>
        </p:pic>
        <p:grpSp>
          <p:nvGrpSpPr>
            <p:cNvPr id="18" name="组合 17"/>
            <p:cNvGrpSpPr/>
            <p:nvPr userDrawn="1"/>
          </p:nvGrpSpPr>
          <p:grpSpPr>
            <a:xfrm>
              <a:off x="-153" y="7337"/>
              <a:ext cx="12981" cy="840"/>
              <a:chOff x="-153" y="7337"/>
              <a:chExt cx="12981" cy="840"/>
            </a:xfrm>
          </p:grpSpPr>
          <p:pic>
            <p:nvPicPr>
              <p:cNvPr id="19" name="图片 18"/>
              <p:cNvPicPr>
                <a:picLocks noChangeAspect="1"/>
              </p:cNvPicPr>
              <p:nvPr userDrawn="1"/>
            </p:nvPicPr>
            <p:blipFill>
              <a:blip r:embed="rId2"/>
              <a:srcRect l="59533" r="17411"/>
              <a:stretch>
                <a:fillRect/>
              </a:stretch>
            </p:blipFill>
            <p:spPr>
              <a:xfrm>
                <a:off x="7199" y="7338"/>
                <a:ext cx="5629" cy="752"/>
              </a:xfrm>
              <a:prstGeom prst="rect">
                <a:avLst/>
              </a:prstGeom>
              <a:effectLst>
                <a:softEdge rad="31750"/>
              </a:effectLst>
            </p:spPr>
          </p:pic>
          <p:grpSp>
            <p:nvGrpSpPr>
              <p:cNvPr id="20" name="组合 19"/>
              <p:cNvGrpSpPr/>
              <p:nvPr userDrawn="1"/>
            </p:nvGrpSpPr>
            <p:grpSpPr>
              <a:xfrm>
                <a:off x="-153" y="7337"/>
                <a:ext cx="7590" cy="840"/>
                <a:chOff x="-153" y="7337"/>
                <a:chExt cx="7590" cy="840"/>
              </a:xfrm>
            </p:grpSpPr>
            <p:pic>
              <p:nvPicPr>
                <p:cNvPr id="21" name="图片 20"/>
                <p:cNvPicPr>
                  <a:picLocks noChangeAspect="1"/>
                </p:cNvPicPr>
                <p:nvPr userDrawn="1"/>
              </p:nvPicPr>
              <p:blipFill>
                <a:blip r:embed="rId2"/>
                <a:srcRect l="31333" r="40900"/>
                <a:stretch>
                  <a:fillRect/>
                </a:stretch>
              </p:blipFill>
              <p:spPr>
                <a:xfrm>
                  <a:off x="4675" y="7338"/>
                  <a:ext cx="2762" cy="800"/>
                </a:xfrm>
                <a:prstGeom prst="rect">
                  <a:avLst/>
                </a:prstGeom>
                <a:effectLst>
                  <a:softEdge rad="31750"/>
                </a:effectLst>
              </p:spPr>
            </p:pic>
            <p:pic>
              <p:nvPicPr>
                <p:cNvPr id="22" name="图片 21"/>
                <p:cNvPicPr>
                  <a:picLocks noChangeAspect="1"/>
                </p:cNvPicPr>
                <p:nvPr userDrawn="1"/>
              </p:nvPicPr>
              <p:blipFill>
                <a:blip r:embed="rId2"/>
                <a:srcRect r="66667"/>
                <a:stretch>
                  <a:fillRect/>
                </a:stretch>
              </p:blipFill>
              <p:spPr>
                <a:xfrm>
                  <a:off x="-153" y="7337"/>
                  <a:ext cx="5185" cy="840"/>
                </a:xfrm>
                <a:prstGeom prst="rect">
                  <a:avLst/>
                </a:prstGeom>
                <a:effectLst>
                  <a:softEdge rad="31750"/>
                </a:effectLst>
              </p:spPr>
            </p:pic>
          </p:grpSp>
        </p:grpSp>
      </p:grpSp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/>
        </p:nvGrpSpPr>
        <p:grpSpPr>
          <a:xfrm>
            <a:off x="0" y="4638040"/>
            <a:ext cx="9223375" cy="533400"/>
            <a:chOff x="-153" y="7337"/>
            <a:chExt cx="14525" cy="840"/>
          </a:xfrm>
        </p:grpSpPr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2"/>
            <a:srcRect l="80256" r="700"/>
            <a:stretch>
              <a:fillRect/>
            </a:stretch>
          </p:blipFill>
          <p:spPr>
            <a:xfrm>
              <a:off x="12612" y="7337"/>
              <a:ext cx="1760" cy="801"/>
            </a:xfrm>
            <a:prstGeom prst="rect">
              <a:avLst/>
            </a:prstGeom>
            <a:effectLst>
              <a:softEdge rad="31750"/>
            </a:effectLst>
          </p:spPr>
        </p:pic>
        <p:grpSp>
          <p:nvGrpSpPr>
            <p:cNvPr id="13" name="组合 12"/>
            <p:cNvGrpSpPr/>
            <p:nvPr userDrawn="1"/>
          </p:nvGrpSpPr>
          <p:grpSpPr>
            <a:xfrm>
              <a:off x="-153" y="7337"/>
              <a:ext cx="12981" cy="840"/>
              <a:chOff x="-153" y="7337"/>
              <a:chExt cx="12981" cy="840"/>
            </a:xfrm>
          </p:grpSpPr>
          <p:pic>
            <p:nvPicPr>
              <p:cNvPr id="9" name="图片 8"/>
              <p:cNvPicPr>
                <a:picLocks noChangeAspect="1"/>
              </p:cNvPicPr>
              <p:nvPr userDrawn="1"/>
            </p:nvPicPr>
            <p:blipFill>
              <a:blip r:embed="rId2"/>
              <a:srcRect l="59533" r="17411"/>
              <a:stretch>
                <a:fillRect/>
              </a:stretch>
            </p:blipFill>
            <p:spPr>
              <a:xfrm>
                <a:off x="7199" y="7338"/>
                <a:ext cx="5629" cy="752"/>
              </a:xfrm>
              <a:prstGeom prst="rect">
                <a:avLst/>
              </a:prstGeom>
              <a:effectLst>
                <a:softEdge rad="31750"/>
              </a:effectLst>
            </p:spPr>
          </p:pic>
          <p:grpSp>
            <p:nvGrpSpPr>
              <p:cNvPr id="12" name="组合 11"/>
              <p:cNvGrpSpPr/>
              <p:nvPr userDrawn="1"/>
            </p:nvGrpSpPr>
            <p:grpSpPr>
              <a:xfrm>
                <a:off x="-153" y="7337"/>
                <a:ext cx="7590" cy="840"/>
                <a:chOff x="-153" y="7337"/>
                <a:chExt cx="7590" cy="840"/>
              </a:xfrm>
            </p:grpSpPr>
            <p:pic>
              <p:nvPicPr>
                <p:cNvPr id="10" name="图片 9"/>
                <p:cNvPicPr>
                  <a:picLocks noChangeAspect="1"/>
                </p:cNvPicPr>
                <p:nvPr userDrawn="1"/>
              </p:nvPicPr>
              <p:blipFill>
                <a:blip r:embed="rId2"/>
                <a:srcRect l="31333" r="40900"/>
                <a:stretch>
                  <a:fillRect/>
                </a:stretch>
              </p:blipFill>
              <p:spPr>
                <a:xfrm>
                  <a:off x="4675" y="7338"/>
                  <a:ext cx="2762" cy="800"/>
                </a:xfrm>
                <a:prstGeom prst="rect">
                  <a:avLst/>
                </a:prstGeom>
                <a:effectLst>
                  <a:softEdge rad="31750"/>
                </a:effectLst>
              </p:spPr>
            </p:pic>
            <p:pic>
              <p:nvPicPr>
                <p:cNvPr id="11" name="图片 10"/>
                <p:cNvPicPr>
                  <a:picLocks noChangeAspect="1"/>
                </p:cNvPicPr>
                <p:nvPr userDrawn="1"/>
              </p:nvPicPr>
              <p:blipFill>
                <a:blip r:embed="rId2"/>
                <a:srcRect r="66667"/>
                <a:stretch>
                  <a:fillRect/>
                </a:stretch>
              </p:blipFill>
              <p:spPr>
                <a:xfrm>
                  <a:off x="-153" y="7337"/>
                  <a:ext cx="5185" cy="840"/>
                </a:xfrm>
                <a:prstGeom prst="rect">
                  <a:avLst/>
                </a:prstGeom>
                <a:effectLst>
                  <a:softEdge rad="31750"/>
                </a:effectLst>
              </p:spPr>
            </p:pic>
          </p:grpSp>
        </p:grpSp>
      </p:grpSp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2020/9/1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hyperlink" Target="&#25945;&#24072;&#22791;&#35838;&#36164;&#26009;&#21253;/2.&#38899;&#35270;&#39057;&#36164;&#26009;&#21253;/25.&#25925;&#20154;&#35848;&#35835;&#20070;&#65288;&#19968;&#65289;.mp4" TargetMode="Externa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9267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5"/>
            <a:ext cx="9207500" cy="5142865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2547270" y="1233131"/>
            <a:ext cx="4953000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25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古人谈读书</a:t>
            </a:r>
          </a:p>
        </p:txBody>
      </p:sp>
      <p:pic>
        <p:nvPicPr>
          <p:cNvPr id="5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468" y="2480271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007299" y="2572578"/>
            <a:ext cx="2929077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第一则</a:t>
            </a:r>
          </a:p>
        </p:txBody>
      </p:sp>
      <p:grpSp>
        <p:nvGrpSpPr>
          <p:cNvPr id="8198" name="组合 23"/>
          <p:cNvGrpSpPr/>
          <p:nvPr/>
        </p:nvGrpSpPr>
        <p:grpSpPr>
          <a:xfrm>
            <a:off x="5753418" y="-58421"/>
            <a:ext cx="3465512" cy="368300"/>
            <a:chOff x="-36512" y="147808"/>
            <a:chExt cx="3383280" cy="347267"/>
          </a:xfrm>
        </p:grpSpPr>
        <p:sp>
          <p:nvSpPr>
            <p:cNvPr id="2" name="矩形 1"/>
            <p:cNvSpPr/>
            <p:nvPr/>
          </p:nvSpPr>
          <p:spPr>
            <a:xfrm flipH="1">
              <a:off x="-36512" y="195707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" name="文本框 1"/>
            <p:cNvSpPr txBox="1"/>
            <p:nvPr/>
          </p:nvSpPr>
          <p:spPr>
            <a:xfrm>
              <a:off x="193517" y="147808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9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9"/>
          <p:cNvSpPr/>
          <p:nvPr/>
        </p:nvSpPr>
        <p:spPr>
          <a:xfrm>
            <a:off x="2450103" y="788943"/>
            <a:ext cx="6332389" cy="3883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+mj-ea"/>
                <a:ea typeface="+mj-ea"/>
              </a:rPr>
              <a:t>    </a:t>
            </a:r>
            <a:r>
              <a:rPr lang="zh-CN" altLang="en-US" sz="2400" b="1" dirty="0">
                <a:latin typeface="+mj-ea"/>
                <a:ea typeface="+mj-ea"/>
              </a:rPr>
              <a:t>是由孔子弟子及其再传弟子编写而成的，至战国前期成书。主要记录孔子及其弟子的言行，较为集中地反映了孔子的思想，是儒家学派的经典著作之一。以语录体为主，叙事体为辅，集中体现了孔子的政治主张、伦理思想、道德观念及教育原则等。南宋时，朱熹把它和《大学》《中庸》《孟子》合称为“四书”。</a:t>
            </a:r>
          </a:p>
        </p:txBody>
      </p:sp>
      <p:sp>
        <p:nvSpPr>
          <p:cNvPr id="4" name="矩形 4"/>
          <p:cNvSpPr>
            <a:spLocks noChangeArrowheads="1"/>
          </p:cNvSpPr>
          <p:nvPr/>
        </p:nvSpPr>
        <p:spPr bwMode="auto">
          <a:xfrm>
            <a:off x="820738" y="867618"/>
            <a:ext cx="995680" cy="5835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论语</a:t>
            </a:r>
          </a:p>
        </p:txBody>
      </p:sp>
      <p:pic>
        <p:nvPicPr>
          <p:cNvPr id="7" name="Picture 2" descr="C:\Users\Administrator\Desktop\3333\助读资料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86150" y="141353"/>
            <a:ext cx="2171700" cy="568325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654" y="1536752"/>
            <a:ext cx="1804345" cy="26123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组合 5"/>
          <p:cNvGrpSpPr/>
          <p:nvPr/>
        </p:nvGrpSpPr>
        <p:grpSpPr>
          <a:xfrm>
            <a:off x="2940476" y="131179"/>
            <a:ext cx="3509962" cy="831850"/>
            <a:chOff x="924035" y="907522"/>
            <a:chExt cx="3511458" cy="832905"/>
          </a:xfrm>
        </p:grpSpPr>
        <p:grpSp>
          <p:nvGrpSpPr>
            <p:cNvPr id="14349" name="组合 4"/>
            <p:cNvGrpSpPr/>
            <p:nvPr/>
          </p:nvGrpSpPr>
          <p:grpSpPr>
            <a:xfrm>
              <a:off x="924035" y="907522"/>
              <a:ext cx="3280827" cy="832905"/>
              <a:chOff x="1314217" y="754602"/>
              <a:chExt cx="3280827" cy="832905"/>
            </a:xfrm>
          </p:grpSpPr>
          <p:pic>
            <p:nvPicPr>
              <p:cNvPr id="1435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8" y="1333230"/>
                <a:ext cx="3280826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5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8" y="1067895"/>
              <a:ext cx="294951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第一步：读课文</a:t>
              </a:r>
            </a:p>
          </p:txBody>
        </p:sp>
      </p:grpSp>
      <p:sp>
        <p:nvSpPr>
          <p:cNvPr id="14341" name="矩形 2"/>
          <p:cNvSpPr/>
          <p:nvPr/>
        </p:nvSpPr>
        <p:spPr>
          <a:xfrm>
            <a:off x="840982" y="1086736"/>
            <a:ext cx="7991475" cy="31292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自由朗读课文，圈出生字词，不会读的字查字典解决，难读的地方多读几遍，没把握的地方做批注。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听范读，注意自己标注的地方，看自己哪些地方读的不准确。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再读一遍，把课文读通读顺，然后读给同桌听。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3" name="组 28"/>
          <p:cNvGrpSpPr/>
          <p:nvPr/>
        </p:nvGrpSpPr>
        <p:grpSpPr>
          <a:xfrm>
            <a:off x="6841780" y="128419"/>
            <a:ext cx="2137706" cy="490537"/>
            <a:chOff x="3508667" y="4638583"/>
            <a:chExt cx="2137083" cy="490761"/>
          </a:xfrm>
        </p:grpSpPr>
        <p:sp>
          <p:nvSpPr>
            <p:cNvPr id="5" name="圆角矩形 4"/>
            <p:cNvSpPr/>
            <p:nvPr/>
          </p:nvSpPr>
          <p:spPr>
            <a:xfrm>
              <a:off x="3508667" y="4656053"/>
              <a:ext cx="2137083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6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8" name="图片 3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9" name="TextBox 5">
              <a:hlinkClick r:id="rId5" action="ppaction://hlinkfile"/>
            </p:cNvPr>
            <p:cNvSpPr txBox="1"/>
            <p:nvPr/>
          </p:nvSpPr>
          <p:spPr>
            <a:xfrm>
              <a:off x="3804093" y="4638583"/>
              <a:ext cx="1694671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朗读视频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  <p:bldLst>
      <p:bldP spid="14341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Box 44"/>
          <p:cNvSpPr txBox="1"/>
          <p:nvPr/>
        </p:nvSpPr>
        <p:spPr>
          <a:xfrm>
            <a:off x="1007745" y="1901825"/>
            <a:ext cx="226949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耻</a:t>
            </a:r>
            <a:r>
              <a:rPr lang="zh-CN" altLang="en-US" sz="4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下问</a:t>
            </a:r>
          </a:p>
        </p:txBody>
      </p:sp>
      <p:sp>
        <p:nvSpPr>
          <p:cNvPr id="15364" name="TextBox 44"/>
          <p:cNvSpPr txBox="1"/>
          <p:nvPr/>
        </p:nvSpPr>
        <p:spPr>
          <a:xfrm>
            <a:off x="4866640" y="1901825"/>
            <a:ext cx="2305685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默而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知</a:t>
            </a:r>
            <a:r>
              <a:rPr lang="zh-CN" altLang="en-US" sz="4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之</a:t>
            </a:r>
          </a:p>
        </p:txBody>
      </p:sp>
      <p:sp>
        <p:nvSpPr>
          <p:cNvPr id="24" name="矩形 23"/>
          <p:cNvSpPr/>
          <p:nvPr/>
        </p:nvSpPr>
        <p:spPr>
          <a:xfrm>
            <a:off x="1486535" y="1379538"/>
            <a:ext cx="72199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chǐ</a:t>
            </a:r>
          </a:p>
        </p:txBody>
      </p:sp>
      <p:sp>
        <p:nvSpPr>
          <p:cNvPr id="27" name="矩形 26"/>
          <p:cNvSpPr/>
          <p:nvPr/>
        </p:nvSpPr>
        <p:spPr>
          <a:xfrm>
            <a:off x="5742940" y="1445895"/>
            <a:ext cx="100711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zhì</a:t>
            </a:r>
          </a:p>
        </p:txBody>
      </p:sp>
      <p:grpSp>
        <p:nvGrpSpPr>
          <p:cNvPr id="10255" name="组合 5"/>
          <p:cNvGrpSpPr/>
          <p:nvPr/>
        </p:nvGrpSpPr>
        <p:grpSpPr>
          <a:xfrm>
            <a:off x="3276918" y="175960"/>
            <a:ext cx="2286000" cy="831850"/>
            <a:chOff x="924035" y="907522"/>
            <a:chExt cx="2287080" cy="832905"/>
          </a:xfrm>
        </p:grpSpPr>
        <p:grpSp>
          <p:nvGrpSpPr>
            <p:cNvPr id="10269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027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027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9" y="1067895"/>
              <a:ext cx="1315403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我会读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1"/>
      <p:bldP spid="24" grpId="2"/>
      <p:bldP spid="27" grpId="1"/>
      <p:bldP spid="27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1"/>
          <p:cNvSpPr/>
          <p:nvPr/>
        </p:nvSpPr>
        <p:spPr>
          <a:xfrm>
            <a:off x="386612" y="1503998"/>
            <a:ext cx="8267700" cy="189282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600" b="1" dirty="0">
                <a:solidFill>
                  <a:srgbClr val="000000"/>
                </a:solidFill>
                <a:latin typeface="+mj-ea"/>
                <a:ea typeface="+mj-ea"/>
              </a:rPr>
              <a:t>    </a:t>
            </a:r>
            <a:r>
              <a:rPr lang="zh-CN" altLang="en-US" sz="2600" b="1" dirty="0">
                <a:solidFill>
                  <a:srgbClr val="000000"/>
                </a:solidFill>
                <a:latin typeface="+mj-ea"/>
                <a:ea typeface="+mj-ea"/>
              </a:rPr>
              <a:t>读下面的词语，给加红的字选择正确的读音。</a:t>
            </a:r>
            <a:r>
              <a:rPr lang="en-US" altLang="zh-CN" sz="2600" b="1" dirty="0">
                <a:solidFill>
                  <a:srgbClr val="000000"/>
                </a:solidFill>
                <a:latin typeface="+mj-ea"/>
                <a:ea typeface="+mj-ea"/>
              </a:rPr>
              <a:t>    </a:t>
            </a:r>
          </a:p>
          <a:p>
            <a:pPr algn="just">
              <a:lnSpc>
                <a:spcPct val="150000"/>
              </a:lnSpc>
            </a:pPr>
            <a:r>
              <a:rPr lang="en-US" altLang="zh-CN" sz="2600" b="1" dirty="0">
                <a:solidFill>
                  <a:srgbClr val="000000"/>
                </a:solidFill>
                <a:latin typeface="+mj-ea"/>
                <a:ea typeface="+mj-ea"/>
              </a:rPr>
              <a:t>    </a:t>
            </a:r>
            <a:r>
              <a:rPr lang="zh-CN" altLang="en-US" sz="2600" b="1" dirty="0">
                <a:solidFill>
                  <a:srgbClr val="000000"/>
                </a:solidFill>
                <a:latin typeface="+mj-ea"/>
                <a:ea typeface="+mj-ea"/>
              </a:rPr>
              <a:t>不</a:t>
            </a:r>
            <a:r>
              <a:rPr lang="zh-CN" altLang="en-US" sz="2600" b="1" dirty="0">
                <a:solidFill>
                  <a:srgbClr val="FF0000"/>
                </a:solidFill>
                <a:latin typeface="+mj-ea"/>
                <a:ea typeface="+mj-ea"/>
              </a:rPr>
              <a:t>耻</a:t>
            </a:r>
            <a:r>
              <a:rPr lang="zh-CN" altLang="en-US" sz="2600" b="1" dirty="0">
                <a:solidFill>
                  <a:srgbClr val="000000"/>
                </a:solidFill>
                <a:latin typeface="+mj-ea"/>
                <a:ea typeface="+mj-ea"/>
              </a:rPr>
              <a:t>下问</a:t>
            </a:r>
            <a:r>
              <a:rPr lang="en-US" altLang="zh-CN" sz="2600" b="1" dirty="0">
                <a:solidFill>
                  <a:srgbClr val="000000"/>
                </a:solidFill>
                <a:latin typeface="+mj-ea"/>
                <a:ea typeface="+mj-ea"/>
              </a:rPr>
              <a:t>（</a:t>
            </a:r>
            <a:r>
              <a:rPr lang="en-US" altLang="zh-CN" sz="2600" b="1" dirty="0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</a:rPr>
              <a:t>cǐ  chǐ</a:t>
            </a:r>
            <a:r>
              <a:rPr lang="en-US" altLang="zh-CN" sz="2600" b="1" dirty="0">
                <a:solidFill>
                  <a:srgbClr val="000000"/>
                </a:solidFill>
                <a:latin typeface="+mj-ea"/>
                <a:ea typeface="+mj-ea"/>
              </a:rPr>
              <a:t>）    </a:t>
            </a:r>
            <a:r>
              <a:rPr lang="en-US" altLang="zh-CN" sz="2600" b="1" dirty="0">
                <a:solidFill>
                  <a:srgbClr val="FF0000"/>
                </a:solidFill>
                <a:latin typeface="+mj-ea"/>
                <a:ea typeface="+mj-ea"/>
              </a:rPr>
              <a:t>诲</a:t>
            </a:r>
            <a:r>
              <a:rPr lang="zh-CN" altLang="en-US" sz="2600" b="1" dirty="0">
                <a:solidFill>
                  <a:srgbClr val="000000"/>
                </a:solidFill>
                <a:latin typeface="+mj-ea"/>
                <a:ea typeface="+mj-ea"/>
              </a:rPr>
              <a:t>人不倦</a:t>
            </a:r>
            <a:r>
              <a:rPr lang="en-US" altLang="zh-CN" sz="2600" b="1" dirty="0">
                <a:solidFill>
                  <a:srgbClr val="000000"/>
                </a:solidFill>
                <a:latin typeface="+mj-ea"/>
                <a:ea typeface="+mj-ea"/>
              </a:rPr>
              <a:t>（</a:t>
            </a:r>
            <a:r>
              <a:rPr lang="en-US" altLang="zh-CN" sz="2600" b="1" dirty="0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</a:rPr>
              <a:t>huì   huǐ</a:t>
            </a:r>
            <a:r>
              <a:rPr lang="en-US" altLang="zh-CN" sz="2600" b="1" dirty="0">
                <a:solidFill>
                  <a:srgbClr val="000000"/>
                </a:solidFill>
                <a:latin typeface="+mj-ea"/>
                <a:ea typeface="+mj-ea"/>
              </a:rPr>
              <a:t>）</a:t>
            </a:r>
          </a:p>
          <a:p>
            <a:pPr algn="just">
              <a:lnSpc>
                <a:spcPct val="150000"/>
              </a:lnSpc>
            </a:pPr>
            <a:r>
              <a:rPr lang="en-US" altLang="zh-CN" sz="2600" b="1" dirty="0">
                <a:solidFill>
                  <a:srgbClr val="000000"/>
                </a:solidFill>
                <a:latin typeface="+mj-ea"/>
                <a:ea typeface="+mj-ea"/>
              </a:rPr>
              <a:t>    </a:t>
            </a:r>
          </a:p>
        </p:txBody>
      </p:sp>
      <p:sp>
        <p:nvSpPr>
          <p:cNvPr id="5" name="矩形 4"/>
          <p:cNvSpPr/>
          <p:nvPr/>
        </p:nvSpPr>
        <p:spPr>
          <a:xfrm>
            <a:off x="3109037" y="2108626"/>
            <a:ext cx="896849" cy="102720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 b="1" dirty="0" smtClean="0">
                <a:solidFill>
                  <a:srgbClr val="C00000"/>
                </a:solidFill>
                <a:latin typeface="+mj-ea"/>
                <a:ea typeface="+mj-ea"/>
              </a:rPr>
              <a:t>√</a:t>
            </a:r>
            <a:endParaRPr lang="zh-CN" altLang="en-US" sz="480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241943" y="2087360"/>
            <a:ext cx="608330" cy="102720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 b="1" dirty="0" smtClean="0">
                <a:solidFill>
                  <a:srgbClr val="C00000"/>
                </a:solidFill>
                <a:latin typeface="+mj-ea"/>
                <a:ea typeface="+mj-ea"/>
              </a:rPr>
              <a:t>√</a:t>
            </a:r>
            <a:endParaRPr lang="zh-CN" altLang="en-US" sz="480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grpSp>
        <p:nvGrpSpPr>
          <p:cNvPr id="11267" name="组合 5"/>
          <p:cNvGrpSpPr/>
          <p:nvPr/>
        </p:nvGrpSpPr>
        <p:grpSpPr>
          <a:xfrm>
            <a:off x="3397717" y="195347"/>
            <a:ext cx="2286000" cy="831850"/>
            <a:chOff x="924035" y="907522"/>
            <a:chExt cx="2287080" cy="832905"/>
          </a:xfrm>
        </p:grpSpPr>
        <p:grpSp>
          <p:nvGrpSpPr>
            <p:cNvPr id="11272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1276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1277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9" y="1067895"/>
              <a:ext cx="131131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易错音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文本框 118"/>
          <p:cNvSpPr txBox="1"/>
          <p:nvPr/>
        </p:nvSpPr>
        <p:spPr>
          <a:xfrm>
            <a:off x="3950335" y="2947670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知</a:t>
            </a:r>
          </a:p>
        </p:txBody>
      </p:sp>
      <p:sp>
        <p:nvSpPr>
          <p:cNvPr id="98" name="矩形 97"/>
          <p:cNvSpPr/>
          <p:nvPr/>
        </p:nvSpPr>
        <p:spPr>
          <a:xfrm>
            <a:off x="2974986" y="433557"/>
            <a:ext cx="2938780" cy="9220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识字读书</a:t>
            </a:r>
          </a:p>
        </p:txBody>
      </p:sp>
      <p:sp>
        <p:nvSpPr>
          <p:cNvPr id="100" name="文本框 102"/>
          <p:cNvSpPr txBox="1"/>
          <p:nvPr/>
        </p:nvSpPr>
        <p:spPr>
          <a:xfrm>
            <a:off x="1348740" y="3399790"/>
            <a:ext cx="985838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耻</a:t>
            </a:r>
          </a:p>
        </p:txBody>
      </p:sp>
      <p:sp>
        <p:nvSpPr>
          <p:cNvPr id="102" name="文本框 120"/>
          <p:cNvSpPr txBox="1"/>
          <p:nvPr/>
        </p:nvSpPr>
        <p:spPr>
          <a:xfrm>
            <a:off x="6118543" y="3639820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诲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73530" y="3157855"/>
            <a:ext cx="1514475" cy="15144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70985" y="2694305"/>
            <a:ext cx="1514475" cy="15144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20790" y="3357245"/>
            <a:ext cx="1514475" cy="151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735242" y="1122762"/>
            <a:ext cx="7429500" cy="1912635"/>
          </a:xfrm>
          <a:prstGeom prst="rect">
            <a:avLst/>
          </a:prstGeom>
          <a:solidFill>
            <a:srgbClr val="FFFFFF"/>
          </a:solidFill>
          <a:ln w="3175" cap="rnd">
            <a:noFill/>
            <a:prstDash val="sysDot"/>
            <a:miter lim="800000"/>
          </a:ln>
        </p:spPr>
        <p:txBody>
          <a:bodyPr lIns="91439" tIns="45719" rIns="91439" bIns="45719"/>
          <a:lstStyle/>
          <a:p>
            <a:pPr marL="0" marR="0" lvl="0" indent="0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关注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下面句子中加点的字，看看你有什么发现？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R="0" lvl="0" indent="627063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1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.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敏而好学，不耻下问。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R="0" lvl="0" indent="627063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2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.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默而识之，学而不厌，诲人不倦。</a:t>
            </a:r>
          </a:p>
        </p:txBody>
      </p:sp>
      <p:sp>
        <p:nvSpPr>
          <p:cNvPr id="14339" name="TextBox 2"/>
          <p:cNvSpPr txBox="1"/>
          <p:nvPr/>
        </p:nvSpPr>
        <p:spPr>
          <a:xfrm>
            <a:off x="2616362" y="2603331"/>
            <a:ext cx="5556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.</a:t>
            </a:r>
            <a:endParaRPr lang="zh-CN" altLang="en-US" sz="28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grpSp>
        <p:nvGrpSpPr>
          <p:cNvPr id="6" name="组合 26"/>
          <p:cNvGrpSpPr/>
          <p:nvPr/>
        </p:nvGrpSpPr>
        <p:grpSpPr>
          <a:xfrm>
            <a:off x="5835053" y="3479005"/>
            <a:ext cx="2654241" cy="1048661"/>
            <a:chOff x="6712495" y="-330511"/>
            <a:chExt cx="2654241" cy="1048661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15" descr="C:\Users\Administrator\Desktop\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712495" y="-330511"/>
              <a:ext cx="2654241" cy="1048661"/>
            </a:xfrm>
            <a:prstGeom prst="rect">
              <a:avLst/>
            </a:prstGeom>
            <a:noFill/>
          </p:spPr>
        </p:pic>
        <p:sp>
          <p:nvSpPr>
            <p:cNvPr id="29" name="矩形 28"/>
            <p:cNvSpPr/>
            <p:nvPr/>
          </p:nvSpPr>
          <p:spPr>
            <a:xfrm>
              <a:off x="7022614" y="-221680"/>
              <a:ext cx="1589063" cy="83099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加点的字是多音字！</a:t>
              </a:r>
            </a:p>
          </p:txBody>
        </p:sp>
      </p:grpSp>
      <p:grpSp>
        <p:nvGrpSpPr>
          <p:cNvPr id="14342" name="组合 5"/>
          <p:cNvGrpSpPr/>
          <p:nvPr/>
        </p:nvGrpSpPr>
        <p:grpSpPr>
          <a:xfrm>
            <a:off x="3586533" y="128624"/>
            <a:ext cx="2286000" cy="831850"/>
            <a:chOff x="924035" y="907522"/>
            <a:chExt cx="2287080" cy="832905"/>
          </a:xfrm>
        </p:grpSpPr>
        <p:grpSp>
          <p:nvGrpSpPr>
            <p:cNvPr id="14344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4348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49" name="Picture 6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27" name="圆角矩形 26"/>
            <p:cNvSpPr/>
            <p:nvPr/>
          </p:nvSpPr>
          <p:spPr>
            <a:xfrm>
              <a:off x="1485979" y="1067895"/>
              <a:ext cx="131040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多音字</a:t>
              </a:r>
            </a:p>
          </p:txBody>
        </p:sp>
      </p:grpSp>
      <p:sp>
        <p:nvSpPr>
          <p:cNvPr id="14343" name="TextBox 2"/>
          <p:cNvSpPr txBox="1"/>
          <p:nvPr/>
        </p:nvSpPr>
        <p:spPr>
          <a:xfrm>
            <a:off x="2592213" y="1962493"/>
            <a:ext cx="5556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.</a:t>
            </a:r>
            <a:endParaRPr lang="zh-CN" altLang="en-US" sz="28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3"/>
          <p:cNvSpPr txBox="1"/>
          <p:nvPr/>
        </p:nvSpPr>
        <p:spPr>
          <a:xfrm>
            <a:off x="497633" y="868791"/>
            <a:ext cx="838200" cy="768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4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好</a:t>
            </a:r>
          </a:p>
        </p:txBody>
      </p:sp>
      <p:sp>
        <p:nvSpPr>
          <p:cNvPr id="15363" name="Text Box 15"/>
          <p:cNvSpPr txBox="1"/>
          <p:nvPr/>
        </p:nvSpPr>
        <p:spPr>
          <a:xfrm>
            <a:off x="1145845" y="608590"/>
            <a:ext cx="1436687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altLang="zh-CN" sz="3200" b="1" dirty="0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</a:rPr>
              <a:t>hào</a:t>
            </a:r>
          </a:p>
        </p:txBody>
      </p:sp>
      <p:sp>
        <p:nvSpPr>
          <p:cNvPr id="15364" name="Text Box 15"/>
          <p:cNvSpPr txBox="1"/>
          <p:nvPr/>
        </p:nvSpPr>
        <p:spPr>
          <a:xfrm>
            <a:off x="1053141" y="1442027"/>
            <a:ext cx="1541463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altLang="zh-CN" sz="3200" b="1" dirty="0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</a:rPr>
              <a:t>hǎo</a:t>
            </a:r>
          </a:p>
        </p:txBody>
      </p:sp>
      <p:sp>
        <p:nvSpPr>
          <p:cNvPr id="5" name="左大括号 4"/>
          <p:cNvSpPr/>
          <p:nvPr/>
        </p:nvSpPr>
        <p:spPr>
          <a:xfrm>
            <a:off x="1191370" y="776716"/>
            <a:ext cx="144463" cy="1155700"/>
          </a:xfrm>
          <a:prstGeom prst="leftBrac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" b="1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文本框 3"/>
          <p:cNvSpPr txBox="1"/>
          <p:nvPr/>
        </p:nvSpPr>
        <p:spPr>
          <a:xfrm>
            <a:off x="2046139" y="649385"/>
            <a:ext cx="2185987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zh-CN" altLang="en-US" sz="36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好学</a:t>
            </a:r>
            <a:r>
              <a:rPr lang="en-US" altLang="en-US" sz="36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endParaRPr lang="en-US" altLang="en-US" sz="36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18"/>
          <p:cNvSpPr txBox="1"/>
          <p:nvPr/>
        </p:nvSpPr>
        <p:spPr>
          <a:xfrm>
            <a:off x="2050901" y="1428848"/>
            <a:ext cx="2106428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en-US" sz="36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zh-CN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好看</a:t>
            </a:r>
            <a:r>
              <a:rPr lang="en-US" altLang="en-US" sz="36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endParaRPr lang="en-US" altLang="en-US" sz="36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368" name="TextBox 3"/>
          <p:cNvSpPr txBox="1"/>
          <p:nvPr/>
        </p:nvSpPr>
        <p:spPr>
          <a:xfrm>
            <a:off x="4423520" y="868791"/>
            <a:ext cx="825500" cy="768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4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识</a:t>
            </a:r>
          </a:p>
        </p:txBody>
      </p:sp>
      <p:sp>
        <p:nvSpPr>
          <p:cNvPr id="15369" name="Text Box 15"/>
          <p:cNvSpPr txBox="1"/>
          <p:nvPr/>
        </p:nvSpPr>
        <p:spPr>
          <a:xfrm>
            <a:off x="4738357" y="470477"/>
            <a:ext cx="1776413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altLang="zh-CN" sz="3200" b="1" dirty="0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</a:rPr>
              <a:t>zhì</a:t>
            </a:r>
          </a:p>
        </p:txBody>
      </p:sp>
      <p:sp>
        <p:nvSpPr>
          <p:cNvPr id="15370" name="Text Box 15"/>
          <p:cNvSpPr txBox="1"/>
          <p:nvPr/>
        </p:nvSpPr>
        <p:spPr>
          <a:xfrm>
            <a:off x="5182857" y="1418215"/>
            <a:ext cx="8890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altLang="zh-CN" sz="3200" b="1" dirty="0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</a:rPr>
              <a:t>shí</a:t>
            </a:r>
          </a:p>
        </p:txBody>
      </p:sp>
      <p:sp>
        <p:nvSpPr>
          <p:cNvPr id="11" name="左大括号 10"/>
          <p:cNvSpPr/>
          <p:nvPr/>
        </p:nvSpPr>
        <p:spPr>
          <a:xfrm>
            <a:off x="5160120" y="738616"/>
            <a:ext cx="88900" cy="1231900"/>
          </a:xfrm>
          <a:prstGeom prst="leftBrac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文本框 18"/>
          <p:cNvSpPr txBox="1"/>
          <p:nvPr/>
        </p:nvSpPr>
        <p:spPr>
          <a:xfrm>
            <a:off x="5706663" y="1418215"/>
            <a:ext cx="2293774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zh-CN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认识</a:t>
            </a:r>
            <a:r>
              <a:rPr lang="en-US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</a:p>
        </p:txBody>
      </p:sp>
      <p:sp>
        <p:nvSpPr>
          <p:cNvPr id="14" name="文本框 28"/>
          <p:cNvSpPr txBox="1"/>
          <p:nvPr/>
        </p:nvSpPr>
        <p:spPr>
          <a:xfrm>
            <a:off x="5724739" y="516022"/>
            <a:ext cx="3047114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zh-CN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博闻强识</a:t>
            </a:r>
            <a:r>
              <a:rPr lang="en-US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425450" y="2229278"/>
            <a:ext cx="8346403" cy="2492990"/>
            <a:chOff x="425450" y="2229278"/>
            <a:chExt cx="8346403" cy="2492990"/>
          </a:xfrm>
        </p:grpSpPr>
        <p:sp>
          <p:nvSpPr>
            <p:cNvPr id="15" name="矩形 17"/>
            <p:cNvSpPr/>
            <p:nvPr/>
          </p:nvSpPr>
          <p:spPr>
            <a:xfrm>
              <a:off x="425450" y="2229278"/>
              <a:ext cx="8346403" cy="249299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2800" b="1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读一读</a:t>
              </a:r>
              <a:r>
                <a:rPr lang="zh-CN" altLang="en-US" sz="28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：</a:t>
              </a:r>
              <a:endParaRPr lang="en-US" altLang="zh-CN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altLang="zh-CN" sz="28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1.</a:t>
              </a:r>
              <a:r>
                <a:rPr lang="zh-CN" altLang="en-US" sz="28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小红勤奋好学，品学兼优</a:t>
              </a:r>
              <a:r>
                <a:rPr lang="zh-CN" altLang="en-US" sz="2800" b="1" dirty="0" smtClean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，</a:t>
              </a:r>
              <a:r>
                <a:rPr lang="zh-CN" altLang="en-US" sz="2800" b="1" dirty="0" smtClean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得到</a:t>
              </a:r>
              <a:r>
                <a:rPr lang="zh-CN" altLang="en-US" sz="2800" b="1" dirty="0" smtClean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全班同学的好评</a:t>
              </a:r>
              <a:r>
                <a:rPr lang="zh-CN" altLang="en-US" sz="28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。</a:t>
              </a:r>
              <a:endParaRPr lang="en-US" altLang="zh-CN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altLang="zh-CN" sz="28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2.</a:t>
              </a:r>
              <a:r>
                <a:rPr lang="zh-CN" altLang="en-US" sz="28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今天我认识了清代颜元,他是一位博闻强识的学者。</a:t>
              </a:r>
              <a:endParaRPr lang="en-US" altLang="zh-CN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just">
                <a:lnSpc>
                  <a:spcPct val="150000"/>
                </a:lnSpc>
              </a:pPr>
              <a:endPara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15375" name="组合 20"/>
            <p:cNvGrpSpPr/>
            <p:nvPr/>
          </p:nvGrpSpPr>
          <p:grpSpPr>
            <a:xfrm>
              <a:off x="2383096" y="3160533"/>
              <a:ext cx="5978869" cy="1166264"/>
              <a:chOff x="2741475" y="3864399"/>
              <a:chExt cx="4540425" cy="1165585"/>
            </a:xfrm>
          </p:grpSpPr>
          <p:sp>
            <p:nvSpPr>
              <p:cNvPr id="15379" name="TextBox 16"/>
              <p:cNvSpPr txBox="1"/>
              <p:nvPr/>
            </p:nvSpPr>
            <p:spPr>
              <a:xfrm>
                <a:off x="2741475" y="4490314"/>
                <a:ext cx="557212" cy="5238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.</a:t>
                </a:r>
                <a:endParaRPr lang="zh-CN" altLang="en-US" sz="2800" b="1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5380" name="TextBox 17"/>
              <p:cNvSpPr txBox="1"/>
              <p:nvPr/>
            </p:nvSpPr>
            <p:spPr>
              <a:xfrm>
                <a:off x="7004087" y="3864399"/>
                <a:ext cx="277813" cy="5238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.</a:t>
                </a:r>
                <a:endParaRPr lang="zh-CN" altLang="en-US" sz="2800" b="1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5381" name="TextBox 17"/>
              <p:cNvSpPr txBox="1"/>
              <p:nvPr/>
            </p:nvSpPr>
            <p:spPr>
              <a:xfrm>
                <a:off x="2741475" y="3864399"/>
                <a:ext cx="555625" cy="5238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.</a:t>
                </a:r>
                <a:endParaRPr lang="zh-CN" altLang="en-US" sz="2800" b="1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5382" name="TextBox 16"/>
              <p:cNvSpPr txBox="1"/>
              <p:nvPr/>
            </p:nvSpPr>
            <p:spPr>
              <a:xfrm>
                <a:off x="6446874" y="4506109"/>
                <a:ext cx="557212" cy="5238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.</a:t>
                </a:r>
                <a:endParaRPr lang="zh-CN" altLang="en-US" sz="2800" b="1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p:grpSp>
      </p:grpSp>
      <p:grpSp>
        <p:nvGrpSpPr>
          <p:cNvPr id="21" name="组合 23"/>
          <p:cNvGrpSpPr/>
          <p:nvPr/>
        </p:nvGrpSpPr>
        <p:grpSpPr>
          <a:xfrm>
            <a:off x="6925054" y="1804903"/>
            <a:ext cx="2120900" cy="1147762"/>
            <a:chOff x="6788695" y="1080879"/>
            <a:chExt cx="1793385" cy="1147811"/>
          </a:xfrm>
        </p:grpSpPr>
        <p:pic>
          <p:nvPicPr>
            <p:cNvPr id="22" name="Picture 14" descr="C:\Users\Administrator\Desktop\21579cb2206b352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6788695" y="1080879"/>
              <a:ext cx="1793385" cy="1147811"/>
            </a:xfrm>
            <a:prstGeom prst="rect">
              <a:avLst/>
            </a:prstGeom>
            <a:noFill/>
          </p:spPr>
        </p:pic>
        <p:sp>
          <p:nvSpPr>
            <p:cNvPr id="15378" name="矩形 72"/>
            <p:cNvSpPr/>
            <p:nvPr/>
          </p:nvSpPr>
          <p:spPr>
            <a:xfrm>
              <a:off x="6950245" y="1343456"/>
              <a:ext cx="1488266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b="1" dirty="0">
                  <a:latin typeface="Calibri" panose="020F0502020204030204" pitchFamily="34" charset="0"/>
                </a:rPr>
                <a:t>注意加点字的读音！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1"/>
          <p:cNvSpPr txBox="1"/>
          <p:nvPr/>
        </p:nvSpPr>
        <p:spPr>
          <a:xfrm>
            <a:off x="1353820" y="1327785"/>
            <a:ext cx="6854825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读课文，想一想课文主要写了什么？</a:t>
            </a:r>
          </a:p>
        </p:txBody>
      </p:sp>
      <p:sp>
        <p:nvSpPr>
          <p:cNvPr id="3" name="矩形 2"/>
          <p:cNvSpPr/>
          <p:nvPr/>
        </p:nvSpPr>
        <p:spPr>
          <a:xfrm>
            <a:off x="444779" y="2169795"/>
            <a:ext cx="7494588" cy="7155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     本文主要讲了古人对读书的看法。</a:t>
            </a:r>
          </a:p>
        </p:txBody>
      </p:sp>
      <p:sp>
        <p:nvSpPr>
          <p:cNvPr id="5" name="矩形 4"/>
          <p:cNvSpPr/>
          <p:nvPr/>
        </p:nvSpPr>
        <p:spPr>
          <a:xfrm>
            <a:off x="3043229" y="194223"/>
            <a:ext cx="2838727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整体感知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3519569"/>
              </p:ext>
            </p:extLst>
          </p:nvPr>
        </p:nvGraphicFramePr>
        <p:xfrm>
          <a:off x="4964657" y="1898864"/>
          <a:ext cx="900113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7" name="矩形 26">
            <a:hlinkClick r:id="rId2" action="ppaction://hlinksldjump"/>
          </p:cNvPr>
          <p:cNvSpPr/>
          <p:nvPr/>
        </p:nvSpPr>
        <p:spPr>
          <a:xfrm>
            <a:off x="4973758" y="1898307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诲</a:t>
            </a:r>
          </a:p>
        </p:txBody>
      </p:sp>
      <p:graphicFrame>
        <p:nvGraphicFramePr>
          <p:cNvPr id="11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6558952"/>
              </p:ext>
            </p:extLst>
          </p:nvPr>
        </p:nvGraphicFramePr>
        <p:xfrm>
          <a:off x="3021557" y="1902039"/>
          <a:ext cx="900113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矩形 11">
            <a:hlinkClick r:id="rId3" action="ppaction://hlinksldjump"/>
          </p:cNvPr>
          <p:cNvSpPr/>
          <p:nvPr/>
        </p:nvSpPr>
        <p:spPr>
          <a:xfrm>
            <a:off x="3021411" y="1920476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耻</a:t>
            </a:r>
          </a:p>
        </p:txBody>
      </p:sp>
      <p:sp>
        <p:nvSpPr>
          <p:cNvPr id="10" name="任意多边形 9"/>
          <p:cNvSpPr/>
          <p:nvPr/>
        </p:nvSpPr>
        <p:spPr>
          <a:xfrm>
            <a:off x="5679233" y="244324"/>
            <a:ext cx="3400425" cy="369888"/>
          </a:xfrm>
          <a:custGeom>
            <a:avLst/>
            <a:gdLst>
              <a:gd name="connsiteX0" fmla="*/ 0 w 3400501"/>
              <a:gd name="connsiteY0" fmla="*/ 0 h 369332"/>
              <a:gd name="connsiteX1" fmla="*/ 3400501 w 3400501"/>
              <a:gd name="connsiteY1" fmla="*/ 0 h 369332"/>
              <a:gd name="connsiteX2" fmla="*/ 3400501 w 3400501"/>
              <a:gd name="connsiteY2" fmla="*/ 369332 h 369332"/>
              <a:gd name="connsiteX3" fmla="*/ 0 w 3400501"/>
              <a:gd name="connsiteY3" fmla="*/ 369332 h 369332"/>
              <a:gd name="connsiteX4" fmla="*/ 0 w 3400501"/>
              <a:gd name="connsiteY4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0501" h="369332">
                <a:moveTo>
                  <a:pt x="0" y="0"/>
                </a:moveTo>
                <a:lnTo>
                  <a:pt x="3400501" y="0"/>
                </a:lnTo>
                <a:lnTo>
                  <a:pt x="3400501" y="369332"/>
                </a:lnTo>
                <a:lnTo>
                  <a:pt x="0" y="36933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60960" tIns="60960" rIns="60960" bIns="60960" spcCol="1270"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711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提示</a:t>
            </a: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：</a:t>
            </a: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点击生字进入详细讲解。</a:t>
            </a:r>
            <a:endParaRPr kumimoji="0" lang="zh-CN" sz="18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+mn-cs"/>
            </a:endParaRPr>
          </a:p>
        </p:txBody>
      </p:sp>
      <p:grpSp>
        <p:nvGrpSpPr>
          <p:cNvPr id="21662" name="组合 5"/>
          <p:cNvGrpSpPr/>
          <p:nvPr/>
        </p:nvGrpSpPr>
        <p:grpSpPr>
          <a:xfrm>
            <a:off x="3381547" y="91895"/>
            <a:ext cx="2287587" cy="831850"/>
            <a:chOff x="924035" y="907522"/>
            <a:chExt cx="2287080" cy="832905"/>
          </a:xfrm>
        </p:grpSpPr>
        <p:grpSp>
          <p:nvGrpSpPr>
            <p:cNvPr id="21664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21668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1669" name="Picture 6"/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1" name="圆角矩形 40"/>
            <p:cNvSpPr/>
            <p:nvPr/>
          </p:nvSpPr>
          <p:spPr>
            <a:xfrm>
              <a:off x="1485979" y="1067895"/>
              <a:ext cx="131040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我会写</a:t>
              </a:r>
            </a:p>
          </p:txBody>
        </p:sp>
      </p:grpSp>
      <p:sp>
        <p:nvSpPr>
          <p:cNvPr id="39" name="文本框 39"/>
          <p:cNvSpPr txBox="1"/>
          <p:nvPr/>
        </p:nvSpPr>
        <p:spPr>
          <a:xfrm>
            <a:off x="548293" y="3677783"/>
            <a:ext cx="8143875" cy="5175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800" b="1" dirty="0">
                <a:latin typeface="宋体" panose="02010600030101010101" pitchFamily="2" charset="-122"/>
              </a:rPr>
              <a:t>观察生字在田字格中的位置，讨论书写注意事项。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27" grpId="0"/>
      <p:bldP spid="12" grpId="0"/>
      <p:bldP spid="3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圆角矩形 33"/>
          <p:cNvSpPr/>
          <p:nvPr/>
        </p:nvSpPr>
        <p:spPr>
          <a:xfrm>
            <a:off x="5374005" y="2460943"/>
            <a:ext cx="1890713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889760" y="2461260"/>
            <a:ext cx="2025650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54" name="直线连接符 75"/>
          <p:cNvCxnSpPr/>
          <p:nvPr/>
        </p:nvCxnSpPr>
        <p:spPr>
          <a:xfrm flipV="1">
            <a:off x="5461953" y="2961958"/>
            <a:ext cx="1714500" cy="30163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64"/>
          <p:cNvSpPr txBox="1"/>
          <p:nvPr/>
        </p:nvSpPr>
        <p:spPr>
          <a:xfrm>
            <a:off x="2002155" y="2554288"/>
            <a:ext cx="1800225" cy="4381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algn="ctr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左右结构</a:t>
            </a:r>
          </a:p>
        </p:txBody>
      </p:sp>
      <p:sp>
        <p:nvSpPr>
          <p:cNvPr id="62" name="文本框 64"/>
          <p:cNvSpPr txBox="1"/>
          <p:nvPr/>
        </p:nvSpPr>
        <p:spPr>
          <a:xfrm>
            <a:off x="5580380" y="2554605"/>
            <a:ext cx="1477963" cy="4381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上下结构</a:t>
            </a:r>
          </a:p>
        </p:txBody>
      </p:sp>
      <p:sp>
        <p:nvSpPr>
          <p:cNvPr id="63" name="文本框 64"/>
          <p:cNvSpPr txBox="1"/>
          <p:nvPr/>
        </p:nvSpPr>
        <p:spPr>
          <a:xfrm>
            <a:off x="2955925" y="679450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耻</a:t>
            </a:r>
          </a:p>
        </p:txBody>
      </p:sp>
      <p:cxnSp>
        <p:nvCxnSpPr>
          <p:cNvPr id="64" name="直线连接符 5"/>
          <p:cNvCxnSpPr/>
          <p:nvPr/>
        </p:nvCxnSpPr>
        <p:spPr>
          <a:xfrm flipV="1">
            <a:off x="2132330" y="2962275"/>
            <a:ext cx="1856740" cy="3048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文本框 64"/>
          <p:cNvSpPr txBox="1"/>
          <p:nvPr/>
        </p:nvSpPr>
        <p:spPr>
          <a:xfrm>
            <a:off x="4489768" y="679450"/>
            <a:ext cx="608012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069 -0.000123 L -0.113681 0.504074 " pathEditMode="relative" rAng="0" ptsTypes="">
                                      <p:cBhvr>
                                        <p:cTn id="6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00" y="25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-0.000123 L -0.176181 0.506420 " pathEditMode="relative" rAng="0" ptsTypes="">
                                      <p:cBhvr>
                                        <p:cTn id="10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00" y="24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397" name="Group 109"/>
          <p:cNvGraphicFramePr>
            <a:graphicFrameLocks noGrp="1"/>
          </p:cNvGraphicFramePr>
          <p:nvPr/>
        </p:nvGraphicFramePr>
        <p:xfrm>
          <a:off x="4066223" y="1217930"/>
          <a:ext cx="2590800" cy="2270125"/>
        </p:xfrm>
        <a:graphic>
          <a:graphicData uri="http://schemas.openxmlformats.org/drawingml/2006/table">
            <a:tbl>
              <a:tblPr/>
              <a:tblGrid>
                <a:gridCol w="1284287"/>
                <a:gridCol w="1306513"/>
              </a:tblGrid>
              <a:tr h="11255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458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3565" name="Rectangle 75"/>
          <p:cNvSpPr/>
          <p:nvPr/>
        </p:nvSpPr>
        <p:spPr>
          <a:xfrm>
            <a:off x="4510723" y="1513205"/>
            <a:ext cx="31750" cy="1524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 algn="just"/>
            <a:r>
              <a:rPr lang="zh-CN" alt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12367" name="Freeform 79"/>
          <p:cNvSpPr/>
          <p:nvPr/>
        </p:nvSpPr>
        <p:spPr>
          <a:xfrm>
            <a:off x="4599623" y="1730693"/>
            <a:ext cx="687387" cy="185737"/>
          </a:xfrm>
          <a:custGeom>
            <a:avLst/>
            <a:gdLst>
              <a:gd name="txL" fmla="*/ 0 w 1082"/>
              <a:gd name="txT" fmla="*/ 0 h 292"/>
              <a:gd name="txR" fmla="*/ 1082 w 1082"/>
              <a:gd name="txB" fmla="*/ 292 h 292"/>
            </a:gdLst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82" h="292">
                <a:moveTo>
                  <a:pt x="26" y="241"/>
                </a:moveTo>
                <a:lnTo>
                  <a:pt x="13" y="229"/>
                </a:lnTo>
                <a:lnTo>
                  <a:pt x="0" y="216"/>
                </a:lnTo>
                <a:lnTo>
                  <a:pt x="0" y="203"/>
                </a:lnTo>
                <a:lnTo>
                  <a:pt x="0" y="191"/>
                </a:lnTo>
                <a:lnTo>
                  <a:pt x="0" y="178"/>
                </a:lnTo>
                <a:lnTo>
                  <a:pt x="0" y="165"/>
                </a:lnTo>
                <a:lnTo>
                  <a:pt x="13" y="165"/>
                </a:lnTo>
                <a:lnTo>
                  <a:pt x="26" y="165"/>
                </a:lnTo>
                <a:lnTo>
                  <a:pt x="38" y="165"/>
                </a:lnTo>
                <a:lnTo>
                  <a:pt x="64" y="165"/>
                </a:lnTo>
                <a:lnTo>
                  <a:pt x="89" y="165"/>
                </a:lnTo>
                <a:lnTo>
                  <a:pt x="127" y="153"/>
                </a:lnTo>
                <a:lnTo>
                  <a:pt x="166" y="153"/>
                </a:lnTo>
                <a:lnTo>
                  <a:pt x="217" y="153"/>
                </a:lnTo>
                <a:lnTo>
                  <a:pt x="306" y="140"/>
                </a:lnTo>
                <a:lnTo>
                  <a:pt x="395" y="115"/>
                </a:lnTo>
                <a:lnTo>
                  <a:pt x="496" y="89"/>
                </a:lnTo>
                <a:lnTo>
                  <a:pt x="598" y="51"/>
                </a:lnTo>
                <a:lnTo>
                  <a:pt x="649" y="51"/>
                </a:lnTo>
                <a:lnTo>
                  <a:pt x="700" y="38"/>
                </a:lnTo>
                <a:lnTo>
                  <a:pt x="751" y="26"/>
                </a:lnTo>
                <a:lnTo>
                  <a:pt x="789" y="13"/>
                </a:lnTo>
                <a:lnTo>
                  <a:pt x="827" y="13"/>
                </a:lnTo>
                <a:lnTo>
                  <a:pt x="865" y="0"/>
                </a:lnTo>
                <a:lnTo>
                  <a:pt x="904" y="0"/>
                </a:lnTo>
                <a:lnTo>
                  <a:pt x="929" y="0"/>
                </a:lnTo>
                <a:lnTo>
                  <a:pt x="967" y="0"/>
                </a:lnTo>
                <a:lnTo>
                  <a:pt x="980" y="0"/>
                </a:lnTo>
                <a:lnTo>
                  <a:pt x="1005" y="0"/>
                </a:lnTo>
                <a:lnTo>
                  <a:pt x="1031" y="13"/>
                </a:lnTo>
                <a:lnTo>
                  <a:pt x="1043" y="13"/>
                </a:lnTo>
                <a:lnTo>
                  <a:pt x="1056" y="26"/>
                </a:lnTo>
                <a:lnTo>
                  <a:pt x="1069" y="38"/>
                </a:lnTo>
                <a:lnTo>
                  <a:pt x="1082" y="51"/>
                </a:lnTo>
                <a:lnTo>
                  <a:pt x="1082" y="64"/>
                </a:lnTo>
                <a:lnTo>
                  <a:pt x="1082" y="76"/>
                </a:lnTo>
                <a:lnTo>
                  <a:pt x="1082" y="89"/>
                </a:lnTo>
                <a:lnTo>
                  <a:pt x="1069" y="102"/>
                </a:lnTo>
                <a:lnTo>
                  <a:pt x="1056" y="102"/>
                </a:lnTo>
                <a:lnTo>
                  <a:pt x="1043" y="115"/>
                </a:lnTo>
                <a:lnTo>
                  <a:pt x="1031" y="115"/>
                </a:lnTo>
                <a:lnTo>
                  <a:pt x="1005" y="127"/>
                </a:lnTo>
                <a:lnTo>
                  <a:pt x="980" y="127"/>
                </a:lnTo>
                <a:lnTo>
                  <a:pt x="942" y="140"/>
                </a:lnTo>
                <a:lnTo>
                  <a:pt x="904" y="153"/>
                </a:lnTo>
                <a:lnTo>
                  <a:pt x="865" y="165"/>
                </a:lnTo>
                <a:lnTo>
                  <a:pt x="814" y="165"/>
                </a:lnTo>
                <a:lnTo>
                  <a:pt x="751" y="178"/>
                </a:lnTo>
                <a:lnTo>
                  <a:pt x="687" y="191"/>
                </a:lnTo>
                <a:lnTo>
                  <a:pt x="624" y="203"/>
                </a:lnTo>
                <a:lnTo>
                  <a:pt x="573" y="216"/>
                </a:lnTo>
                <a:lnTo>
                  <a:pt x="522" y="229"/>
                </a:lnTo>
                <a:lnTo>
                  <a:pt x="484" y="229"/>
                </a:lnTo>
                <a:lnTo>
                  <a:pt x="446" y="229"/>
                </a:lnTo>
                <a:lnTo>
                  <a:pt x="420" y="241"/>
                </a:lnTo>
                <a:lnTo>
                  <a:pt x="407" y="241"/>
                </a:lnTo>
                <a:lnTo>
                  <a:pt x="395" y="241"/>
                </a:lnTo>
                <a:lnTo>
                  <a:pt x="382" y="241"/>
                </a:lnTo>
                <a:lnTo>
                  <a:pt x="369" y="241"/>
                </a:lnTo>
                <a:lnTo>
                  <a:pt x="344" y="241"/>
                </a:lnTo>
                <a:lnTo>
                  <a:pt x="331" y="254"/>
                </a:lnTo>
                <a:lnTo>
                  <a:pt x="306" y="254"/>
                </a:lnTo>
                <a:lnTo>
                  <a:pt x="280" y="254"/>
                </a:lnTo>
                <a:lnTo>
                  <a:pt x="255" y="267"/>
                </a:lnTo>
                <a:lnTo>
                  <a:pt x="229" y="267"/>
                </a:lnTo>
                <a:lnTo>
                  <a:pt x="204" y="279"/>
                </a:lnTo>
                <a:lnTo>
                  <a:pt x="178" y="279"/>
                </a:lnTo>
                <a:lnTo>
                  <a:pt x="166" y="292"/>
                </a:lnTo>
                <a:lnTo>
                  <a:pt x="153" y="292"/>
                </a:lnTo>
                <a:lnTo>
                  <a:pt x="127" y="292"/>
                </a:lnTo>
                <a:lnTo>
                  <a:pt x="115" y="279"/>
                </a:lnTo>
                <a:lnTo>
                  <a:pt x="89" y="279"/>
                </a:lnTo>
                <a:lnTo>
                  <a:pt x="64" y="279"/>
                </a:lnTo>
                <a:lnTo>
                  <a:pt x="51" y="254"/>
                </a:lnTo>
                <a:lnTo>
                  <a:pt x="26" y="24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68" name="Freeform 80"/>
          <p:cNvSpPr/>
          <p:nvPr/>
        </p:nvSpPr>
        <p:spPr>
          <a:xfrm>
            <a:off x="4720273" y="1843405"/>
            <a:ext cx="146050" cy="941388"/>
          </a:xfrm>
          <a:custGeom>
            <a:avLst/>
            <a:gdLst>
              <a:gd name="txL" fmla="*/ 0 w 229"/>
              <a:gd name="txT" fmla="*/ 0 h 1482"/>
              <a:gd name="txR" fmla="*/ 229 w 229"/>
              <a:gd name="txB" fmla="*/ 1482 h 148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29" h="1482">
                <a:moveTo>
                  <a:pt x="229" y="190"/>
                </a:moveTo>
                <a:lnTo>
                  <a:pt x="229" y="203"/>
                </a:lnTo>
                <a:lnTo>
                  <a:pt x="229" y="241"/>
                </a:lnTo>
                <a:lnTo>
                  <a:pt x="229" y="279"/>
                </a:lnTo>
                <a:lnTo>
                  <a:pt x="229" y="317"/>
                </a:lnTo>
                <a:lnTo>
                  <a:pt x="229" y="329"/>
                </a:lnTo>
                <a:lnTo>
                  <a:pt x="229" y="355"/>
                </a:lnTo>
                <a:lnTo>
                  <a:pt x="229" y="367"/>
                </a:lnTo>
                <a:lnTo>
                  <a:pt x="229" y="393"/>
                </a:lnTo>
                <a:lnTo>
                  <a:pt x="229" y="418"/>
                </a:lnTo>
                <a:lnTo>
                  <a:pt x="229" y="443"/>
                </a:lnTo>
                <a:lnTo>
                  <a:pt x="229" y="469"/>
                </a:lnTo>
                <a:lnTo>
                  <a:pt x="229" y="494"/>
                </a:lnTo>
                <a:lnTo>
                  <a:pt x="229" y="532"/>
                </a:lnTo>
                <a:lnTo>
                  <a:pt x="229" y="570"/>
                </a:lnTo>
                <a:lnTo>
                  <a:pt x="229" y="608"/>
                </a:lnTo>
                <a:lnTo>
                  <a:pt x="229" y="646"/>
                </a:lnTo>
                <a:lnTo>
                  <a:pt x="229" y="684"/>
                </a:lnTo>
                <a:lnTo>
                  <a:pt x="229" y="735"/>
                </a:lnTo>
                <a:lnTo>
                  <a:pt x="229" y="785"/>
                </a:lnTo>
                <a:lnTo>
                  <a:pt x="216" y="836"/>
                </a:lnTo>
                <a:lnTo>
                  <a:pt x="216" y="925"/>
                </a:lnTo>
                <a:lnTo>
                  <a:pt x="216" y="1026"/>
                </a:lnTo>
                <a:lnTo>
                  <a:pt x="204" y="1115"/>
                </a:lnTo>
                <a:lnTo>
                  <a:pt x="204" y="1191"/>
                </a:lnTo>
                <a:lnTo>
                  <a:pt x="204" y="1280"/>
                </a:lnTo>
                <a:lnTo>
                  <a:pt x="191" y="1343"/>
                </a:lnTo>
                <a:lnTo>
                  <a:pt x="191" y="1419"/>
                </a:lnTo>
                <a:lnTo>
                  <a:pt x="191" y="1470"/>
                </a:lnTo>
                <a:lnTo>
                  <a:pt x="76" y="1482"/>
                </a:lnTo>
                <a:lnTo>
                  <a:pt x="76" y="1356"/>
                </a:lnTo>
                <a:lnTo>
                  <a:pt x="89" y="1216"/>
                </a:lnTo>
                <a:lnTo>
                  <a:pt x="89" y="1102"/>
                </a:lnTo>
                <a:lnTo>
                  <a:pt x="89" y="988"/>
                </a:lnTo>
                <a:lnTo>
                  <a:pt x="102" y="887"/>
                </a:lnTo>
                <a:lnTo>
                  <a:pt x="102" y="785"/>
                </a:lnTo>
                <a:lnTo>
                  <a:pt x="102" y="747"/>
                </a:lnTo>
                <a:lnTo>
                  <a:pt x="102" y="709"/>
                </a:lnTo>
                <a:lnTo>
                  <a:pt x="102" y="659"/>
                </a:lnTo>
                <a:lnTo>
                  <a:pt x="115" y="621"/>
                </a:lnTo>
                <a:lnTo>
                  <a:pt x="115" y="557"/>
                </a:lnTo>
                <a:lnTo>
                  <a:pt x="115" y="494"/>
                </a:lnTo>
                <a:lnTo>
                  <a:pt x="115" y="431"/>
                </a:lnTo>
                <a:lnTo>
                  <a:pt x="115" y="380"/>
                </a:lnTo>
                <a:lnTo>
                  <a:pt x="102" y="342"/>
                </a:lnTo>
                <a:lnTo>
                  <a:pt x="102" y="304"/>
                </a:lnTo>
                <a:lnTo>
                  <a:pt x="102" y="266"/>
                </a:lnTo>
                <a:lnTo>
                  <a:pt x="102" y="241"/>
                </a:lnTo>
                <a:lnTo>
                  <a:pt x="89" y="190"/>
                </a:lnTo>
                <a:lnTo>
                  <a:pt x="64" y="139"/>
                </a:lnTo>
                <a:lnTo>
                  <a:pt x="38" y="76"/>
                </a:lnTo>
                <a:lnTo>
                  <a:pt x="0" y="0"/>
                </a:lnTo>
                <a:lnTo>
                  <a:pt x="38" y="0"/>
                </a:lnTo>
                <a:lnTo>
                  <a:pt x="76" y="13"/>
                </a:lnTo>
                <a:lnTo>
                  <a:pt x="102" y="13"/>
                </a:lnTo>
                <a:lnTo>
                  <a:pt x="127" y="25"/>
                </a:lnTo>
                <a:lnTo>
                  <a:pt x="153" y="38"/>
                </a:lnTo>
                <a:lnTo>
                  <a:pt x="178" y="63"/>
                </a:lnTo>
                <a:lnTo>
                  <a:pt x="204" y="89"/>
                </a:lnTo>
                <a:lnTo>
                  <a:pt x="216" y="114"/>
                </a:lnTo>
                <a:lnTo>
                  <a:pt x="229" y="139"/>
                </a:lnTo>
                <a:lnTo>
                  <a:pt x="229" y="165"/>
                </a:lnTo>
                <a:lnTo>
                  <a:pt x="229" y="19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69" name="Freeform 81"/>
          <p:cNvSpPr/>
          <p:nvPr/>
        </p:nvSpPr>
        <p:spPr>
          <a:xfrm>
            <a:off x="5020310" y="1786255"/>
            <a:ext cx="160338" cy="1392238"/>
          </a:xfrm>
          <a:custGeom>
            <a:avLst/>
            <a:gdLst>
              <a:gd name="txL" fmla="*/ 0 w 254"/>
              <a:gd name="txT" fmla="*/ 0 h 2192"/>
              <a:gd name="txR" fmla="*/ 254 w 254"/>
              <a:gd name="txB" fmla="*/ 2192 h 219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54" h="2192">
                <a:moveTo>
                  <a:pt x="51" y="2066"/>
                </a:moveTo>
                <a:lnTo>
                  <a:pt x="51" y="2040"/>
                </a:lnTo>
                <a:lnTo>
                  <a:pt x="38" y="2002"/>
                </a:lnTo>
                <a:lnTo>
                  <a:pt x="38" y="1990"/>
                </a:lnTo>
                <a:lnTo>
                  <a:pt x="38" y="1964"/>
                </a:lnTo>
                <a:lnTo>
                  <a:pt x="38" y="1939"/>
                </a:lnTo>
                <a:lnTo>
                  <a:pt x="25" y="1926"/>
                </a:lnTo>
                <a:lnTo>
                  <a:pt x="25" y="1914"/>
                </a:lnTo>
                <a:lnTo>
                  <a:pt x="25" y="1901"/>
                </a:lnTo>
                <a:lnTo>
                  <a:pt x="25" y="1888"/>
                </a:lnTo>
                <a:lnTo>
                  <a:pt x="25" y="1876"/>
                </a:lnTo>
                <a:lnTo>
                  <a:pt x="25" y="1863"/>
                </a:lnTo>
                <a:lnTo>
                  <a:pt x="25" y="1850"/>
                </a:lnTo>
                <a:lnTo>
                  <a:pt x="38" y="1837"/>
                </a:lnTo>
                <a:lnTo>
                  <a:pt x="38" y="1812"/>
                </a:lnTo>
                <a:lnTo>
                  <a:pt x="38" y="1787"/>
                </a:lnTo>
                <a:lnTo>
                  <a:pt x="38" y="1761"/>
                </a:lnTo>
                <a:lnTo>
                  <a:pt x="38" y="1736"/>
                </a:lnTo>
                <a:lnTo>
                  <a:pt x="38" y="1711"/>
                </a:lnTo>
                <a:lnTo>
                  <a:pt x="51" y="1673"/>
                </a:lnTo>
                <a:lnTo>
                  <a:pt x="51" y="1647"/>
                </a:lnTo>
                <a:lnTo>
                  <a:pt x="51" y="1609"/>
                </a:lnTo>
                <a:lnTo>
                  <a:pt x="51" y="1559"/>
                </a:lnTo>
                <a:lnTo>
                  <a:pt x="63" y="1521"/>
                </a:lnTo>
                <a:lnTo>
                  <a:pt x="63" y="1343"/>
                </a:lnTo>
                <a:lnTo>
                  <a:pt x="76" y="1166"/>
                </a:lnTo>
                <a:lnTo>
                  <a:pt x="76" y="989"/>
                </a:lnTo>
                <a:lnTo>
                  <a:pt x="89" y="798"/>
                </a:lnTo>
                <a:lnTo>
                  <a:pt x="89" y="710"/>
                </a:lnTo>
                <a:lnTo>
                  <a:pt x="89" y="621"/>
                </a:lnTo>
                <a:lnTo>
                  <a:pt x="76" y="558"/>
                </a:lnTo>
                <a:lnTo>
                  <a:pt x="76" y="482"/>
                </a:lnTo>
                <a:lnTo>
                  <a:pt x="76" y="431"/>
                </a:lnTo>
                <a:lnTo>
                  <a:pt x="76" y="380"/>
                </a:lnTo>
                <a:lnTo>
                  <a:pt x="76" y="342"/>
                </a:lnTo>
                <a:lnTo>
                  <a:pt x="76" y="304"/>
                </a:lnTo>
                <a:lnTo>
                  <a:pt x="63" y="241"/>
                </a:lnTo>
                <a:lnTo>
                  <a:pt x="51" y="178"/>
                </a:lnTo>
                <a:lnTo>
                  <a:pt x="25" y="89"/>
                </a:lnTo>
                <a:lnTo>
                  <a:pt x="0" y="0"/>
                </a:lnTo>
                <a:lnTo>
                  <a:pt x="63" y="38"/>
                </a:lnTo>
                <a:lnTo>
                  <a:pt x="89" y="51"/>
                </a:lnTo>
                <a:lnTo>
                  <a:pt x="114" y="64"/>
                </a:lnTo>
                <a:lnTo>
                  <a:pt x="140" y="89"/>
                </a:lnTo>
                <a:lnTo>
                  <a:pt x="165" y="102"/>
                </a:lnTo>
                <a:lnTo>
                  <a:pt x="178" y="114"/>
                </a:lnTo>
                <a:lnTo>
                  <a:pt x="191" y="127"/>
                </a:lnTo>
                <a:lnTo>
                  <a:pt x="216" y="152"/>
                </a:lnTo>
                <a:lnTo>
                  <a:pt x="229" y="178"/>
                </a:lnTo>
                <a:lnTo>
                  <a:pt x="242" y="203"/>
                </a:lnTo>
                <a:lnTo>
                  <a:pt x="254" y="216"/>
                </a:lnTo>
                <a:lnTo>
                  <a:pt x="254" y="254"/>
                </a:lnTo>
                <a:lnTo>
                  <a:pt x="242" y="266"/>
                </a:lnTo>
                <a:lnTo>
                  <a:pt x="242" y="292"/>
                </a:lnTo>
                <a:lnTo>
                  <a:pt x="229" y="317"/>
                </a:lnTo>
                <a:lnTo>
                  <a:pt x="229" y="342"/>
                </a:lnTo>
                <a:lnTo>
                  <a:pt x="216" y="368"/>
                </a:lnTo>
                <a:lnTo>
                  <a:pt x="216" y="406"/>
                </a:lnTo>
                <a:lnTo>
                  <a:pt x="216" y="418"/>
                </a:lnTo>
                <a:lnTo>
                  <a:pt x="216" y="444"/>
                </a:lnTo>
                <a:lnTo>
                  <a:pt x="216" y="469"/>
                </a:lnTo>
                <a:lnTo>
                  <a:pt x="216" y="494"/>
                </a:lnTo>
                <a:lnTo>
                  <a:pt x="216" y="532"/>
                </a:lnTo>
                <a:lnTo>
                  <a:pt x="216" y="570"/>
                </a:lnTo>
                <a:lnTo>
                  <a:pt x="216" y="621"/>
                </a:lnTo>
                <a:lnTo>
                  <a:pt x="216" y="672"/>
                </a:lnTo>
                <a:lnTo>
                  <a:pt x="216" y="722"/>
                </a:lnTo>
                <a:lnTo>
                  <a:pt x="216" y="786"/>
                </a:lnTo>
                <a:lnTo>
                  <a:pt x="216" y="862"/>
                </a:lnTo>
                <a:lnTo>
                  <a:pt x="216" y="925"/>
                </a:lnTo>
                <a:lnTo>
                  <a:pt x="216" y="1001"/>
                </a:lnTo>
                <a:lnTo>
                  <a:pt x="203" y="1090"/>
                </a:lnTo>
                <a:lnTo>
                  <a:pt x="203" y="1179"/>
                </a:lnTo>
                <a:lnTo>
                  <a:pt x="203" y="1267"/>
                </a:lnTo>
                <a:lnTo>
                  <a:pt x="203" y="1369"/>
                </a:lnTo>
                <a:lnTo>
                  <a:pt x="203" y="1457"/>
                </a:lnTo>
                <a:lnTo>
                  <a:pt x="203" y="1533"/>
                </a:lnTo>
                <a:lnTo>
                  <a:pt x="191" y="1622"/>
                </a:lnTo>
                <a:lnTo>
                  <a:pt x="191" y="1685"/>
                </a:lnTo>
                <a:lnTo>
                  <a:pt x="191" y="1761"/>
                </a:lnTo>
                <a:lnTo>
                  <a:pt x="191" y="1825"/>
                </a:lnTo>
                <a:lnTo>
                  <a:pt x="178" y="1876"/>
                </a:lnTo>
                <a:lnTo>
                  <a:pt x="178" y="1926"/>
                </a:lnTo>
                <a:lnTo>
                  <a:pt x="178" y="1977"/>
                </a:lnTo>
                <a:lnTo>
                  <a:pt x="178" y="2015"/>
                </a:lnTo>
                <a:lnTo>
                  <a:pt x="165" y="2040"/>
                </a:lnTo>
                <a:lnTo>
                  <a:pt x="165" y="2078"/>
                </a:lnTo>
                <a:lnTo>
                  <a:pt x="165" y="2104"/>
                </a:lnTo>
                <a:lnTo>
                  <a:pt x="165" y="2116"/>
                </a:lnTo>
                <a:lnTo>
                  <a:pt x="165" y="2129"/>
                </a:lnTo>
                <a:lnTo>
                  <a:pt x="152" y="2142"/>
                </a:lnTo>
                <a:lnTo>
                  <a:pt x="140" y="2167"/>
                </a:lnTo>
                <a:lnTo>
                  <a:pt x="127" y="2180"/>
                </a:lnTo>
                <a:lnTo>
                  <a:pt x="127" y="2192"/>
                </a:lnTo>
                <a:lnTo>
                  <a:pt x="114" y="2192"/>
                </a:lnTo>
                <a:lnTo>
                  <a:pt x="102" y="2192"/>
                </a:lnTo>
                <a:lnTo>
                  <a:pt x="102" y="2180"/>
                </a:lnTo>
                <a:lnTo>
                  <a:pt x="89" y="2180"/>
                </a:lnTo>
                <a:lnTo>
                  <a:pt x="89" y="2167"/>
                </a:lnTo>
                <a:lnTo>
                  <a:pt x="76" y="2154"/>
                </a:lnTo>
                <a:lnTo>
                  <a:pt x="76" y="2129"/>
                </a:lnTo>
                <a:lnTo>
                  <a:pt x="63" y="2116"/>
                </a:lnTo>
                <a:lnTo>
                  <a:pt x="63" y="2091"/>
                </a:lnTo>
                <a:lnTo>
                  <a:pt x="51" y="206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0" name="Freeform 82"/>
          <p:cNvSpPr/>
          <p:nvPr/>
        </p:nvSpPr>
        <p:spPr>
          <a:xfrm>
            <a:off x="4834573" y="2132330"/>
            <a:ext cx="185737" cy="96838"/>
          </a:xfrm>
          <a:custGeom>
            <a:avLst/>
            <a:gdLst>
              <a:gd name="txL" fmla="*/ 0 w 293"/>
              <a:gd name="txT" fmla="*/ 0 h 152"/>
              <a:gd name="txR" fmla="*/ 293 w 293"/>
              <a:gd name="txB" fmla="*/ 152 h 15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93" h="152">
                <a:moveTo>
                  <a:pt x="267" y="25"/>
                </a:moveTo>
                <a:lnTo>
                  <a:pt x="280" y="38"/>
                </a:lnTo>
                <a:lnTo>
                  <a:pt x="293" y="38"/>
                </a:lnTo>
                <a:lnTo>
                  <a:pt x="293" y="51"/>
                </a:lnTo>
                <a:lnTo>
                  <a:pt x="293" y="63"/>
                </a:lnTo>
                <a:lnTo>
                  <a:pt x="293" y="76"/>
                </a:lnTo>
                <a:lnTo>
                  <a:pt x="293" y="89"/>
                </a:lnTo>
                <a:lnTo>
                  <a:pt x="280" y="89"/>
                </a:lnTo>
                <a:lnTo>
                  <a:pt x="255" y="101"/>
                </a:lnTo>
                <a:lnTo>
                  <a:pt x="242" y="101"/>
                </a:lnTo>
                <a:lnTo>
                  <a:pt x="216" y="114"/>
                </a:lnTo>
                <a:lnTo>
                  <a:pt x="191" y="114"/>
                </a:lnTo>
                <a:lnTo>
                  <a:pt x="166" y="127"/>
                </a:lnTo>
                <a:lnTo>
                  <a:pt x="140" y="127"/>
                </a:lnTo>
                <a:lnTo>
                  <a:pt x="89" y="139"/>
                </a:lnTo>
                <a:lnTo>
                  <a:pt x="51" y="139"/>
                </a:lnTo>
                <a:lnTo>
                  <a:pt x="0" y="152"/>
                </a:lnTo>
                <a:lnTo>
                  <a:pt x="0" y="63"/>
                </a:lnTo>
                <a:lnTo>
                  <a:pt x="38" y="51"/>
                </a:lnTo>
                <a:lnTo>
                  <a:pt x="77" y="38"/>
                </a:lnTo>
                <a:lnTo>
                  <a:pt x="115" y="25"/>
                </a:lnTo>
                <a:lnTo>
                  <a:pt x="140" y="13"/>
                </a:lnTo>
                <a:lnTo>
                  <a:pt x="166" y="13"/>
                </a:lnTo>
                <a:lnTo>
                  <a:pt x="178" y="0"/>
                </a:lnTo>
                <a:lnTo>
                  <a:pt x="204" y="0"/>
                </a:lnTo>
                <a:lnTo>
                  <a:pt x="229" y="0"/>
                </a:lnTo>
                <a:lnTo>
                  <a:pt x="242" y="13"/>
                </a:lnTo>
                <a:lnTo>
                  <a:pt x="255" y="13"/>
                </a:lnTo>
                <a:lnTo>
                  <a:pt x="267" y="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1" name="Freeform 83"/>
          <p:cNvSpPr/>
          <p:nvPr/>
        </p:nvSpPr>
        <p:spPr>
          <a:xfrm>
            <a:off x="4809173" y="2373630"/>
            <a:ext cx="219075" cy="80963"/>
          </a:xfrm>
          <a:custGeom>
            <a:avLst/>
            <a:gdLst>
              <a:gd name="txL" fmla="*/ 0 w 344"/>
              <a:gd name="txT" fmla="*/ 0 h 127"/>
              <a:gd name="txR" fmla="*/ 344 w 344"/>
              <a:gd name="txB" fmla="*/ 127 h 127"/>
            </a:gdLst>
            <a:ahLst/>
            <a:cxnLst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</a:cxnLst>
            <a:rect l="txL" t="txT" r="txR" b="txB"/>
            <a:pathLst>
              <a:path w="344" h="127">
                <a:moveTo>
                  <a:pt x="178" y="0"/>
                </a:moveTo>
                <a:lnTo>
                  <a:pt x="216" y="0"/>
                </a:lnTo>
                <a:lnTo>
                  <a:pt x="254" y="0"/>
                </a:lnTo>
                <a:lnTo>
                  <a:pt x="293" y="0"/>
                </a:lnTo>
                <a:lnTo>
                  <a:pt x="318" y="0"/>
                </a:lnTo>
                <a:lnTo>
                  <a:pt x="331" y="13"/>
                </a:lnTo>
                <a:lnTo>
                  <a:pt x="331" y="26"/>
                </a:lnTo>
                <a:lnTo>
                  <a:pt x="344" y="26"/>
                </a:lnTo>
                <a:lnTo>
                  <a:pt x="344" y="38"/>
                </a:lnTo>
                <a:lnTo>
                  <a:pt x="344" y="51"/>
                </a:lnTo>
                <a:lnTo>
                  <a:pt x="331" y="76"/>
                </a:lnTo>
                <a:lnTo>
                  <a:pt x="318" y="89"/>
                </a:lnTo>
                <a:lnTo>
                  <a:pt x="293" y="102"/>
                </a:lnTo>
                <a:lnTo>
                  <a:pt x="254" y="114"/>
                </a:lnTo>
                <a:lnTo>
                  <a:pt x="204" y="114"/>
                </a:lnTo>
                <a:lnTo>
                  <a:pt x="178" y="127"/>
                </a:lnTo>
                <a:lnTo>
                  <a:pt x="153" y="114"/>
                </a:lnTo>
                <a:lnTo>
                  <a:pt x="115" y="114"/>
                </a:lnTo>
                <a:lnTo>
                  <a:pt x="89" y="102"/>
                </a:lnTo>
                <a:lnTo>
                  <a:pt x="76" y="89"/>
                </a:lnTo>
                <a:lnTo>
                  <a:pt x="51" y="76"/>
                </a:lnTo>
                <a:lnTo>
                  <a:pt x="25" y="64"/>
                </a:lnTo>
                <a:lnTo>
                  <a:pt x="0" y="38"/>
                </a:lnTo>
                <a:lnTo>
                  <a:pt x="51" y="26"/>
                </a:lnTo>
                <a:lnTo>
                  <a:pt x="89" y="26"/>
                </a:lnTo>
                <a:lnTo>
                  <a:pt x="140" y="13"/>
                </a:lnTo>
                <a:lnTo>
                  <a:pt x="178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2" name="Freeform 84"/>
          <p:cNvSpPr/>
          <p:nvPr/>
        </p:nvSpPr>
        <p:spPr>
          <a:xfrm>
            <a:off x="4526598" y="2535555"/>
            <a:ext cx="719137" cy="417513"/>
          </a:xfrm>
          <a:custGeom>
            <a:avLst/>
            <a:gdLst>
              <a:gd name="txL" fmla="*/ 0 w 1132"/>
              <a:gd name="txT" fmla="*/ 0 h 658"/>
              <a:gd name="txR" fmla="*/ 1132 w 1132"/>
              <a:gd name="txB" fmla="*/ 658 h 65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132" h="658">
                <a:moveTo>
                  <a:pt x="178" y="658"/>
                </a:moveTo>
                <a:lnTo>
                  <a:pt x="165" y="658"/>
                </a:lnTo>
                <a:lnTo>
                  <a:pt x="152" y="658"/>
                </a:lnTo>
                <a:lnTo>
                  <a:pt x="140" y="658"/>
                </a:lnTo>
                <a:lnTo>
                  <a:pt x="127" y="646"/>
                </a:lnTo>
                <a:lnTo>
                  <a:pt x="114" y="633"/>
                </a:lnTo>
                <a:lnTo>
                  <a:pt x="89" y="620"/>
                </a:lnTo>
                <a:lnTo>
                  <a:pt x="76" y="608"/>
                </a:lnTo>
                <a:lnTo>
                  <a:pt x="63" y="595"/>
                </a:lnTo>
                <a:lnTo>
                  <a:pt x="25" y="557"/>
                </a:lnTo>
                <a:lnTo>
                  <a:pt x="25" y="532"/>
                </a:lnTo>
                <a:lnTo>
                  <a:pt x="12" y="519"/>
                </a:lnTo>
                <a:lnTo>
                  <a:pt x="0" y="506"/>
                </a:lnTo>
                <a:lnTo>
                  <a:pt x="0" y="494"/>
                </a:lnTo>
                <a:lnTo>
                  <a:pt x="0" y="481"/>
                </a:lnTo>
                <a:lnTo>
                  <a:pt x="12" y="456"/>
                </a:lnTo>
                <a:lnTo>
                  <a:pt x="25" y="456"/>
                </a:lnTo>
                <a:lnTo>
                  <a:pt x="38" y="443"/>
                </a:lnTo>
                <a:lnTo>
                  <a:pt x="76" y="443"/>
                </a:lnTo>
                <a:lnTo>
                  <a:pt x="102" y="443"/>
                </a:lnTo>
                <a:lnTo>
                  <a:pt x="114" y="456"/>
                </a:lnTo>
                <a:lnTo>
                  <a:pt x="140" y="443"/>
                </a:lnTo>
                <a:lnTo>
                  <a:pt x="165" y="443"/>
                </a:lnTo>
                <a:lnTo>
                  <a:pt x="178" y="430"/>
                </a:lnTo>
                <a:lnTo>
                  <a:pt x="203" y="430"/>
                </a:lnTo>
                <a:lnTo>
                  <a:pt x="216" y="418"/>
                </a:lnTo>
                <a:lnTo>
                  <a:pt x="241" y="418"/>
                </a:lnTo>
                <a:lnTo>
                  <a:pt x="267" y="405"/>
                </a:lnTo>
                <a:lnTo>
                  <a:pt x="292" y="392"/>
                </a:lnTo>
                <a:lnTo>
                  <a:pt x="331" y="380"/>
                </a:lnTo>
                <a:lnTo>
                  <a:pt x="369" y="367"/>
                </a:lnTo>
                <a:lnTo>
                  <a:pt x="407" y="354"/>
                </a:lnTo>
                <a:lnTo>
                  <a:pt x="458" y="329"/>
                </a:lnTo>
                <a:lnTo>
                  <a:pt x="509" y="304"/>
                </a:lnTo>
                <a:lnTo>
                  <a:pt x="572" y="278"/>
                </a:lnTo>
                <a:lnTo>
                  <a:pt x="636" y="253"/>
                </a:lnTo>
                <a:lnTo>
                  <a:pt x="699" y="215"/>
                </a:lnTo>
                <a:lnTo>
                  <a:pt x="776" y="177"/>
                </a:lnTo>
                <a:lnTo>
                  <a:pt x="852" y="126"/>
                </a:lnTo>
                <a:lnTo>
                  <a:pt x="916" y="101"/>
                </a:lnTo>
                <a:lnTo>
                  <a:pt x="979" y="63"/>
                </a:lnTo>
                <a:lnTo>
                  <a:pt x="1005" y="50"/>
                </a:lnTo>
                <a:lnTo>
                  <a:pt x="1030" y="38"/>
                </a:lnTo>
                <a:lnTo>
                  <a:pt x="1043" y="38"/>
                </a:lnTo>
                <a:lnTo>
                  <a:pt x="1068" y="25"/>
                </a:lnTo>
                <a:lnTo>
                  <a:pt x="1081" y="12"/>
                </a:lnTo>
                <a:lnTo>
                  <a:pt x="1094" y="12"/>
                </a:lnTo>
                <a:lnTo>
                  <a:pt x="1107" y="12"/>
                </a:lnTo>
                <a:lnTo>
                  <a:pt x="1119" y="0"/>
                </a:lnTo>
                <a:lnTo>
                  <a:pt x="1132" y="0"/>
                </a:lnTo>
                <a:lnTo>
                  <a:pt x="1132" y="12"/>
                </a:lnTo>
                <a:lnTo>
                  <a:pt x="1132" y="25"/>
                </a:lnTo>
                <a:lnTo>
                  <a:pt x="1132" y="38"/>
                </a:lnTo>
                <a:lnTo>
                  <a:pt x="1119" y="50"/>
                </a:lnTo>
                <a:lnTo>
                  <a:pt x="1107" y="63"/>
                </a:lnTo>
                <a:lnTo>
                  <a:pt x="1094" y="76"/>
                </a:lnTo>
                <a:lnTo>
                  <a:pt x="1068" y="88"/>
                </a:lnTo>
                <a:lnTo>
                  <a:pt x="1056" y="101"/>
                </a:lnTo>
                <a:lnTo>
                  <a:pt x="1030" y="126"/>
                </a:lnTo>
                <a:lnTo>
                  <a:pt x="992" y="139"/>
                </a:lnTo>
                <a:lnTo>
                  <a:pt x="967" y="164"/>
                </a:lnTo>
                <a:lnTo>
                  <a:pt x="928" y="190"/>
                </a:lnTo>
                <a:lnTo>
                  <a:pt x="890" y="228"/>
                </a:lnTo>
                <a:lnTo>
                  <a:pt x="839" y="253"/>
                </a:lnTo>
                <a:lnTo>
                  <a:pt x="801" y="278"/>
                </a:lnTo>
                <a:lnTo>
                  <a:pt x="750" y="316"/>
                </a:lnTo>
                <a:lnTo>
                  <a:pt x="687" y="354"/>
                </a:lnTo>
                <a:lnTo>
                  <a:pt x="636" y="392"/>
                </a:lnTo>
                <a:lnTo>
                  <a:pt x="585" y="418"/>
                </a:lnTo>
                <a:lnTo>
                  <a:pt x="534" y="456"/>
                </a:lnTo>
                <a:lnTo>
                  <a:pt x="496" y="481"/>
                </a:lnTo>
                <a:lnTo>
                  <a:pt x="445" y="506"/>
                </a:lnTo>
                <a:lnTo>
                  <a:pt x="407" y="532"/>
                </a:lnTo>
                <a:lnTo>
                  <a:pt x="369" y="557"/>
                </a:lnTo>
                <a:lnTo>
                  <a:pt x="343" y="570"/>
                </a:lnTo>
                <a:lnTo>
                  <a:pt x="305" y="595"/>
                </a:lnTo>
                <a:lnTo>
                  <a:pt x="280" y="608"/>
                </a:lnTo>
                <a:lnTo>
                  <a:pt x="254" y="620"/>
                </a:lnTo>
                <a:lnTo>
                  <a:pt x="229" y="633"/>
                </a:lnTo>
                <a:lnTo>
                  <a:pt x="216" y="646"/>
                </a:lnTo>
                <a:lnTo>
                  <a:pt x="203" y="646"/>
                </a:lnTo>
                <a:lnTo>
                  <a:pt x="191" y="658"/>
                </a:lnTo>
                <a:lnTo>
                  <a:pt x="178" y="65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3" name="Freeform 85"/>
          <p:cNvSpPr/>
          <p:nvPr/>
        </p:nvSpPr>
        <p:spPr>
          <a:xfrm>
            <a:off x="5302885" y="2141855"/>
            <a:ext cx="169863" cy="635000"/>
          </a:xfrm>
          <a:custGeom>
            <a:avLst/>
            <a:gdLst>
              <a:gd name="txL" fmla="*/ 0 w 267"/>
              <a:gd name="txT" fmla="*/ 0 h 1001"/>
              <a:gd name="txR" fmla="*/ 267 w 267"/>
              <a:gd name="txB" fmla="*/ 1001 h 1001"/>
            </a:gdLst>
            <a:ahLst/>
            <a:cxnLst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</a:cxnLst>
            <a:rect l="txL" t="txT" r="txR" b="txB"/>
            <a:pathLst>
              <a:path w="267" h="1001">
                <a:moveTo>
                  <a:pt x="76" y="0"/>
                </a:moveTo>
                <a:lnTo>
                  <a:pt x="115" y="0"/>
                </a:lnTo>
                <a:lnTo>
                  <a:pt x="153" y="12"/>
                </a:lnTo>
                <a:lnTo>
                  <a:pt x="178" y="25"/>
                </a:lnTo>
                <a:lnTo>
                  <a:pt x="204" y="50"/>
                </a:lnTo>
                <a:lnTo>
                  <a:pt x="229" y="63"/>
                </a:lnTo>
                <a:lnTo>
                  <a:pt x="242" y="88"/>
                </a:lnTo>
                <a:lnTo>
                  <a:pt x="255" y="114"/>
                </a:lnTo>
                <a:lnTo>
                  <a:pt x="267" y="139"/>
                </a:lnTo>
                <a:lnTo>
                  <a:pt x="267" y="164"/>
                </a:lnTo>
                <a:lnTo>
                  <a:pt x="267" y="190"/>
                </a:lnTo>
                <a:lnTo>
                  <a:pt x="267" y="228"/>
                </a:lnTo>
                <a:lnTo>
                  <a:pt x="255" y="266"/>
                </a:lnTo>
                <a:lnTo>
                  <a:pt x="255" y="278"/>
                </a:lnTo>
                <a:lnTo>
                  <a:pt x="255" y="304"/>
                </a:lnTo>
                <a:lnTo>
                  <a:pt x="255" y="329"/>
                </a:lnTo>
                <a:lnTo>
                  <a:pt x="255" y="354"/>
                </a:lnTo>
                <a:lnTo>
                  <a:pt x="255" y="380"/>
                </a:lnTo>
                <a:lnTo>
                  <a:pt x="242" y="418"/>
                </a:lnTo>
                <a:lnTo>
                  <a:pt x="242" y="456"/>
                </a:lnTo>
                <a:lnTo>
                  <a:pt x="242" y="494"/>
                </a:lnTo>
                <a:lnTo>
                  <a:pt x="242" y="545"/>
                </a:lnTo>
                <a:lnTo>
                  <a:pt x="242" y="595"/>
                </a:lnTo>
                <a:lnTo>
                  <a:pt x="242" y="659"/>
                </a:lnTo>
                <a:lnTo>
                  <a:pt x="242" y="709"/>
                </a:lnTo>
                <a:lnTo>
                  <a:pt x="242" y="773"/>
                </a:lnTo>
                <a:lnTo>
                  <a:pt x="242" y="849"/>
                </a:lnTo>
                <a:lnTo>
                  <a:pt x="242" y="925"/>
                </a:lnTo>
                <a:lnTo>
                  <a:pt x="242" y="1001"/>
                </a:lnTo>
                <a:lnTo>
                  <a:pt x="115" y="1001"/>
                </a:lnTo>
                <a:lnTo>
                  <a:pt x="115" y="925"/>
                </a:lnTo>
                <a:lnTo>
                  <a:pt x="115" y="849"/>
                </a:lnTo>
                <a:lnTo>
                  <a:pt x="115" y="773"/>
                </a:lnTo>
                <a:lnTo>
                  <a:pt x="115" y="709"/>
                </a:lnTo>
                <a:lnTo>
                  <a:pt x="115" y="646"/>
                </a:lnTo>
                <a:lnTo>
                  <a:pt x="115" y="595"/>
                </a:lnTo>
                <a:lnTo>
                  <a:pt x="115" y="545"/>
                </a:lnTo>
                <a:lnTo>
                  <a:pt x="115" y="494"/>
                </a:lnTo>
                <a:lnTo>
                  <a:pt x="115" y="443"/>
                </a:lnTo>
                <a:lnTo>
                  <a:pt x="115" y="405"/>
                </a:lnTo>
                <a:lnTo>
                  <a:pt x="115" y="367"/>
                </a:lnTo>
                <a:lnTo>
                  <a:pt x="115" y="329"/>
                </a:lnTo>
                <a:lnTo>
                  <a:pt x="115" y="304"/>
                </a:lnTo>
                <a:lnTo>
                  <a:pt x="102" y="278"/>
                </a:lnTo>
                <a:lnTo>
                  <a:pt x="102" y="253"/>
                </a:lnTo>
                <a:lnTo>
                  <a:pt x="102" y="240"/>
                </a:lnTo>
                <a:lnTo>
                  <a:pt x="102" y="202"/>
                </a:lnTo>
                <a:lnTo>
                  <a:pt x="89" y="177"/>
                </a:lnTo>
                <a:lnTo>
                  <a:pt x="89" y="152"/>
                </a:lnTo>
                <a:lnTo>
                  <a:pt x="76" y="139"/>
                </a:lnTo>
                <a:lnTo>
                  <a:pt x="76" y="114"/>
                </a:lnTo>
                <a:lnTo>
                  <a:pt x="64" y="101"/>
                </a:lnTo>
                <a:lnTo>
                  <a:pt x="51" y="88"/>
                </a:lnTo>
                <a:lnTo>
                  <a:pt x="38" y="76"/>
                </a:lnTo>
                <a:lnTo>
                  <a:pt x="13" y="63"/>
                </a:lnTo>
                <a:lnTo>
                  <a:pt x="0" y="50"/>
                </a:lnTo>
                <a:lnTo>
                  <a:pt x="0" y="25"/>
                </a:lnTo>
                <a:lnTo>
                  <a:pt x="0" y="12"/>
                </a:lnTo>
                <a:lnTo>
                  <a:pt x="13" y="0"/>
                </a:lnTo>
                <a:lnTo>
                  <a:pt x="26" y="0"/>
                </a:lnTo>
                <a:lnTo>
                  <a:pt x="51" y="0"/>
                </a:lnTo>
                <a:lnTo>
                  <a:pt x="76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4" name="Freeform 86"/>
          <p:cNvSpPr/>
          <p:nvPr/>
        </p:nvSpPr>
        <p:spPr>
          <a:xfrm>
            <a:off x="5577523" y="1641793"/>
            <a:ext cx="177800" cy="1111250"/>
          </a:xfrm>
          <a:custGeom>
            <a:avLst/>
            <a:gdLst>
              <a:gd name="txL" fmla="*/ 0 w 280"/>
              <a:gd name="txT" fmla="*/ 0 h 1749"/>
              <a:gd name="txR" fmla="*/ 280 w 280"/>
              <a:gd name="txB" fmla="*/ 1749 h 1749"/>
            </a:gdLst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80" h="1749">
                <a:moveTo>
                  <a:pt x="25" y="101"/>
                </a:moveTo>
                <a:lnTo>
                  <a:pt x="12" y="89"/>
                </a:lnTo>
                <a:lnTo>
                  <a:pt x="0" y="76"/>
                </a:lnTo>
                <a:lnTo>
                  <a:pt x="0" y="51"/>
                </a:lnTo>
                <a:lnTo>
                  <a:pt x="0" y="25"/>
                </a:lnTo>
                <a:lnTo>
                  <a:pt x="12" y="13"/>
                </a:lnTo>
                <a:lnTo>
                  <a:pt x="25" y="0"/>
                </a:lnTo>
                <a:lnTo>
                  <a:pt x="38" y="0"/>
                </a:lnTo>
                <a:lnTo>
                  <a:pt x="76" y="0"/>
                </a:lnTo>
                <a:lnTo>
                  <a:pt x="101" y="13"/>
                </a:lnTo>
                <a:lnTo>
                  <a:pt x="127" y="25"/>
                </a:lnTo>
                <a:lnTo>
                  <a:pt x="165" y="38"/>
                </a:lnTo>
                <a:lnTo>
                  <a:pt x="190" y="51"/>
                </a:lnTo>
                <a:lnTo>
                  <a:pt x="216" y="76"/>
                </a:lnTo>
                <a:lnTo>
                  <a:pt x="241" y="89"/>
                </a:lnTo>
                <a:lnTo>
                  <a:pt x="254" y="101"/>
                </a:lnTo>
                <a:lnTo>
                  <a:pt x="267" y="114"/>
                </a:lnTo>
                <a:lnTo>
                  <a:pt x="280" y="139"/>
                </a:lnTo>
                <a:lnTo>
                  <a:pt x="280" y="152"/>
                </a:lnTo>
                <a:lnTo>
                  <a:pt x="280" y="177"/>
                </a:lnTo>
                <a:lnTo>
                  <a:pt x="267" y="190"/>
                </a:lnTo>
                <a:lnTo>
                  <a:pt x="267" y="228"/>
                </a:lnTo>
                <a:lnTo>
                  <a:pt x="267" y="266"/>
                </a:lnTo>
                <a:lnTo>
                  <a:pt x="254" y="304"/>
                </a:lnTo>
                <a:lnTo>
                  <a:pt x="254" y="342"/>
                </a:lnTo>
                <a:lnTo>
                  <a:pt x="254" y="368"/>
                </a:lnTo>
                <a:lnTo>
                  <a:pt x="254" y="406"/>
                </a:lnTo>
                <a:lnTo>
                  <a:pt x="254" y="444"/>
                </a:lnTo>
                <a:lnTo>
                  <a:pt x="254" y="482"/>
                </a:lnTo>
                <a:lnTo>
                  <a:pt x="254" y="520"/>
                </a:lnTo>
                <a:lnTo>
                  <a:pt x="254" y="570"/>
                </a:lnTo>
                <a:lnTo>
                  <a:pt x="254" y="621"/>
                </a:lnTo>
                <a:lnTo>
                  <a:pt x="254" y="684"/>
                </a:lnTo>
                <a:lnTo>
                  <a:pt x="254" y="748"/>
                </a:lnTo>
                <a:lnTo>
                  <a:pt x="254" y="811"/>
                </a:lnTo>
                <a:lnTo>
                  <a:pt x="254" y="887"/>
                </a:lnTo>
                <a:lnTo>
                  <a:pt x="254" y="963"/>
                </a:lnTo>
                <a:lnTo>
                  <a:pt x="254" y="1039"/>
                </a:lnTo>
                <a:lnTo>
                  <a:pt x="254" y="1128"/>
                </a:lnTo>
                <a:lnTo>
                  <a:pt x="254" y="1204"/>
                </a:lnTo>
                <a:lnTo>
                  <a:pt x="254" y="1293"/>
                </a:lnTo>
                <a:lnTo>
                  <a:pt x="241" y="1381"/>
                </a:lnTo>
                <a:lnTo>
                  <a:pt x="241" y="1457"/>
                </a:lnTo>
                <a:lnTo>
                  <a:pt x="241" y="1533"/>
                </a:lnTo>
                <a:lnTo>
                  <a:pt x="241" y="1584"/>
                </a:lnTo>
                <a:lnTo>
                  <a:pt x="241" y="1647"/>
                </a:lnTo>
                <a:lnTo>
                  <a:pt x="241" y="1685"/>
                </a:lnTo>
                <a:lnTo>
                  <a:pt x="241" y="1711"/>
                </a:lnTo>
                <a:lnTo>
                  <a:pt x="241" y="1723"/>
                </a:lnTo>
                <a:lnTo>
                  <a:pt x="241" y="1736"/>
                </a:lnTo>
                <a:lnTo>
                  <a:pt x="241" y="1749"/>
                </a:lnTo>
                <a:lnTo>
                  <a:pt x="101" y="1749"/>
                </a:lnTo>
                <a:lnTo>
                  <a:pt x="101" y="1660"/>
                </a:lnTo>
                <a:lnTo>
                  <a:pt x="114" y="1559"/>
                </a:lnTo>
                <a:lnTo>
                  <a:pt x="114" y="1483"/>
                </a:lnTo>
                <a:lnTo>
                  <a:pt x="114" y="1394"/>
                </a:lnTo>
                <a:lnTo>
                  <a:pt x="114" y="1318"/>
                </a:lnTo>
                <a:lnTo>
                  <a:pt x="114" y="1242"/>
                </a:lnTo>
                <a:lnTo>
                  <a:pt x="114" y="1166"/>
                </a:lnTo>
                <a:lnTo>
                  <a:pt x="114" y="1090"/>
                </a:lnTo>
                <a:lnTo>
                  <a:pt x="114" y="1026"/>
                </a:lnTo>
                <a:lnTo>
                  <a:pt x="114" y="963"/>
                </a:lnTo>
                <a:lnTo>
                  <a:pt x="114" y="900"/>
                </a:lnTo>
                <a:lnTo>
                  <a:pt x="114" y="849"/>
                </a:lnTo>
                <a:lnTo>
                  <a:pt x="114" y="798"/>
                </a:lnTo>
                <a:lnTo>
                  <a:pt x="114" y="748"/>
                </a:lnTo>
                <a:lnTo>
                  <a:pt x="114" y="697"/>
                </a:lnTo>
                <a:lnTo>
                  <a:pt x="114" y="659"/>
                </a:lnTo>
                <a:lnTo>
                  <a:pt x="114" y="583"/>
                </a:lnTo>
                <a:lnTo>
                  <a:pt x="101" y="520"/>
                </a:lnTo>
                <a:lnTo>
                  <a:pt x="101" y="456"/>
                </a:lnTo>
                <a:lnTo>
                  <a:pt x="101" y="393"/>
                </a:lnTo>
                <a:lnTo>
                  <a:pt x="89" y="342"/>
                </a:lnTo>
                <a:lnTo>
                  <a:pt x="89" y="304"/>
                </a:lnTo>
                <a:lnTo>
                  <a:pt x="89" y="266"/>
                </a:lnTo>
                <a:lnTo>
                  <a:pt x="76" y="241"/>
                </a:lnTo>
                <a:lnTo>
                  <a:pt x="76" y="190"/>
                </a:lnTo>
                <a:lnTo>
                  <a:pt x="63" y="152"/>
                </a:lnTo>
                <a:lnTo>
                  <a:pt x="51" y="127"/>
                </a:lnTo>
                <a:lnTo>
                  <a:pt x="25" y="10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5" name="Freeform 87"/>
          <p:cNvSpPr/>
          <p:nvPr/>
        </p:nvSpPr>
        <p:spPr>
          <a:xfrm>
            <a:off x="5698173" y="2157730"/>
            <a:ext cx="363537" cy="136525"/>
          </a:xfrm>
          <a:custGeom>
            <a:avLst/>
            <a:gdLst>
              <a:gd name="txL" fmla="*/ 0 w 573"/>
              <a:gd name="txT" fmla="*/ 0 h 215"/>
              <a:gd name="txR" fmla="*/ 573 w 573"/>
              <a:gd name="txB" fmla="*/ 215 h 21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73" h="215">
                <a:moveTo>
                  <a:pt x="191" y="63"/>
                </a:moveTo>
                <a:lnTo>
                  <a:pt x="255" y="38"/>
                </a:lnTo>
                <a:lnTo>
                  <a:pt x="319" y="13"/>
                </a:lnTo>
                <a:lnTo>
                  <a:pt x="382" y="0"/>
                </a:lnTo>
                <a:lnTo>
                  <a:pt x="433" y="0"/>
                </a:lnTo>
                <a:lnTo>
                  <a:pt x="484" y="0"/>
                </a:lnTo>
                <a:lnTo>
                  <a:pt x="522" y="13"/>
                </a:lnTo>
                <a:lnTo>
                  <a:pt x="548" y="25"/>
                </a:lnTo>
                <a:lnTo>
                  <a:pt x="573" y="38"/>
                </a:lnTo>
                <a:lnTo>
                  <a:pt x="573" y="51"/>
                </a:lnTo>
                <a:lnTo>
                  <a:pt x="560" y="63"/>
                </a:lnTo>
                <a:lnTo>
                  <a:pt x="560" y="76"/>
                </a:lnTo>
                <a:lnTo>
                  <a:pt x="535" y="89"/>
                </a:lnTo>
                <a:lnTo>
                  <a:pt x="522" y="101"/>
                </a:lnTo>
                <a:lnTo>
                  <a:pt x="497" y="114"/>
                </a:lnTo>
                <a:lnTo>
                  <a:pt x="458" y="114"/>
                </a:lnTo>
                <a:lnTo>
                  <a:pt x="408" y="127"/>
                </a:lnTo>
                <a:lnTo>
                  <a:pt x="369" y="139"/>
                </a:lnTo>
                <a:lnTo>
                  <a:pt x="331" y="152"/>
                </a:lnTo>
                <a:lnTo>
                  <a:pt x="293" y="165"/>
                </a:lnTo>
                <a:lnTo>
                  <a:pt x="268" y="165"/>
                </a:lnTo>
                <a:lnTo>
                  <a:pt x="242" y="177"/>
                </a:lnTo>
                <a:lnTo>
                  <a:pt x="217" y="177"/>
                </a:lnTo>
                <a:lnTo>
                  <a:pt x="204" y="177"/>
                </a:lnTo>
                <a:lnTo>
                  <a:pt x="191" y="177"/>
                </a:lnTo>
                <a:lnTo>
                  <a:pt x="179" y="177"/>
                </a:lnTo>
                <a:lnTo>
                  <a:pt x="166" y="177"/>
                </a:lnTo>
                <a:lnTo>
                  <a:pt x="140" y="177"/>
                </a:lnTo>
                <a:lnTo>
                  <a:pt x="128" y="190"/>
                </a:lnTo>
                <a:lnTo>
                  <a:pt x="102" y="190"/>
                </a:lnTo>
                <a:lnTo>
                  <a:pt x="64" y="203"/>
                </a:lnTo>
                <a:lnTo>
                  <a:pt x="39" y="203"/>
                </a:lnTo>
                <a:lnTo>
                  <a:pt x="0" y="215"/>
                </a:lnTo>
                <a:lnTo>
                  <a:pt x="0" y="127"/>
                </a:lnTo>
                <a:lnTo>
                  <a:pt x="13" y="114"/>
                </a:lnTo>
                <a:lnTo>
                  <a:pt x="39" y="114"/>
                </a:lnTo>
                <a:lnTo>
                  <a:pt x="51" y="114"/>
                </a:lnTo>
                <a:lnTo>
                  <a:pt x="77" y="101"/>
                </a:lnTo>
                <a:lnTo>
                  <a:pt x="102" y="101"/>
                </a:lnTo>
                <a:lnTo>
                  <a:pt x="128" y="89"/>
                </a:lnTo>
                <a:lnTo>
                  <a:pt x="153" y="76"/>
                </a:lnTo>
                <a:lnTo>
                  <a:pt x="191" y="6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6" name="Freeform 88"/>
          <p:cNvSpPr/>
          <p:nvPr/>
        </p:nvSpPr>
        <p:spPr>
          <a:xfrm>
            <a:off x="5174298" y="2648268"/>
            <a:ext cx="1041400" cy="201612"/>
          </a:xfrm>
          <a:custGeom>
            <a:avLst/>
            <a:gdLst>
              <a:gd name="txL" fmla="*/ 0 w 1641"/>
              <a:gd name="txT" fmla="*/ 0 h 317"/>
              <a:gd name="txR" fmla="*/ 1641 w 1641"/>
              <a:gd name="txB" fmla="*/ 317 h 31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1641" h="317">
                <a:moveTo>
                  <a:pt x="0" y="190"/>
                </a:moveTo>
                <a:lnTo>
                  <a:pt x="89" y="177"/>
                </a:lnTo>
                <a:lnTo>
                  <a:pt x="190" y="165"/>
                </a:lnTo>
                <a:lnTo>
                  <a:pt x="305" y="152"/>
                </a:lnTo>
                <a:lnTo>
                  <a:pt x="432" y="139"/>
                </a:lnTo>
                <a:lnTo>
                  <a:pt x="483" y="139"/>
                </a:lnTo>
                <a:lnTo>
                  <a:pt x="547" y="127"/>
                </a:lnTo>
                <a:lnTo>
                  <a:pt x="623" y="114"/>
                </a:lnTo>
                <a:lnTo>
                  <a:pt x="687" y="114"/>
                </a:lnTo>
                <a:lnTo>
                  <a:pt x="763" y="101"/>
                </a:lnTo>
                <a:lnTo>
                  <a:pt x="839" y="89"/>
                </a:lnTo>
                <a:lnTo>
                  <a:pt x="916" y="76"/>
                </a:lnTo>
                <a:lnTo>
                  <a:pt x="992" y="63"/>
                </a:lnTo>
                <a:lnTo>
                  <a:pt x="1068" y="51"/>
                </a:lnTo>
                <a:lnTo>
                  <a:pt x="1145" y="38"/>
                </a:lnTo>
                <a:lnTo>
                  <a:pt x="1208" y="25"/>
                </a:lnTo>
                <a:lnTo>
                  <a:pt x="1259" y="25"/>
                </a:lnTo>
                <a:lnTo>
                  <a:pt x="1310" y="13"/>
                </a:lnTo>
                <a:lnTo>
                  <a:pt x="1348" y="13"/>
                </a:lnTo>
                <a:lnTo>
                  <a:pt x="1374" y="0"/>
                </a:lnTo>
                <a:lnTo>
                  <a:pt x="1399" y="0"/>
                </a:lnTo>
                <a:lnTo>
                  <a:pt x="1424" y="13"/>
                </a:lnTo>
                <a:lnTo>
                  <a:pt x="1463" y="13"/>
                </a:lnTo>
                <a:lnTo>
                  <a:pt x="1501" y="25"/>
                </a:lnTo>
                <a:lnTo>
                  <a:pt x="1539" y="51"/>
                </a:lnTo>
                <a:lnTo>
                  <a:pt x="1577" y="76"/>
                </a:lnTo>
                <a:lnTo>
                  <a:pt x="1603" y="101"/>
                </a:lnTo>
                <a:lnTo>
                  <a:pt x="1628" y="114"/>
                </a:lnTo>
                <a:lnTo>
                  <a:pt x="1641" y="139"/>
                </a:lnTo>
                <a:lnTo>
                  <a:pt x="1641" y="165"/>
                </a:lnTo>
                <a:lnTo>
                  <a:pt x="1641" y="177"/>
                </a:lnTo>
                <a:lnTo>
                  <a:pt x="1641" y="203"/>
                </a:lnTo>
                <a:lnTo>
                  <a:pt x="1628" y="215"/>
                </a:lnTo>
                <a:lnTo>
                  <a:pt x="1603" y="215"/>
                </a:lnTo>
                <a:lnTo>
                  <a:pt x="1577" y="203"/>
                </a:lnTo>
                <a:lnTo>
                  <a:pt x="1539" y="203"/>
                </a:lnTo>
                <a:lnTo>
                  <a:pt x="1513" y="190"/>
                </a:lnTo>
                <a:lnTo>
                  <a:pt x="1488" y="190"/>
                </a:lnTo>
                <a:lnTo>
                  <a:pt x="1450" y="190"/>
                </a:lnTo>
                <a:lnTo>
                  <a:pt x="1412" y="190"/>
                </a:lnTo>
                <a:lnTo>
                  <a:pt x="1374" y="190"/>
                </a:lnTo>
                <a:lnTo>
                  <a:pt x="1335" y="190"/>
                </a:lnTo>
                <a:lnTo>
                  <a:pt x="1284" y="190"/>
                </a:lnTo>
                <a:lnTo>
                  <a:pt x="1234" y="190"/>
                </a:lnTo>
                <a:lnTo>
                  <a:pt x="1132" y="190"/>
                </a:lnTo>
                <a:lnTo>
                  <a:pt x="1030" y="190"/>
                </a:lnTo>
                <a:lnTo>
                  <a:pt x="903" y="203"/>
                </a:lnTo>
                <a:lnTo>
                  <a:pt x="788" y="203"/>
                </a:lnTo>
                <a:lnTo>
                  <a:pt x="725" y="215"/>
                </a:lnTo>
                <a:lnTo>
                  <a:pt x="661" y="228"/>
                </a:lnTo>
                <a:lnTo>
                  <a:pt x="610" y="241"/>
                </a:lnTo>
                <a:lnTo>
                  <a:pt x="559" y="241"/>
                </a:lnTo>
                <a:lnTo>
                  <a:pt x="508" y="253"/>
                </a:lnTo>
                <a:lnTo>
                  <a:pt x="458" y="266"/>
                </a:lnTo>
                <a:lnTo>
                  <a:pt x="419" y="266"/>
                </a:lnTo>
                <a:lnTo>
                  <a:pt x="368" y="279"/>
                </a:lnTo>
                <a:lnTo>
                  <a:pt x="330" y="279"/>
                </a:lnTo>
                <a:lnTo>
                  <a:pt x="292" y="291"/>
                </a:lnTo>
                <a:lnTo>
                  <a:pt x="267" y="304"/>
                </a:lnTo>
                <a:lnTo>
                  <a:pt x="241" y="304"/>
                </a:lnTo>
                <a:lnTo>
                  <a:pt x="216" y="304"/>
                </a:lnTo>
                <a:lnTo>
                  <a:pt x="190" y="304"/>
                </a:lnTo>
                <a:lnTo>
                  <a:pt x="178" y="304"/>
                </a:lnTo>
                <a:lnTo>
                  <a:pt x="165" y="317"/>
                </a:lnTo>
                <a:lnTo>
                  <a:pt x="152" y="304"/>
                </a:lnTo>
                <a:lnTo>
                  <a:pt x="139" y="304"/>
                </a:lnTo>
                <a:lnTo>
                  <a:pt x="114" y="291"/>
                </a:lnTo>
                <a:lnTo>
                  <a:pt x="101" y="279"/>
                </a:lnTo>
                <a:lnTo>
                  <a:pt x="76" y="266"/>
                </a:lnTo>
                <a:lnTo>
                  <a:pt x="50" y="241"/>
                </a:lnTo>
                <a:lnTo>
                  <a:pt x="25" y="215"/>
                </a:lnTo>
                <a:lnTo>
                  <a:pt x="0" y="19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矩形 4"/>
          <p:cNvSpPr/>
          <p:nvPr/>
        </p:nvSpPr>
        <p:spPr>
          <a:xfrm>
            <a:off x="772160" y="1349129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耻</a:t>
            </a:r>
          </a:p>
        </p:txBody>
      </p:sp>
      <p:sp>
        <p:nvSpPr>
          <p:cNvPr id="26" name="矩形 25"/>
          <p:cNvSpPr/>
          <p:nvPr/>
        </p:nvSpPr>
        <p:spPr>
          <a:xfrm>
            <a:off x="840837" y="603153"/>
            <a:ext cx="134429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chǐ</a:t>
            </a:r>
          </a:p>
        </p:txBody>
      </p:sp>
      <p:pic>
        <p:nvPicPr>
          <p:cNvPr id="29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536310" y="2929748"/>
            <a:ext cx="3036230" cy="1661990"/>
            <a:chOff x="536310" y="2929748"/>
            <a:chExt cx="3036230" cy="1661990"/>
          </a:xfrm>
        </p:grpSpPr>
        <p:sp>
          <p:nvSpPr>
            <p:cNvPr id="27" name="TextBox 26"/>
            <p:cNvSpPr txBox="1">
              <a:spLocks noChangeArrowheads="1"/>
            </p:cNvSpPr>
            <p:nvPr/>
          </p:nvSpPr>
          <p:spPr bwMode="auto">
            <a:xfrm>
              <a:off x="567101" y="2929748"/>
              <a:ext cx="2463172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左右</a:t>
              </a:r>
              <a:endPara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67101" y="3733321"/>
              <a:ext cx="3005439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可耻   无耻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36310" y="3317247"/>
              <a:ext cx="29051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C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耳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569816" y="4130073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</a:t>
              </a:r>
            </a:p>
          </p:txBody>
        </p:sp>
      </p:grpSp>
      <p:sp>
        <p:nvSpPr>
          <p:cNvPr id="5" name="线形标注 2 4"/>
          <p:cNvSpPr/>
          <p:nvPr/>
        </p:nvSpPr>
        <p:spPr>
          <a:xfrm>
            <a:off x="2278678" y="1338807"/>
            <a:ext cx="1698625" cy="1619746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“耳”要窄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、第二个竖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要长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、与下提交叉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7075170" y="1512570"/>
            <a:ext cx="1837690" cy="1164590"/>
          </a:xfrm>
          <a:prstGeom prst="borderCallout2">
            <a:avLst>
              <a:gd name="adj1" fmla="val 53213"/>
              <a:gd name="adj2" fmla="val -21917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3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3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“</a:t>
            </a:r>
            <a:r>
              <a:rPr lang="zh-CN" altLang="en-US" sz="23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止”</a:t>
            </a:r>
            <a:r>
              <a:rPr lang="zh-CN" altLang="en-US" sz="23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右竖要长</a:t>
            </a:r>
            <a:r>
              <a:rPr lang="zh-CN" altLang="en-US" sz="23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、中间</a:t>
            </a:r>
            <a:r>
              <a:rPr lang="zh-CN" altLang="en-US" sz="23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有一短横。</a:t>
            </a:r>
            <a:endParaRPr lang="zh-CN" altLang="en-US" sz="2300" b="1" dirty="0">
              <a:solidFill>
                <a:srgbClr val="0000FF"/>
              </a:solidFill>
              <a:latin typeface="宋体" panose="02010600030101010101" pitchFamily="2" charset="-122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3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985933" y="3326772"/>
            <a:ext cx="1800225" cy="1241425"/>
            <a:chOff x="6548120" y="2179003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548120" y="2179003"/>
              <a:ext cx="1800225" cy="1241425"/>
            </a:xfrm>
            <a:prstGeom prst="cloudCallout">
              <a:avLst>
                <a:gd name="adj1" fmla="val -115396"/>
                <a:gd name="adj2" fmla="val -64808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52966" y="2345671"/>
              <a:ext cx="1695379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易错提示：左部的</a:t>
              </a:r>
              <a:r>
                <a:rPr lang="en-US" altLang="zh-CN" b="1" dirty="0">
                  <a:latin typeface="+mj-ea"/>
                  <a:ea typeface="+mj-ea"/>
                </a:rPr>
                <a:t>“</a:t>
              </a:r>
              <a:r>
                <a:rPr lang="zh-CN" altLang="en-US" b="1" dirty="0">
                  <a:latin typeface="+mj-ea"/>
                  <a:ea typeface="+mj-ea"/>
                </a:rPr>
                <a:t>耳</a:t>
              </a:r>
              <a:r>
                <a:rPr lang="en-US" altLang="zh-CN" b="1" dirty="0">
                  <a:latin typeface="+mj-ea"/>
                  <a:ea typeface="+mj-ea"/>
                </a:rPr>
                <a:t>”</a:t>
              </a:r>
              <a:r>
                <a:rPr lang="zh-CN" altLang="en-US" b="1" dirty="0">
                  <a:latin typeface="+mj-ea"/>
                  <a:ea typeface="+mj-ea"/>
                </a:rPr>
                <a:t>横变成了提哦！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2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2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2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2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2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21290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8406" name="Freeform 38"/>
          <p:cNvSpPr/>
          <p:nvPr/>
        </p:nvSpPr>
        <p:spPr>
          <a:xfrm>
            <a:off x="5233670" y="1486218"/>
            <a:ext cx="500063" cy="644525"/>
          </a:xfrm>
          <a:custGeom>
            <a:avLst/>
            <a:gdLst>
              <a:gd name="txL" fmla="*/ 0 w 789"/>
              <a:gd name="txT" fmla="*/ 0 h 1014"/>
              <a:gd name="txR" fmla="*/ 789 w 789"/>
              <a:gd name="txB" fmla="*/ 1014 h 101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89" h="1014">
                <a:moveTo>
                  <a:pt x="445" y="672"/>
                </a:moveTo>
                <a:lnTo>
                  <a:pt x="381" y="748"/>
                </a:lnTo>
                <a:lnTo>
                  <a:pt x="305" y="811"/>
                </a:lnTo>
                <a:lnTo>
                  <a:pt x="241" y="874"/>
                </a:lnTo>
                <a:lnTo>
                  <a:pt x="165" y="938"/>
                </a:lnTo>
                <a:lnTo>
                  <a:pt x="127" y="963"/>
                </a:lnTo>
                <a:lnTo>
                  <a:pt x="101" y="976"/>
                </a:lnTo>
                <a:lnTo>
                  <a:pt x="76" y="988"/>
                </a:lnTo>
                <a:lnTo>
                  <a:pt x="51" y="1001"/>
                </a:lnTo>
                <a:lnTo>
                  <a:pt x="38" y="1014"/>
                </a:lnTo>
                <a:lnTo>
                  <a:pt x="25" y="1014"/>
                </a:lnTo>
                <a:lnTo>
                  <a:pt x="12" y="1014"/>
                </a:lnTo>
                <a:lnTo>
                  <a:pt x="0" y="1001"/>
                </a:lnTo>
                <a:lnTo>
                  <a:pt x="12" y="1001"/>
                </a:lnTo>
                <a:lnTo>
                  <a:pt x="12" y="976"/>
                </a:lnTo>
                <a:lnTo>
                  <a:pt x="38" y="963"/>
                </a:lnTo>
                <a:lnTo>
                  <a:pt x="51" y="938"/>
                </a:lnTo>
                <a:lnTo>
                  <a:pt x="76" y="912"/>
                </a:lnTo>
                <a:lnTo>
                  <a:pt x="101" y="874"/>
                </a:lnTo>
                <a:lnTo>
                  <a:pt x="140" y="849"/>
                </a:lnTo>
                <a:lnTo>
                  <a:pt x="216" y="760"/>
                </a:lnTo>
                <a:lnTo>
                  <a:pt x="280" y="684"/>
                </a:lnTo>
                <a:lnTo>
                  <a:pt x="343" y="608"/>
                </a:lnTo>
                <a:lnTo>
                  <a:pt x="369" y="558"/>
                </a:lnTo>
                <a:lnTo>
                  <a:pt x="394" y="520"/>
                </a:lnTo>
                <a:lnTo>
                  <a:pt x="420" y="469"/>
                </a:lnTo>
                <a:lnTo>
                  <a:pt x="445" y="431"/>
                </a:lnTo>
                <a:lnTo>
                  <a:pt x="470" y="393"/>
                </a:lnTo>
                <a:lnTo>
                  <a:pt x="483" y="355"/>
                </a:lnTo>
                <a:lnTo>
                  <a:pt x="521" y="279"/>
                </a:lnTo>
                <a:lnTo>
                  <a:pt x="547" y="215"/>
                </a:lnTo>
                <a:lnTo>
                  <a:pt x="560" y="190"/>
                </a:lnTo>
                <a:lnTo>
                  <a:pt x="560" y="165"/>
                </a:lnTo>
                <a:lnTo>
                  <a:pt x="572" y="139"/>
                </a:lnTo>
                <a:lnTo>
                  <a:pt x="572" y="127"/>
                </a:lnTo>
                <a:lnTo>
                  <a:pt x="572" y="89"/>
                </a:lnTo>
                <a:lnTo>
                  <a:pt x="560" y="63"/>
                </a:lnTo>
                <a:lnTo>
                  <a:pt x="547" y="38"/>
                </a:lnTo>
                <a:lnTo>
                  <a:pt x="547" y="25"/>
                </a:lnTo>
                <a:lnTo>
                  <a:pt x="560" y="13"/>
                </a:lnTo>
                <a:lnTo>
                  <a:pt x="572" y="0"/>
                </a:lnTo>
                <a:lnTo>
                  <a:pt x="598" y="13"/>
                </a:lnTo>
                <a:lnTo>
                  <a:pt x="623" y="13"/>
                </a:lnTo>
                <a:lnTo>
                  <a:pt x="661" y="25"/>
                </a:lnTo>
                <a:lnTo>
                  <a:pt x="699" y="51"/>
                </a:lnTo>
                <a:lnTo>
                  <a:pt x="712" y="63"/>
                </a:lnTo>
                <a:lnTo>
                  <a:pt x="738" y="76"/>
                </a:lnTo>
                <a:lnTo>
                  <a:pt x="750" y="89"/>
                </a:lnTo>
                <a:lnTo>
                  <a:pt x="763" y="101"/>
                </a:lnTo>
                <a:lnTo>
                  <a:pt x="776" y="114"/>
                </a:lnTo>
                <a:lnTo>
                  <a:pt x="776" y="127"/>
                </a:lnTo>
                <a:lnTo>
                  <a:pt x="789" y="139"/>
                </a:lnTo>
                <a:lnTo>
                  <a:pt x="789" y="152"/>
                </a:lnTo>
                <a:lnTo>
                  <a:pt x="789" y="165"/>
                </a:lnTo>
                <a:lnTo>
                  <a:pt x="776" y="190"/>
                </a:lnTo>
                <a:lnTo>
                  <a:pt x="776" y="203"/>
                </a:lnTo>
                <a:lnTo>
                  <a:pt x="763" y="228"/>
                </a:lnTo>
                <a:lnTo>
                  <a:pt x="750" y="253"/>
                </a:lnTo>
                <a:lnTo>
                  <a:pt x="738" y="291"/>
                </a:lnTo>
                <a:lnTo>
                  <a:pt x="712" y="317"/>
                </a:lnTo>
                <a:lnTo>
                  <a:pt x="699" y="355"/>
                </a:lnTo>
                <a:lnTo>
                  <a:pt x="649" y="431"/>
                </a:lnTo>
                <a:lnTo>
                  <a:pt x="585" y="507"/>
                </a:lnTo>
                <a:lnTo>
                  <a:pt x="521" y="596"/>
                </a:lnTo>
                <a:lnTo>
                  <a:pt x="445" y="67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7" name="Freeform 39"/>
          <p:cNvSpPr/>
          <p:nvPr/>
        </p:nvSpPr>
        <p:spPr>
          <a:xfrm>
            <a:off x="5492433" y="1743393"/>
            <a:ext cx="596900" cy="169862"/>
          </a:xfrm>
          <a:custGeom>
            <a:avLst/>
            <a:gdLst>
              <a:gd name="txL" fmla="*/ 0 w 941"/>
              <a:gd name="txT" fmla="*/ 0 h 267"/>
              <a:gd name="txR" fmla="*/ 941 w 941"/>
              <a:gd name="txB" fmla="*/ 267 h 26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41" h="267">
                <a:moveTo>
                  <a:pt x="903" y="26"/>
                </a:moveTo>
                <a:lnTo>
                  <a:pt x="929" y="38"/>
                </a:lnTo>
                <a:lnTo>
                  <a:pt x="929" y="51"/>
                </a:lnTo>
                <a:lnTo>
                  <a:pt x="941" y="77"/>
                </a:lnTo>
                <a:lnTo>
                  <a:pt x="941" y="89"/>
                </a:lnTo>
                <a:lnTo>
                  <a:pt x="941" y="102"/>
                </a:lnTo>
                <a:lnTo>
                  <a:pt x="929" y="102"/>
                </a:lnTo>
                <a:lnTo>
                  <a:pt x="903" y="115"/>
                </a:lnTo>
                <a:lnTo>
                  <a:pt x="878" y="127"/>
                </a:lnTo>
                <a:lnTo>
                  <a:pt x="840" y="140"/>
                </a:lnTo>
                <a:lnTo>
                  <a:pt x="789" y="153"/>
                </a:lnTo>
                <a:lnTo>
                  <a:pt x="763" y="165"/>
                </a:lnTo>
                <a:lnTo>
                  <a:pt x="725" y="178"/>
                </a:lnTo>
                <a:lnTo>
                  <a:pt x="700" y="178"/>
                </a:lnTo>
                <a:lnTo>
                  <a:pt x="661" y="191"/>
                </a:lnTo>
                <a:lnTo>
                  <a:pt x="598" y="203"/>
                </a:lnTo>
                <a:lnTo>
                  <a:pt x="521" y="229"/>
                </a:lnTo>
                <a:lnTo>
                  <a:pt x="445" y="241"/>
                </a:lnTo>
                <a:lnTo>
                  <a:pt x="356" y="254"/>
                </a:lnTo>
                <a:lnTo>
                  <a:pt x="267" y="254"/>
                </a:lnTo>
                <a:lnTo>
                  <a:pt x="191" y="267"/>
                </a:lnTo>
                <a:lnTo>
                  <a:pt x="89" y="267"/>
                </a:lnTo>
                <a:lnTo>
                  <a:pt x="0" y="267"/>
                </a:lnTo>
                <a:lnTo>
                  <a:pt x="0" y="203"/>
                </a:lnTo>
                <a:lnTo>
                  <a:pt x="51" y="191"/>
                </a:lnTo>
                <a:lnTo>
                  <a:pt x="102" y="191"/>
                </a:lnTo>
                <a:lnTo>
                  <a:pt x="153" y="178"/>
                </a:lnTo>
                <a:lnTo>
                  <a:pt x="203" y="165"/>
                </a:lnTo>
                <a:lnTo>
                  <a:pt x="267" y="140"/>
                </a:lnTo>
                <a:lnTo>
                  <a:pt x="331" y="127"/>
                </a:lnTo>
                <a:lnTo>
                  <a:pt x="394" y="115"/>
                </a:lnTo>
                <a:lnTo>
                  <a:pt x="471" y="89"/>
                </a:lnTo>
                <a:lnTo>
                  <a:pt x="534" y="64"/>
                </a:lnTo>
                <a:lnTo>
                  <a:pt x="598" y="51"/>
                </a:lnTo>
                <a:lnTo>
                  <a:pt x="649" y="38"/>
                </a:lnTo>
                <a:lnTo>
                  <a:pt x="687" y="26"/>
                </a:lnTo>
                <a:lnTo>
                  <a:pt x="725" y="13"/>
                </a:lnTo>
                <a:lnTo>
                  <a:pt x="763" y="0"/>
                </a:lnTo>
                <a:lnTo>
                  <a:pt x="789" y="0"/>
                </a:lnTo>
                <a:lnTo>
                  <a:pt x="814" y="0"/>
                </a:lnTo>
                <a:lnTo>
                  <a:pt x="840" y="0"/>
                </a:lnTo>
                <a:lnTo>
                  <a:pt x="865" y="0"/>
                </a:lnTo>
                <a:lnTo>
                  <a:pt x="890" y="13"/>
                </a:lnTo>
                <a:lnTo>
                  <a:pt x="903" y="2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8" name="Freeform 40"/>
          <p:cNvSpPr/>
          <p:nvPr/>
        </p:nvSpPr>
        <p:spPr>
          <a:xfrm>
            <a:off x="5636895" y="2225993"/>
            <a:ext cx="112713" cy="146050"/>
          </a:xfrm>
          <a:custGeom>
            <a:avLst/>
            <a:gdLst>
              <a:gd name="txL" fmla="*/ 0 w 178"/>
              <a:gd name="txT" fmla="*/ 0 h 228"/>
              <a:gd name="txR" fmla="*/ 178 w 178"/>
              <a:gd name="txB" fmla="*/ 228 h 228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178" h="228">
                <a:moveTo>
                  <a:pt x="0" y="38"/>
                </a:moveTo>
                <a:lnTo>
                  <a:pt x="0" y="12"/>
                </a:lnTo>
                <a:lnTo>
                  <a:pt x="13" y="0"/>
                </a:lnTo>
                <a:lnTo>
                  <a:pt x="25" y="0"/>
                </a:lnTo>
                <a:lnTo>
                  <a:pt x="38" y="0"/>
                </a:lnTo>
                <a:lnTo>
                  <a:pt x="51" y="0"/>
                </a:lnTo>
                <a:lnTo>
                  <a:pt x="63" y="0"/>
                </a:lnTo>
                <a:lnTo>
                  <a:pt x="89" y="12"/>
                </a:lnTo>
                <a:lnTo>
                  <a:pt x="127" y="12"/>
                </a:lnTo>
                <a:lnTo>
                  <a:pt x="153" y="38"/>
                </a:lnTo>
                <a:lnTo>
                  <a:pt x="165" y="63"/>
                </a:lnTo>
                <a:lnTo>
                  <a:pt x="178" y="88"/>
                </a:lnTo>
                <a:lnTo>
                  <a:pt x="178" y="126"/>
                </a:lnTo>
                <a:lnTo>
                  <a:pt x="178" y="152"/>
                </a:lnTo>
                <a:lnTo>
                  <a:pt x="178" y="164"/>
                </a:lnTo>
                <a:lnTo>
                  <a:pt x="178" y="177"/>
                </a:lnTo>
                <a:lnTo>
                  <a:pt x="178" y="190"/>
                </a:lnTo>
                <a:lnTo>
                  <a:pt x="178" y="215"/>
                </a:lnTo>
                <a:lnTo>
                  <a:pt x="165" y="215"/>
                </a:lnTo>
                <a:lnTo>
                  <a:pt x="165" y="228"/>
                </a:lnTo>
                <a:lnTo>
                  <a:pt x="153" y="228"/>
                </a:lnTo>
                <a:lnTo>
                  <a:pt x="140" y="228"/>
                </a:lnTo>
                <a:lnTo>
                  <a:pt x="127" y="228"/>
                </a:lnTo>
                <a:lnTo>
                  <a:pt x="114" y="228"/>
                </a:lnTo>
                <a:lnTo>
                  <a:pt x="102" y="228"/>
                </a:lnTo>
                <a:lnTo>
                  <a:pt x="89" y="215"/>
                </a:lnTo>
                <a:lnTo>
                  <a:pt x="76" y="202"/>
                </a:lnTo>
                <a:lnTo>
                  <a:pt x="76" y="190"/>
                </a:lnTo>
                <a:lnTo>
                  <a:pt x="63" y="177"/>
                </a:lnTo>
                <a:lnTo>
                  <a:pt x="51" y="152"/>
                </a:lnTo>
                <a:lnTo>
                  <a:pt x="25" y="126"/>
                </a:lnTo>
                <a:lnTo>
                  <a:pt x="13" y="88"/>
                </a:lnTo>
                <a:lnTo>
                  <a:pt x="0" y="63"/>
                </a:lnTo>
                <a:lnTo>
                  <a:pt x="0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9" name="Freeform 41"/>
          <p:cNvSpPr/>
          <p:nvPr/>
        </p:nvSpPr>
        <p:spPr>
          <a:xfrm>
            <a:off x="4603433" y="2081530"/>
            <a:ext cx="588962" cy="860425"/>
          </a:xfrm>
          <a:custGeom>
            <a:avLst/>
            <a:gdLst>
              <a:gd name="txL" fmla="*/ 0 w 929"/>
              <a:gd name="txT" fmla="*/ 0 h 1355"/>
              <a:gd name="txR" fmla="*/ 929 w 929"/>
              <a:gd name="txB" fmla="*/ 1355 h 135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29" h="1355">
                <a:moveTo>
                  <a:pt x="484" y="697"/>
                </a:moveTo>
                <a:lnTo>
                  <a:pt x="484" y="621"/>
                </a:lnTo>
                <a:lnTo>
                  <a:pt x="497" y="557"/>
                </a:lnTo>
                <a:lnTo>
                  <a:pt x="497" y="507"/>
                </a:lnTo>
                <a:lnTo>
                  <a:pt x="509" y="456"/>
                </a:lnTo>
                <a:lnTo>
                  <a:pt x="509" y="405"/>
                </a:lnTo>
                <a:lnTo>
                  <a:pt x="509" y="367"/>
                </a:lnTo>
                <a:lnTo>
                  <a:pt x="509" y="342"/>
                </a:lnTo>
                <a:lnTo>
                  <a:pt x="509" y="316"/>
                </a:lnTo>
                <a:lnTo>
                  <a:pt x="509" y="278"/>
                </a:lnTo>
                <a:lnTo>
                  <a:pt x="509" y="253"/>
                </a:lnTo>
                <a:lnTo>
                  <a:pt x="509" y="240"/>
                </a:lnTo>
                <a:lnTo>
                  <a:pt x="497" y="228"/>
                </a:lnTo>
                <a:lnTo>
                  <a:pt x="497" y="215"/>
                </a:lnTo>
                <a:lnTo>
                  <a:pt x="484" y="215"/>
                </a:lnTo>
                <a:lnTo>
                  <a:pt x="471" y="228"/>
                </a:lnTo>
                <a:lnTo>
                  <a:pt x="446" y="228"/>
                </a:lnTo>
                <a:lnTo>
                  <a:pt x="420" y="240"/>
                </a:lnTo>
                <a:lnTo>
                  <a:pt x="395" y="253"/>
                </a:lnTo>
                <a:lnTo>
                  <a:pt x="357" y="266"/>
                </a:lnTo>
                <a:lnTo>
                  <a:pt x="318" y="291"/>
                </a:lnTo>
                <a:lnTo>
                  <a:pt x="280" y="316"/>
                </a:lnTo>
                <a:lnTo>
                  <a:pt x="242" y="329"/>
                </a:lnTo>
                <a:lnTo>
                  <a:pt x="217" y="342"/>
                </a:lnTo>
                <a:lnTo>
                  <a:pt x="191" y="354"/>
                </a:lnTo>
                <a:lnTo>
                  <a:pt x="166" y="354"/>
                </a:lnTo>
                <a:lnTo>
                  <a:pt x="153" y="354"/>
                </a:lnTo>
                <a:lnTo>
                  <a:pt x="128" y="367"/>
                </a:lnTo>
                <a:lnTo>
                  <a:pt x="128" y="354"/>
                </a:lnTo>
                <a:lnTo>
                  <a:pt x="102" y="354"/>
                </a:lnTo>
                <a:lnTo>
                  <a:pt x="77" y="342"/>
                </a:lnTo>
                <a:lnTo>
                  <a:pt x="64" y="329"/>
                </a:lnTo>
                <a:lnTo>
                  <a:pt x="51" y="304"/>
                </a:lnTo>
                <a:lnTo>
                  <a:pt x="26" y="291"/>
                </a:lnTo>
                <a:lnTo>
                  <a:pt x="13" y="266"/>
                </a:lnTo>
                <a:lnTo>
                  <a:pt x="0" y="253"/>
                </a:lnTo>
                <a:lnTo>
                  <a:pt x="0" y="240"/>
                </a:lnTo>
                <a:lnTo>
                  <a:pt x="13" y="228"/>
                </a:lnTo>
                <a:lnTo>
                  <a:pt x="26" y="228"/>
                </a:lnTo>
                <a:lnTo>
                  <a:pt x="39" y="215"/>
                </a:lnTo>
                <a:lnTo>
                  <a:pt x="64" y="215"/>
                </a:lnTo>
                <a:lnTo>
                  <a:pt x="77" y="215"/>
                </a:lnTo>
                <a:lnTo>
                  <a:pt x="128" y="215"/>
                </a:lnTo>
                <a:lnTo>
                  <a:pt x="178" y="202"/>
                </a:lnTo>
                <a:lnTo>
                  <a:pt x="204" y="190"/>
                </a:lnTo>
                <a:lnTo>
                  <a:pt x="229" y="190"/>
                </a:lnTo>
                <a:lnTo>
                  <a:pt x="268" y="177"/>
                </a:lnTo>
                <a:lnTo>
                  <a:pt x="306" y="164"/>
                </a:lnTo>
                <a:lnTo>
                  <a:pt x="331" y="152"/>
                </a:lnTo>
                <a:lnTo>
                  <a:pt x="369" y="139"/>
                </a:lnTo>
                <a:lnTo>
                  <a:pt x="395" y="126"/>
                </a:lnTo>
                <a:lnTo>
                  <a:pt x="420" y="114"/>
                </a:lnTo>
                <a:lnTo>
                  <a:pt x="433" y="101"/>
                </a:lnTo>
                <a:lnTo>
                  <a:pt x="458" y="88"/>
                </a:lnTo>
                <a:lnTo>
                  <a:pt x="471" y="76"/>
                </a:lnTo>
                <a:lnTo>
                  <a:pt x="484" y="63"/>
                </a:lnTo>
                <a:lnTo>
                  <a:pt x="497" y="38"/>
                </a:lnTo>
                <a:lnTo>
                  <a:pt x="509" y="25"/>
                </a:lnTo>
                <a:lnTo>
                  <a:pt x="522" y="12"/>
                </a:lnTo>
                <a:lnTo>
                  <a:pt x="547" y="12"/>
                </a:lnTo>
                <a:lnTo>
                  <a:pt x="547" y="0"/>
                </a:lnTo>
                <a:lnTo>
                  <a:pt x="560" y="0"/>
                </a:lnTo>
                <a:lnTo>
                  <a:pt x="573" y="0"/>
                </a:lnTo>
                <a:lnTo>
                  <a:pt x="586" y="12"/>
                </a:lnTo>
                <a:lnTo>
                  <a:pt x="611" y="12"/>
                </a:lnTo>
                <a:lnTo>
                  <a:pt x="624" y="25"/>
                </a:lnTo>
                <a:lnTo>
                  <a:pt x="649" y="25"/>
                </a:lnTo>
                <a:lnTo>
                  <a:pt x="675" y="38"/>
                </a:lnTo>
                <a:lnTo>
                  <a:pt x="700" y="50"/>
                </a:lnTo>
                <a:lnTo>
                  <a:pt x="726" y="63"/>
                </a:lnTo>
                <a:lnTo>
                  <a:pt x="738" y="76"/>
                </a:lnTo>
                <a:lnTo>
                  <a:pt x="751" y="88"/>
                </a:lnTo>
                <a:lnTo>
                  <a:pt x="764" y="101"/>
                </a:lnTo>
                <a:lnTo>
                  <a:pt x="776" y="114"/>
                </a:lnTo>
                <a:lnTo>
                  <a:pt x="776" y="126"/>
                </a:lnTo>
                <a:lnTo>
                  <a:pt x="776" y="139"/>
                </a:lnTo>
                <a:lnTo>
                  <a:pt x="764" y="152"/>
                </a:lnTo>
                <a:lnTo>
                  <a:pt x="751" y="177"/>
                </a:lnTo>
                <a:lnTo>
                  <a:pt x="738" y="190"/>
                </a:lnTo>
                <a:lnTo>
                  <a:pt x="726" y="202"/>
                </a:lnTo>
                <a:lnTo>
                  <a:pt x="713" y="228"/>
                </a:lnTo>
                <a:lnTo>
                  <a:pt x="700" y="253"/>
                </a:lnTo>
                <a:lnTo>
                  <a:pt x="687" y="291"/>
                </a:lnTo>
                <a:lnTo>
                  <a:pt x="675" y="329"/>
                </a:lnTo>
                <a:lnTo>
                  <a:pt x="662" y="380"/>
                </a:lnTo>
                <a:lnTo>
                  <a:pt x="662" y="443"/>
                </a:lnTo>
                <a:lnTo>
                  <a:pt x="649" y="507"/>
                </a:lnTo>
                <a:lnTo>
                  <a:pt x="636" y="570"/>
                </a:lnTo>
                <a:lnTo>
                  <a:pt x="624" y="633"/>
                </a:lnTo>
                <a:lnTo>
                  <a:pt x="611" y="684"/>
                </a:lnTo>
                <a:lnTo>
                  <a:pt x="611" y="735"/>
                </a:lnTo>
                <a:lnTo>
                  <a:pt x="611" y="773"/>
                </a:lnTo>
                <a:lnTo>
                  <a:pt x="598" y="811"/>
                </a:lnTo>
                <a:lnTo>
                  <a:pt x="598" y="836"/>
                </a:lnTo>
                <a:lnTo>
                  <a:pt x="598" y="861"/>
                </a:lnTo>
                <a:lnTo>
                  <a:pt x="598" y="874"/>
                </a:lnTo>
                <a:lnTo>
                  <a:pt x="598" y="899"/>
                </a:lnTo>
                <a:lnTo>
                  <a:pt x="611" y="912"/>
                </a:lnTo>
                <a:lnTo>
                  <a:pt x="611" y="925"/>
                </a:lnTo>
                <a:lnTo>
                  <a:pt x="611" y="937"/>
                </a:lnTo>
                <a:lnTo>
                  <a:pt x="624" y="950"/>
                </a:lnTo>
                <a:lnTo>
                  <a:pt x="636" y="950"/>
                </a:lnTo>
                <a:lnTo>
                  <a:pt x="649" y="950"/>
                </a:lnTo>
                <a:lnTo>
                  <a:pt x="662" y="950"/>
                </a:lnTo>
                <a:lnTo>
                  <a:pt x="687" y="937"/>
                </a:lnTo>
                <a:lnTo>
                  <a:pt x="713" y="925"/>
                </a:lnTo>
                <a:lnTo>
                  <a:pt x="738" y="912"/>
                </a:lnTo>
                <a:lnTo>
                  <a:pt x="776" y="887"/>
                </a:lnTo>
                <a:lnTo>
                  <a:pt x="815" y="874"/>
                </a:lnTo>
                <a:lnTo>
                  <a:pt x="840" y="861"/>
                </a:lnTo>
                <a:lnTo>
                  <a:pt x="865" y="849"/>
                </a:lnTo>
                <a:lnTo>
                  <a:pt x="891" y="849"/>
                </a:lnTo>
                <a:lnTo>
                  <a:pt x="904" y="849"/>
                </a:lnTo>
                <a:lnTo>
                  <a:pt x="916" y="836"/>
                </a:lnTo>
                <a:lnTo>
                  <a:pt x="929" y="836"/>
                </a:lnTo>
                <a:lnTo>
                  <a:pt x="929" y="849"/>
                </a:lnTo>
                <a:lnTo>
                  <a:pt x="929" y="861"/>
                </a:lnTo>
                <a:lnTo>
                  <a:pt x="929" y="874"/>
                </a:lnTo>
                <a:lnTo>
                  <a:pt x="916" y="887"/>
                </a:lnTo>
                <a:lnTo>
                  <a:pt x="891" y="912"/>
                </a:lnTo>
                <a:lnTo>
                  <a:pt x="865" y="937"/>
                </a:lnTo>
                <a:lnTo>
                  <a:pt x="840" y="963"/>
                </a:lnTo>
                <a:lnTo>
                  <a:pt x="802" y="1001"/>
                </a:lnTo>
                <a:lnTo>
                  <a:pt x="751" y="1039"/>
                </a:lnTo>
                <a:lnTo>
                  <a:pt x="713" y="1077"/>
                </a:lnTo>
                <a:lnTo>
                  <a:pt x="675" y="1115"/>
                </a:lnTo>
                <a:lnTo>
                  <a:pt x="636" y="1140"/>
                </a:lnTo>
                <a:lnTo>
                  <a:pt x="611" y="1178"/>
                </a:lnTo>
                <a:lnTo>
                  <a:pt x="573" y="1203"/>
                </a:lnTo>
                <a:lnTo>
                  <a:pt x="560" y="1229"/>
                </a:lnTo>
                <a:lnTo>
                  <a:pt x="535" y="1254"/>
                </a:lnTo>
                <a:lnTo>
                  <a:pt x="522" y="1279"/>
                </a:lnTo>
                <a:lnTo>
                  <a:pt x="509" y="1292"/>
                </a:lnTo>
                <a:lnTo>
                  <a:pt x="497" y="1317"/>
                </a:lnTo>
                <a:lnTo>
                  <a:pt x="484" y="1330"/>
                </a:lnTo>
                <a:lnTo>
                  <a:pt x="471" y="1343"/>
                </a:lnTo>
                <a:lnTo>
                  <a:pt x="458" y="1355"/>
                </a:lnTo>
                <a:lnTo>
                  <a:pt x="446" y="1355"/>
                </a:lnTo>
                <a:lnTo>
                  <a:pt x="433" y="1355"/>
                </a:lnTo>
                <a:lnTo>
                  <a:pt x="420" y="1355"/>
                </a:lnTo>
                <a:lnTo>
                  <a:pt x="407" y="1343"/>
                </a:lnTo>
                <a:lnTo>
                  <a:pt x="395" y="1317"/>
                </a:lnTo>
                <a:lnTo>
                  <a:pt x="382" y="1305"/>
                </a:lnTo>
                <a:lnTo>
                  <a:pt x="382" y="1292"/>
                </a:lnTo>
                <a:lnTo>
                  <a:pt x="357" y="1254"/>
                </a:lnTo>
                <a:lnTo>
                  <a:pt x="344" y="1229"/>
                </a:lnTo>
                <a:lnTo>
                  <a:pt x="331" y="1203"/>
                </a:lnTo>
                <a:lnTo>
                  <a:pt x="331" y="1191"/>
                </a:lnTo>
                <a:lnTo>
                  <a:pt x="344" y="1165"/>
                </a:lnTo>
                <a:lnTo>
                  <a:pt x="344" y="1140"/>
                </a:lnTo>
                <a:lnTo>
                  <a:pt x="369" y="1115"/>
                </a:lnTo>
                <a:lnTo>
                  <a:pt x="395" y="1077"/>
                </a:lnTo>
                <a:lnTo>
                  <a:pt x="407" y="1051"/>
                </a:lnTo>
                <a:lnTo>
                  <a:pt x="420" y="1026"/>
                </a:lnTo>
                <a:lnTo>
                  <a:pt x="420" y="988"/>
                </a:lnTo>
                <a:lnTo>
                  <a:pt x="433" y="950"/>
                </a:lnTo>
                <a:lnTo>
                  <a:pt x="446" y="899"/>
                </a:lnTo>
                <a:lnTo>
                  <a:pt x="458" y="836"/>
                </a:lnTo>
                <a:lnTo>
                  <a:pt x="471" y="773"/>
                </a:lnTo>
                <a:lnTo>
                  <a:pt x="484" y="69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0" name="Freeform 42"/>
          <p:cNvSpPr/>
          <p:nvPr/>
        </p:nvSpPr>
        <p:spPr>
          <a:xfrm>
            <a:off x="4886008" y="1664018"/>
            <a:ext cx="282575" cy="225425"/>
          </a:xfrm>
          <a:custGeom>
            <a:avLst/>
            <a:gdLst>
              <a:gd name="txL" fmla="*/ 0 w 445"/>
              <a:gd name="txT" fmla="*/ 0 h 355"/>
              <a:gd name="txR" fmla="*/ 445 w 445"/>
              <a:gd name="txB" fmla="*/ 355 h 35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45" h="355">
                <a:moveTo>
                  <a:pt x="165" y="215"/>
                </a:moveTo>
                <a:lnTo>
                  <a:pt x="114" y="177"/>
                </a:lnTo>
                <a:lnTo>
                  <a:pt x="89" y="139"/>
                </a:lnTo>
                <a:lnTo>
                  <a:pt x="51" y="101"/>
                </a:lnTo>
                <a:lnTo>
                  <a:pt x="38" y="76"/>
                </a:lnTo>
                <a:lnTo>
                  <a:pt x="25" y="63"/>
                </a:lnTo>
                <a:lnTo>
                  <a:pt x="12" y="50"/>
                </a:lnTo>
                <a:lnTo>
                  <a:pt x="12" y="38"/>
                </a:lnTo>
                <a:lnTo>
                  <a:pt x="0" y="38"/>
                </a:lnTo>
                <a:lnTo>
                  <a:pt x="0" y="12"/>
                </a:lnTo>
                <a:lnTo>
                  <a:pt x="12" y="0"/>
                </a:lnTo>
                <a:lnTo>
                  <a:pt x="51" y="0"/>
                </a:lnTo>
                <a:lnTo>
                  <a:pt x="114" y="12"/>
                </a:lnTo>
                <a:lnTo>
                  <a:pt x="178" y="25"/>
                </a:lnTo>
                <a:lnTo>
                  <a:pt x="241" y="38"/>
                </a:lnTo>
                <a:lnTo>
                  <a:pt x="280" y="63"/>
                </a:lnTo>
                <a:lnTo>
                  <a:pt x="305" y="76"/>
                </a:lnTo>
                <a:lnTo>
                  <a:pt x="343" y="88"/>
                </a:lnTo>
                <a:lnTo>
                  <a:pt x="356" y="101"/>
                </a:lnTo>
                <a:lnTo>
                  <a:pt x="381" y="126"/>
                </a:lnTo>
                <a:lnTo>
                  <a:pt x="394" y="139"/>
                </a:lnTo>
                <a:lnTo>
                  <a:pt x="407" y="164"/>
                </a:lnTo>
                <a:lnTo>
                  <a:pt x="419" y="177"/>
                </a:lnTo>
                <a:lnTo>
                  <a:pt x="432" y="215"/>
                </a:lnTo>
                <a:lnTo>
                  <a:pt x="445" y="253"/>
                </a:lnTo>
                <a:lnTo>
                  <a:pt x="445" y="291"/>
                </a:lnTo>
                <a:lnTo>
                  <a:pt x="445" y="317"/>
                </a:lnTo>
                <a:lnTo>
                  <a:pt x="432" y="342"/>
                </a:lnTo>
                <a:lnTo>
                  <a:pt x="419" y="355"/>
                </a:lnTo>
                <a:lnTo>
                  <a:pt x="407" y="355"/>
                </a:lnTo>
                <a:lnTo>
                  <a:pt x="394" y="355"/>
                </a:lnTo>
                <a:lnTo>
                  <a:pt x="381" y="355"/>
                </a:lnTo>
                <a:lnTo>
                  <a:pt x="369" y="355"/>
                </a:lnTo>
                <a:lnTo>
                  <a:pt x="343" y="342"/>
                </a:lnTo>
                <a:lnTo>
                  <a:pt x="318" y="329"/>
                </a:lnTo>
                <a:lnTo>
                  <a:pt x="292" y="304"/>
                </a:lnTo>
                <a:lnTo>
                  <a:pt x="254" y="279"/>
                </a:lnTo>
                <a:lnTo>
                  <a:pt x="216" y="253"/>
                </a:lnTo>
                <a:lnTo>
                  <a:pt x="165" y="21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2" name="Freeform 44"/>
          <p:cNvSpPr/>
          <p:nvPr/>
        </p:nvSpPr>
        <p:spPr>
          <a:xfrm>
            <a:off x="5597208" y="2492693"/>
            <a:ext cx="120650" cy="192087"/>
          </a:xfrm>
          <a:custGeom>
            <a:avLst/>
            <a:gdLst>
              <a:gd name="txL" fmla="*/ 0 w 191"/>
              <a:gd name="txT" fmla="*/ 0 h 304"/>
              <a:gd name="txR" fmla="*/ 191 w 191"/>
              <a:gd name="txB" fmla="*/ 304 h 30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91" h="304">
                <a:moveTo>
                  <a:pt x="153" y="114"/>
                </a:moveTo>
                <a:lnTo>
                  <a:pt x="166" y="139"/>
                </a:lnTo>
                <a:lnTo>
                  <a:pt x="178" y="165"/>
                </a:lnTo>
                <a:lnTo>
                  <a:pt x="191" y="203"/>
                </a:lnTo>
                <a:lnTo>
                  <a:pt x="191" y="228"/>
                </a:lnTo>
                <a:lnTo>
                  <a:pt x="191" y="241"/>
                </a:lnTo>
                <a:lnTo>
                  <a:pt x="178" y="266"/>
                </a:lnTo>
                <a:lnTo>
                  <a:pt x="166" y="279"/>
                </a:lnTo>
                <a:lnTo>
                  <a:pt x="140" y="291"/>
                </a:lnTo>
                <a:lnTo>
                  <a:pt x="127" y="304"/>
                </a:lnTo>
                <a:lnTo>
                  <a:pt x="102" y="304"/>
                </a:lnTo>
                <a:lnTo>
                  <a:pt x="89" y="304"/>
                </a:lnTo>
                <a:lnTo>
                  <a:pt x="77" y="291"/>
                </a:lnTo>
                <a:lnTo>
                  <a:pt x="77" y="279"/>
                </a:lnTo>
                <a:lnTo>
                  <a:pt x="64" y="279"/>
                </a:lnTo>
                <a:lnTo>
                  <a:pt x="51" y="253"/>
                </a:lnTo>
                <a:lnTo>
                  <a:pt x="51" y="241"/>
                </a:lnTo>
                <a:lnTo>
                  <a:pt x="38" y="215"/>
                </a:lnTo>
                <a:lnTo>
                  <a:pt x="38" y="203"/>
                </a:lnTo>
                <a:lnTo>
                  <a:pt x="26" y="177"/>
                </a:lnTo>
                <a:lnTo>
                  <a:pt x="26" y="139"/>
                </a:lnTo>
                <a:lnTo>
                  <a:pt x="13" y="114"/>
                </a:lnTo>
                <a:lnTo>
                  <a:pt x="13" y="89"/>
                </a:lnTo>
                <a:lnTo>
                  <a:pt x="0" y="63"/>
                </a:lnTo>
                <a:lnTo>
                  <a:pt x="0" y="51"/>
                </a:lnTo>
                <a:lnTo>
                  <a:pt x="0" y="38"/>
                </a:lnTo>
                <a:lnTo>
                  <a:pt x="0" y="25"/>
                </a:lnTo>
                <a:lnTo>
                  <a:pt x="0" y="13"/>
                </a:lnTo>
                <a:lnTo>
                  <a:pt x="13" y="0"/>
                </a:lnTo>
                <a:lnTo>
                  <a:pt x="26" y="0"/>
                </a:lnTo>
                <a:lnTo>
                  <a:pt x="38" y="0"/>
                </a:lnTo>
                <a:lnTo>
                  <a:pt x="64" y="13"/>
                </a:lnTo>
                <a:lnTo>
                  <a:pt x="89" y="25"/>
                </a:lnTo>
                <a:lnTo>
                  <a:pt x="115" y="38"/>
                </a:lnTo>
                <a:lnTo>
                  <a:pt x="140" y="76"/>
                </a:lnTo>
                <a:lnTo>
                  <a:pt x="153" y="11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4" name="Freeform 46"/>
          <p:cNvSpPr/>
          <p:nvPr/>
        </p:nvSpPr>
        <p:spPr>
          <a:xfrm>
            <a:off x="5233670" y="2113280"/>
            <a:ext cx="976313" cy="788988"/>
          </a:xfrm>
          <a:custGeom>
            <a:avLst/>
            <a:gdLst>
              <a:gd name="txL" fmla="*/ 0 w 1539"/>
              <a:gd name="txT" fmla="*/ 0 h 1242"/>
              <a:gd name="txR" fmla="*/ 1539 w 1539"/>
              <a:gd name="txB" fmla="*/ 1242 h 124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539" h="1242">
                <a:moveTo>
                  <a:pt x="305" y="887"/>
                </a:moveTo>
                <a:lnTo>
                  <a:pt x="292" y="900"/>
                </a:lnTo>
                <a:lnTo>
                  <a:pt x="292" y="925"/>
                </a:lnTo>
                <a:lnTo>
                  <a:pt x="280" y="938"/>
                </a:lnTo>
                <a:lnTo>
                  <a:pt x="280" y="951"/>
                </a:lnTo>
                <a:lnTo>
                  <a:pt x="280" y="976"/>
                </a:lnTo>
                <a:lnTo>
                  <a:pt x="280" y="989"/>
                </a:lnTo>
                <a:lnTo>
                  <a:pt x="292" y="1001"/>
                </a:lnTo>
                <a:lnTo>
                  <a:pt x="305" y="1001"/>
                </a:lnTo>
                <a:lnTo>
                  <a:pt x="331" y="1014"/>
                </a:lnTo>
                <a:lnTo>
                  <a:pt x="356" y="1014"/>
                </a:lnTo>
                <a:lnTo>
                  <a:pt x="369" y="1014"/>
                </a:lnTo>
                <a:lnTo>
                  <a:pt x="381" y="1014"/>
                </a:lnTo>
                <a:lnTo>
                  <a:pt x="407" y="1014"/>
                </a:lnTo>
                <a:lnTo>
                  <a:pt x="432" y="1014"/>
                </a:lnTo>
                <a:lnTo>
                  <a:pt x="458" y="1014"/>
                </a:lnTo>
                <a:lnTo>
                  <a:pt x="483" y="1014"/>
                </a:lnTo>
                <a:lnTo>
                  <a:pt x="521" y="1014"/>
                </a:lnTo>
                <a:lnTo>
                  <a:pt x="560" y="1014"/>
                </a:lnTo>
                <a:lnTo>
                  <a:pt x="598" y="1027"/>
                </a:lnTo>
                <a:lnTo>
                  <a:pt x="649" y="1027"/>
                </a:lnTo>
                <a:lnTo>
                  <a:pt x="699" y="1027"/>
                </a:lnTo>
                <a:lnTo>
                  <a:pt x="750" y="1027"/>
                </a:lnTo>
                <a:lnTo>
                  <a:pt x="801" y="1027"/>
                </a:lnTo>
                <a:lnTo>
                  <a:pt x="865" y="1027"/>
                </a:lnTo>
                <a:lnTo>
                  <a:pt x="928" y="1027"/>
                </a:lnTo>
                <a:lnTo>
                  <a:pt x="992" y="1039"/>
                </a:lnTo>
                <a:lnTo>
                  <a:pt x="1056" y="1039"/>
                </a:lnTo>
                <a:lnTo>
                  <a:pt x="1107" y="1052"/>
                </a:lnTo>
                <a:lnTo>
                  <a:pt x="1157" y="1052"/>
                </a:lnTo>
                <a:lnTo>
                  <a:pt x="1208" y="1052"/>
                </a:lnTo>
                <a:lnTo>
                  <a:pt x="1247" y="1065"/>
                </a:lnTo>
                <a:lnTo>
                  <a:pt x="1285" y="1065"/>
                </a:lnTo>
                <a:lnTo>
                  <a:pt x="1323" y="1065"/>
                </a:lnTo>
                <a:lnTo>
                  <a:pt x="1361" y="1077"/>
                </a:lnTo>
                <a:lnTo>
                  <a:pt x="1386" y="1077"/>
                </a:lnTo>
                <a:lnTo>
                  <a:pt x="1412" y="1077"/>
                </a:lnTo>
                <a:lnTo>
                  <a:pt x="1437" y="1090"/>
                </a:lnTo>
                <a:lnTo>
                  <a:pt x="1463" y="1090"/>
                </a:lnTo>
                <a:lnTo>
                  <a:pt x="1476" y="1090"/>
                </a:lnTo>
                <a:lnTo>
                  <a:pt x="1488" y="1103"/>
                </a:lnTo>
                <a:lnTo>
                  <a:pt x="1514" y="1115"/>
                </a:lnTo>
                <a:lnTo>
                  <a:pt x="1526" y="1141"/>
                </a:lnTo>
                <a:lnTo>
                  <a:pt x="1539" y="1191"/>
                </a:lnTo>
                <a:lnTo>
                  <a:pt x="1539" y="1217"/>
                </a:lnTo>
                <a:lnTo>
                  <a:pt x="1526" y="1229"/>
                </a:lnTo>
                <a:lnTo>
                  <a:pt x="1514" y="1242"/>
                </a:lnTo>
                <a:lnTo>
                  <a:pt x="1501" y="1242"/>
                </a:lnTo>
                <a:lnTo>
                  <a:pt x="1488" y="1242"/>
                </a:lnTo>
                <a:lnTo>
                  <a:pt x="1476" y="1242"/>
                </a:lnTo>
                <a:lnTo>
                  <a:pt x="1463" y="1242"/>
                </a:lnTo>
                <a:lnTo>
                  <a:pt x="1450" y="1242"/>
                </a:lnTo>
                <a:lnTo>
                  <a:pt x="1425" y="1242"/>
                </a:lnTo>
                <a:lnTo>
                  <a:pt x="1399" y="1229"/>
                </a:lnTo>
                <a:lnTo>
                  <a:pt x="1374" y="1229"/>
                </a:lnTo>
                <a:lnTo>
                  <a:pt x="1348" y="1229"/>
                </a:lnTo>
                <a:lnTo>
                  <a:pt x="1310" y="1217"/>
                </a:lnTo>
                <a:lnTo>
                  <a:pt x="1272" y="1217"/>
                </a:lnTo>
                <a:lnTo>
                  <a:pt x="1234" y="1217"/>
                </a:lnTo>
                <a:lnTo>
                  <a:pt x="1196" y="1204"/>
                </a:lnTo>
                <a:lnTo>
                  <a:pt x="1145" y="1191"/>
                </a:lnTo>
                <a:lnTo>
                  <a:pt x="1107" y="1191"/>
                </a:lnTo>
                <a:lnTo>
                  <a:pt x="1056" y="1179"/>
                </a:lnTo>
                <a:lnTo>
                  <a:pt x="941" y="1166"/>
                </a:lnTo>
                <a:lnTo>
                  <a:pt x="852" y="1153"/>
                </a:lnTo>
                <a:lnTo>
                  <a:pt x="763" y="1141"/>
                </a:lnTo>
                <a:lnTo>
                  <a:pt x="687" y="1141"/>
                </a:lnTo>
                <a:lnTo>
                  <a:pt x="610" y="1128"/>
                </a:lnTo>
                <a:lnTo>
                  <a:pt x="547" y="1128"/>
                </a:lnTo>
                <a:lnTo>
                  <a:pt x="496" y="1115"/>
                </a:lnTo>
                <a:lnTo>
                  <a:pt x="445" y="1115"/>
                </a:lnTo>
                <a:lnTo>
                  <a:pt x="407" y="1115"/>
                </a:lnTo>
                <a:lnTo>
                  <a:pt x="369" y="1115"/>
                </a:lnTo>
                <a:lnTo>
                  <a:pt x="343" y="1115"/>
                </a:lnTo>
                <a:lnTo>
                  <a:pt x="305" y="1115"/>
                </a:lnTo>
                <a:lnTo>
                  <a:pt x="280" y="1128"/>
                </a:lnTo>
                <a:lnTo>
                  <a:pt x="254" y="1128"/>
                </a:lnTo>
                <a:lnTo>
                  <a:pt x="229" y="1141"/>
                </a:lnTo>
                <a:lnTo>
                  <a:pt x="203" y="1141"/>
                </a:lnTo>
                <a:lnTo>
                  <a:pt x="165" y="1166"/>
                </a:lnTo>
                <a:lnTo>
                  <a:pt x="140" y="1179"/>
                </a:lnTo>
                <a:lnTo>
                  <a:pt x="101" y="1191"/>
                </a:lnTo>
                <a:lnTo>
                  <a:pt x="89" y="1191"/>
                </a:lnTo>
                <a:lnTo>
                  <a:pt x="63" y="1191"/>
                </a:lnTo>
                <a:lnTo>
                  <a:pt x="51" y="1179"/>
                </a:lnTo>
                <a:lnTo>
                  <a:pt x="38" y="1166"/>
                </a:lnTo>
                <a:lnTo>
                  <a:pt x="25" y="1141"/>
                </a:lnTo>
                <a:lnTo>
                  <a:pt x="12" y="1128"/>
                </a:lnTo>
                <a:lnTo>
                  <a:pt x="0" y="1103"/>
                </a:lnTo>
                <a:lnTo>
                  <a:pt x="0" y="1090"/>
                </a:lnTo>
                <a:lnTo>
                  <a:pt x="0" y="1065"/>
                </a:lnTo>
                <a:lnTo>
                  <a:pt x="0" y="1052"/>
                </a:lnTo>
                <a:lnTo>
                  <a:pt x="12" y="1039"/>
                </a:lnTo>
                <a:lnTo>
                  <a:pt x="25" y="1039"/>
                </a:lnTo>
                <a:lnTo>
                  <a:pt x="38" y="1027"/>
                </a:lnTo>
                <a:lnTo>
                  <a:pt x="51" y="1014"/>
                </a:lnTo>
                <a:lnTo>
                  <a:pt x="76" y="1014"/>
                </a:lnTo>
                <a:lnTo>
                  <a:pt x="89" y="1001"/>
                </a:lnTo>
                <a:lnTo>
                  <a:pt x="114" y="976"/>
                </a:lnTo>
                <a:lnTo>
                  <a:pt x="127" y="951"/>
                </a:lnTo>
                <a:lnTo>
                  <a:pt x="152" y="913"/>
                </a:lnTo>
                <a:lnTo>
                  <a:pt x="165" y="875"/>
                </a:lnTo>
                <a:lnTo>
                  <a:pt x="191" y="824"/>
                </a:lnTo>
                <a:lnTo>
                  <a:pt x="203" y="761"/>
                </a:lnTo>
                <a:lnTo>
                  <a:pt x="229" y="697"/>
                </a:lnTo>
                <a:lnTo>
                  <a:pt x="254" y="621"/>
                </a:lnTo>
                <a:lnTo>
                  <a:pt x="267" y="558"/>
                </a:lnTo>
                <a:lnTo>
                  <a:pt x="280" y="495"/>
                </a:lnTo>
                <a:lnTo>
                  <a:pt x="292" y="431"/>
                </a:lnTo>
                <a:lnTo>
                  <a:pt x="305" y="380"/>
                </a:lnTo>
                <a:lnTo>
                  <a:pt x="318" y="330"/>
                </a:lnTo>
                <a:lnTo>
                  <a:pt x="318" y="279"/>
                </a:lnTo>
                <a:lnTo>
                  <a:pt x="318" y="228"/>
                </a:lnTo>
                <a:lnTo>
                  <a:pt x="318" y="190"/>
                </a:lnTo>
                <a:lnTo>
                  <a:pt x="318" y="152"/>
                </a:lnTo>
                <a:lnTo>
                  <a:pt x="305" y="114"/>
                </a:lnTo>
                <a:lnTo>
                  <a:pt x="305" y="89"/>
                </a:lnTo>
                <a:lnTo>
                  <a:pt x="305" y="64"/>
                </a:lnTo>
                <a:lnTo>
                  <a:pt x="318" y="51"/>
                </a:lnTo>
                <a:lnTo>
                  <a:pt x="318" y="26"/>
                </a:lnTo>
                <a:lnTo>
                  <a:pt x="318" y="13"/>
                </a:lnTo>
                <a:lnTo>
                  <a:pt x="318" y="0"/>
                </a:lnTo>
                <a:lnTo>
                  <a:pt x="331" y="0"/>
                </a:lnTo>
                <a:lnTo>
                  <a:pt x="343" y="0"/>
                </a:lnTo>
                <a:lnTo>
                  <a:pt x="356" y="0"/>
                </a:lnTo>
                <a:lnTo>
                  <a:pt x="381" y="0"/>
                </a:lnTo>
                <a:lnTo>
                  <a:pt x="407" y="0"/>
                </a:lnTo>
                <a:lnTo>
                  <a:pt x="432" y="0"/>
                </a:lnTo>
                <a:lnTo>
                  <a:pt x="470" y="13"/>
                </a:lnTo>
                <a:lnTo>
                  <a:pt x="470" y="76"/>
                </a:lnTo>
                <a:lnTo>
                  <a:pt x="470" y="127"/>
                </a:lnTo>
                <a:lnTo>
                  <a:pt x="470" y="178"/>
                </a:lnTo>
                <a:lnTo>
                  <a:pt x="458" y="228"/>
                </a:lnTo>
                <a:lnTo>
                  <a:pt x="458" y="254"/>
                </a:lnTo>
                <a:lnTo>
                  <a:pt x="458" y="279"/>
                </a:lnTo>
                <a:lnTo>
                  <a:pt x="445" y="317"/>
                </a:lnTo>
                <a:lnTo>
                  <a:pt x="432" y="355"/>
                </a:lnTo>
                <a:lnTo>
                  <a:pt x="432" y="393"/>
                </a:lnTo>
                <a:lnTo>
                  <a:pt x="420" y="444"/>
                </a:lnTo>
                <a:lnTo>
                  <a:pt x="407" y="495"/>
                </a:lnTo>
                <a:lnTo>
                  <a:pt x="394" y="545"/>
                </a:lnTo>
                <a:lnTo>
                  <a:pt x="381" y="609"/>
                </a:lnTo>
                <a:lnTo>
                  <a:pt x="369" y="659"/>
                </a:lnTo>
                <a:lnTo>
                  <a:pt x="356" y="710"/>
                </a:lnTo>
                <a:lnTo>
                  <a:pt x="356" y="748"/>
                </a:lnTo>
                <a:lnTo>
                  <a:pt x="343" y="786"/>
                </a:lnTo>
                <a:lnTo>
                  <a:pt x="331" y="824"/>
                </a:lnTo>
                <a:lnTo>
                  <a:pt x="318" y="862"/>
                </a:lnTo>
                <a:lnTo>
                  <a:pt x="305" y="88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3" name="Freeform 45"/>
          <p:cNvSpPr/>
          <p:nvPr/>
        </p:nvSpPr>
        <p:spPr>
          <a:xfrm>
            <a:off x="5467033" y="2025968"/>
            <a:ext cx="565150" cy="1214437"/>
          </a:xfrm>
          <a:custGeom>
            <a:avLst/>
            <a:gdLst>
              <a:gd name="txL" fmla="*/ 0 w 890"/>
              <a:gd name="txT" fmla="*/ 0 h 1913"/>
              <a:gd name="txR" fmla="*/ 890 w 890"/>
              <a:gd name="txB" fmla="*/ 1913 h 191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90" h="1913">
                <a:moveTo>
                  <a:pt x="661" y="1635"/>
                </a:moveTo>
                <a:lnTo>
                  <a:pt x="649" y="1673"/>
                </a:lnTo>
                <a:lnTo>
                  <a:pt x="636" y="1711"/>
                </a:lnTo>
                <a:lnTo>
                  <a:pt x="623" y="1736"/>
                </a:lnTo>
                <a:lnTo>
                  <a:pt x="598" y="1761"/>
                </a:lnTo>
                <a:lnTo>
                  <a:pt x="585" y="1787"/>
                </a:lnTo>
                <a:lnTo>
                  <a:pt x="572" y="1812"/>
                </a:lnTo>
                <a:lnTo>
                  <a:pt x="559" y="1837"/>
                </a:lnTo>
                <a:lnTo>
                  <a:pt x="534" y="1850"/>
                </a:lnTo>
                <a:lnTo>
                  <a:pt x="509" y="1875"/>
                </a:lnTo>
                <a:lnTo>
                  <a:pt x="483" y="1888"/>
                </a:lnTo>
                <a:lnTo>
                  <a:pt x="458" y="1901"/>
                </a:lnTo>
                <a:lnTo>
                  <a:pt x="445" y="1913"/>
                </a:lnTo>
                <a:lnTo>
                  <a:pt x="432" y="1901"/>
                </a:lnTo>
                <a:lnTo>
                  <a:pt x="420" y="1888"/>
                </a:lnTo>
                <a:lnTo>
                  <a:pt x="420" y="1875"/>
                </a:lnTo>
                <a:lnTo>
                  <a:pt x="407" y="1863"/>
                </a:lnTo>
                <a:lnTo>
                  <a:pt x="407" y="1850"/>
                </a:lnTo>
                <a:lnTo>
                  <a:pt x="407" y="1825"/>
                </a:lnTo>
                <a:lnTo>
                  <a:pt x="394" y="1812"/>
                </a:lnTo>
                <a:lnTo>
                  <a:pt x="394" y="1787"/>
                </a:lnTo>
                <a:lnTo>
                  <a:pt x="381" y="1761"/>
                </a:lnTo>
                <a:lnTo>
                  <a:pt x="369" y="1749"/>
                </a:lnTo>
                <a:lnTo>
                  <a:pt x="343" y="1723"/>
                </a:lnTo>
                <a:lnTo>
                  <a:pt x="330" y="1711"/>
                </a:lnTo>
                <a:lnTo>
                  <a:pt x="280" y="1673"/>
                </a:lnTo>
                <a:lnTo>
                  <a:pt x="254" y="1647"/>
                </a:lnTo>
                <a:lnTo>
                  <a:pt x="241" y="1635"/>
                </a:lnTo>
                <a:lnTo>
                  <a:pt x="216" y="1622"/>
                </a:lnTo>
                <a:lnTo>
                  <a:pt x="203" y="1597"/>
                </a:lnTo>
                <a:lnTo>
                  <a:pt x="191" y="1597"/>
                </a:lnTo>
                <a:lnTo>
                  <a:pt x="191" y="1584"/>
                </a:lnTo>
                <a:lnTo>
                  <a:pt x="178" y="1571"/>
                </a:lnTo>
                <a:lnTo>
                  <a:pt x="178" y="1559"/>
                </a:lnTo>
                <a:lnTo>
                  <a:pt x="191" y="1559"/>
                </a:lnTo>
                <a:lnTo>
                  <a:pt x="203" y="1559"/>
                </a:lnTo>
                <a:lnTo>
                  <a:pt x="216" y="1559"/>
                </a:lnTo>
                <a:lnTo>
                  <a:pt x="229" y="1559"/>
                </a:lnTo>
                <a:lnTo>
                  <a:pt x="254" y="1559"/>
                </a:lnTo>
                <a:lnTo>
                  <a:pt x="280" y="1559"/>
                </a:lnTo>
                <a:lnTo>
                  <a:pt x="305" y="1571"/>
                </a:lnTo>
                <a:lnTo>
                  <a:pt x="330" y="1571"/>
                </a:lnTo>
                <a:lnTo>
                  <a:pt x="356" y="1571"/>
                </a:lnTo>
                <a:lnTo>
                  <a:pt x="381" y="1584"/>
                </a:lnTo>
                <a:lnTo>
                  <a:pt x="394" y="1584"/>
                </a:lnTo>
                <a:lnTo>
                  <a:pt x="420" y="1584"/>
                </a:lnTo>
                <a:lnTo>
                  <a:pt x="432" y="1584"/>
                </a:lnTo>
                <a:lnTo>
                  <a:pt x="445" y="1584"/>
                </a:lnTo>
                <a:lnTo>
                  <a:pt x="458" y="1584"/>
                </a:lnTo>
                <a:lnTo>
                  <a:pt x="470" y="1571"/>
                </a:lnTo>
                <a:lnTo>
                  <a:pt x="483" y="1559"/>
                </a:lnTo>
                <a:lnTo>
                  <a:pt x="496" y="1533"/>
                </a:lnTo>
                <a:lnTo>
                  <a:pt x="509" y="1521"/>
                </a:lnTo>
                <a:lnTo>
                  <a:pt x="521" y="1495"/>
                </a:lnTo>
                <a:lnTo>
                  <a:pt x="534" y="1470"/>
                </a:lnTo>
                <a:lnTo>
                  <a:pt x="547" y="1432"/>
                </a:lnTo>
                <a:lnTo>
                  <a:pt x="559" y="1406"/>
                </a:lnTo>
                <a:lnTo>
                  <a:pt x="572" y="1356"/>
                </a:lnTo>
                <a:lnTo>
                  <a:pt x="585" y="1318"/>
                </a:lnTo>
                <a:lnTo>
                  <a:pt x="598" y="1254"/>
                </a:lnTo>
                <a:lnTo>
                  <a:pt x="610" y="1204"/>
                </a:lnTo>
                <a:lnTo>
                  <a:pt x="623" y="1128"/>
                </a:lnTo>
                <a:lnTo>
                  <a:pt x="636" y="1064"/>
                </a:lnTo>
                <a:lnTo>
                  <a:pt x="661" y="912"/>
                </a:lnTo>
                <a:lnTo>
                  <a:pt x="674" y="773"/>
                </a:lnTo>
                <a:lnTo>
                  <a:pt x="674" y="646"/>
                </a:lnTo>
                <a:lnTo>
                  <a:pt x="687" y="519"/>
                </a:lnTo>
                <a:lnTo>
                  <a:pt x="687" y="456"/>
                </a:lnTo>
                <a:lnTo>
                  <a:pt x="687" y="405"/>
                </a:lnTo>
                <a:lnTo>
                  <a:pt x="687" y="367"/>
                </a:lnTo>
                <a:lnTo>
                  <a:pt x="674" y="317"/>
                </a:lnTo>
                <a:lnTo>
                  <a:pt x="674" y="291"/>
                </a:lnTo>
                <a:lnTo>
                  <a:pt x="674" y="253"/>
                </a:lnTo>
                <a:lnTo>
                  <a:pt x="674" y="241"/>
                </a:lnTo>
                <a:lnTo>
                  <a:pt x="674" y="215"/>
                </a:lnTo>
                <a:lnTo>
                  <a:pt x="661" y="203"/>
                </a:lnTo>
                <a:lnTo>
                  <a:pt x="649" y="190"/>
                </a:lnTo>
                <a:lnTo>
                  <a:pt x="636" y="177"/>
                </a:lnTo>
                <a:lnTo>
                  <a:pt x="610" y="165"/>
                </a:lnTo>
                <a:lnTo>
                  <a:pt x="598" y="165"/>
                </a:lnTo>
                <a:lnTo>
                  <a:pt x="585" y="165"/>
                </a:lnTo>
                <a:lnTo>
                  <a:pt x="559" y="165"/>
                </a:lnTo>
                <a:lnTo>
                  <a:pt x="521" y="165"/>
                </a:lnTo>
                <a:lnTo>
                  <a:pt x="483" y="165"/>
                </a:lnTo>
                <a:lnTo>
                  <a:pt x="445" y="177"/>
                </a:lnTo>
                <a:lnTo>
                  <a:pt x="394" y="190"/>
                </a:lnTo>
                <a:lnTo>
                  <a:pt x="343" y="203"/>
                </a:lnTo>
                <a:lnTo>
                  <a:pt x="292" y="215"/>
                </a:lnTo>
                <a:lnTo>
                  <a:pt x="241" y="215"/>
                </a:lnTo>
                <a:lnTo>
                  <a:pt x="191" y="228"/>
                </a:lnTo>
                <a:lnTo>
                  <a:pt x="152" y="228"/>
                </a:lnTo>
                <a:lnTo>
                  <a:pt x="114" y="241"/>
                </a:lnTo>
                <a:lnTo>
                  <a:pt x="76" y="241"/>
                </a:lnTo>
                <a:lnTo>
                  <a:pt x="38" y="241"/>
                </a:lnTo>
                <a:lnTo>
                  <a:pt x="0" y="241"/>
                </a:lnTo>
                <a:lnTo>
                  <a:pt x="0" y="152"/>
                </a:lnTo>
                <a:lnTo>
                  <a:pt x="101" y="152"/>
                </a:lnTo>
                <a:lnTo>
                  <a:pt x="191" y="139"/>
                </a:lnTo>
                <a:lnTo>
                  <a:pt x="292" y="114"/>
                </a:lnTo>
                <a:lnTo>
                  <a:pt x="394" y="101"/>
                </a:lnTo>
                <a:lnTo>
                  <a:pt x="445" y="89"/>
                </a:lnTo>
                <a:lnTo>
                  <a:pt x="483" y="76"/>
                </a:lnTo>
                <a:lnTo>
                  <a:pt x="521" y="63"/>
                </a:lnTo>
                <a:lnTo>
                  <a:pt x="559" y="51"/>
                </a:lnTo>
                <a:lnTo>
                  <a:pt x="585" y="51"/>
                </a:lnTo>
                <a:lnTo>
                  <a:pt x="610" y="38"/>
                </a:lnTo>
                <a:lnTo>
                  <a:pt x="623" y="38"/>
                </a:lnTo>
                <a:lnTo>
                  <a:pt x="636" y="25"/>
                </a:lnTo>
                <a:lnTo>
                  <a:pt x="649" y="25"/>
                </a:lnTo>
                <a:lnTo>
                  <a:pt x="661" y="13"/>
                </a:lnTo>
                <a:lnTo>
                  <a:pt x="674" y="13"/>
                </a:lnTo>
                <a:lnTo>
                  <a:pt x="687" y="0"/>
                </a:lnTo>
                <a:lnTo>
                  <a:pt x="699" y="13"/>
                </a:lnTo>
                <a:lnTo>
                  <a:pt x="712" y="13"/>
                </a:lnTo>
                <a:lnTo>
                  <a:pt x="725" y="25"/>
                </a:lnTo>
                <a:lnTo>
                  <a:pt x="763" y="38"/>
                </a:lnTo>
                <a:lnTo>
                  <a:pt x="801" y="63"/>
                </a:lnTo>
                <a:lnTo>
                  <a:pt x="839" y="89"/>
                </a:lnTo>
                <a:lnTo>
                  <a:pt x="852" y="114"/>
                </a:lnTo>
                <a:lnTo>
                  <a:pt x="865" y="127"/>
                </a:lnTo>
                <a:lnTo>
                  <a:pt x="878" y="127"/>
                </a:lnTo>
                <a:lnTo>
                  <a:pt x="890" y="139"/>
                </a:lnTo>
                <a:lnTo>
                  <a:pt x="890" y="152"/>
                </a:lnTo>
                <a:lnTo>
                  <a:pt x="890" y="165"/>
                </a:lnTo>
                <a:lnTo>
                  <a:pt x="890" y="190"/>
                </a:lnTo>
                <a:lnTo>
                  <a:pt x="878" y="203"/>
                </a:lnTo>
                <a:lnTo>
                  <a:pt x="865" y="215"/>
                </a:lnTo>
                <a:lnTo>
                  <a:pt x="852" y="228"/>
                </a:lnTo>
                <a:lnTo>
                  <a:pt x="852" y="241"/>
                </a:lnTo>
                <a:lnTo>
                  <a:pt x="852" y="253"/>
                </a:lnTo>
                <a:lnTo>
                  <a:pt x="839" y="266"/>
                </a:lnTo>
                <a:lnTo>
                  <a:pt x="839" y="291"/>
                </a:lnTo>
                <a:lnTo>
                  <a:pt x="839" y="317"/>
                </a:lnTo>
                <a:lnTo>
                  <a:pt x="852" y="342"/>
                </a:lnTo>
                <a:lnTo>
                  <a:pt x="852" y="380"/>
                </a:lnTo>
                <a:lnTo>
                  <a:pt x="839" y="418"/>
                </a:lnTo>
                <a:lnTo>
                  <a:pt x="839" y="456"/>
                </a:lnTo>
                <a:lnTo>
                  <a:pt x="839" y="507"/>
                </a:lnTo>
                <a:lnTo>
                  <a:pt x="839" y="558"/>
                </a:lnTo>
                <a:lnTo>
                  <a:pt x="839" y="621"/>
                </a:lnTo>
                <a:lnTo>
                  <a:pt x="827" y="697"/>
                </a:lnTo>
                <a:lnTo>
                  <a:pt x="827" y="760"/>
                </a:lnTo>
                <a:lnTo>
                  <a:pt x="814" y="836"/>
                </a:lnTo>
                <a:lnTo>
                  <a:pt x="814" y="912"/>
                </a:lnTo>
                <a:lnTo>
                  <a:pt x="801" y="976"/>
                </a:lnTo>
                <a:lnTo>
                  <a:pt x="788" y="1039"/>
                </a:lnTo>
                <a:lnTo>
                  <a:pt x="788" y="1102"/>
                </a:lnTo>
                <a:lnTo>
                  <a:pt x="776" y="1166"/>
                </a:lnTo>
                <a:lnTo>
                  <a:pt x="763" y="1216"/>
                </a:lnTo>
                <a:lnTo>
                  <a:pt x="763" y="1280"/>
                </a:lnTo>
                <a:lnTo>
                  <a:pt x="750" y="1330"/>
                </a:lnTo>
                <a:lnTo>
                  <a:pt x="738" y="1381"/>
                </a:lnTo>
                <a:lnTo>
                  <a:pt x="725" y="1432"/>
                </a:lnTo>
                <a:lnTo>
                  <a:pt x="712" y="1470"/>
                </a:lnTo>
                <a:lnTo>
                  <a:pt x="687" y="1559"/>
                </a:lnTo>
                <a:lnTo>
                  <a:pt x="661" y="163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1" name="Freeform 43"/>
          <p:cNvSpPr/>
          <p:nvPr/>
        </p:nvSpPr>
        <p:spPr>
          <a:xfrm>
            <a:off x="5128895" y="2354580"/>
            <a:ext cx="1227138" cy="193675"/>
          </a:xfrm>
          <a:custGeom>
            <a:avLst/>
            <a:gdLst>
              <a:gd name="txL" fmla="*/ 0 w 1934"/>
              <a:gd name="txT" fmla="*/ 0 h 305"/>
              <a:gd name="txR" fmla="*/ 1934 w 1934"/>
              <a:gd name="txB" fmla="*/ 305 h 30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934" h="305">
                <a:moveTo>
                  <a:pt x="77" y="191"/>
                </a:moveTo>
                <a:lnTo>
                  <a:pt x="115" y="178"/>
                </a:lnTo>
                <a:lnTo>
                  <a:pt x="166" y="178"/>
                </a:lnTo>
                <a:lnTo>
                  <a:pt x="191" y="178"/>
                </a:lnTo>
                <a:lnTo>
                  <a:pt x="229" y="178"/>
                </a:lnTo>
                <a:lnTo>
                  <a:pt x="255" y="165"/>
                </a:lnTo>
                <a:lnTo>
                  <a:pt x="293" y="165"/>
                </a:lnTo>
                <a:lnTo>
                  <a:pt x="331" y="165"/>
                </a:lnTo>
                <a:lnTo>
                  <a:pt x="369" y="153"/>
                </a:lnTo>
                <a:lnTo>
                  <a:pt x="420" y="153"/>
                </a:lnTo>
                <a:lnTo>
                  <a:pt x="471" y="153"/>
                </a:lnTo>
                <a:lnTo>
                  <a:pt x="522" y="140"/>
                </a:lnTo>
                <a:lnTo>
                  <a:pt x="586" y="140"/>
                </a:lnTo>
                <a:lnTo>
                  <a:pt x="649" y="127"/>
                </a:lnTo>
                <a:lnTo>
                  <a:pt x="713" y="115"/>
                </a:lnTo>
                <a:lnTo>
                  <a:pt x="865" y="102"/>
                </a:lnTo>
                <a:lnTo>
                  <a:pt x="1018" y="89"/>
                </a:lnTo>
                <a:lnTo>
                  <a:pt x="1171" y="64"/>
                </a:lnTo>
                <a:lnTo>
                  <a:pt x="1323" y="39"/>
                </a:lnTo>
                <a:lnTo>
                  <a:pt x="1400" y="26"/>
                </a:lnTo>
                <a:lnTo>
                  <a:pt x="1463" y="26"/>
                </a:lnTo>
                <a:lnTo>
                  <a:pt x="1527" y="13"/>
                </a:lnTo>
                <a:lnTo>
                  <a:pt x="1578" y="0"/>
                </a:lnTo>
                <a:lnTo>
                  <a:pt x="1616" y="0"/>
                </a:lnTo>
                <a:lnTo>
                  <a:pt x="1654" y="0"/>
                </a:lnTo>
                <a:lnTo>
                  <a:pt x="1680" y="0"/>
                </a:lnTo>
                <a:lnTo>
                  <a:pt x="1692" y="0"/>
                </a:lnTo>
                <a:lnTo>
                  <a:pt x="1718" y="0"/>
                </a:lnTo>
                <a:lnTo>
                  <a:pt x="1756" y="0"/>
                </a:lnTo>
                <a:lnTo>
                  <a:pt x="1820" y="13"/>
                </a:lnTo>
                <a:lnTo>
                  <a:pt x="1845" y="39"/>
                </a:lnTo>
                <a:lnTo>
                  <a:pt x="1871" y="64"/>
                </a:lnTo>
                <a:lnTo>
                  <a:pt x="1896" y="89"/>
                </a:lnTo>
                <a:lnTo>
                  <a:pt x="1921" y="115"/>
                </a:lnTo>
                <a:lnTo>
                  <a:pt x="1934" y="153"/>
                </a:lnTo>
                <a:lnTo>
                  <a:pt x="1934" y="178"/>
                </a:lnTo>
                <a:lnTo>
                  <a:pt x="1934" y="191"/>
                </a:lnTo>
                <a:lnTo>
                  <a:pt x="1921" y="203"/>
                </a:lnTo>
                <a:lnTo>
                  <a:pt x="1909" y="203"/>
                </a:lnTo>
                <a:lnTo>
                  <a:pt x="1883" y="203"/>
                </a:lnTo>
                <a:lnTo>
                  <a:pt x="1858" y="203"/>
                </a:lnTo>
                <a:lnTo>
                  <a:pt x="1832" y="203"/>
                </a:lnTo>
                <a:lnTo>
                  <a:pt x="1794" y="203"/>
                </a:lnTo>
                <a:lnTo>
                  <a:pt x="1743" y="191"/>
                </a:lnTo>
                <a:lnTo>
                  <a:pt x="1692" y="191"/>
                </a:lnTo>
                <a:lnTo>
                  <a:pt x="1642" y="191"/>
                </a:lnTo>
                <a:lnTo>
                  <a:pt x="1591" y="178"/>
                </a:lnTo>
                <a:lnTo>
                  <a:pt x="1540" y="178"/>
                </a:lnTo>
                <a:lnTo>
                  <a:pt x="1502" y="178"/>
                </a:lnTo>
                <a:lnTo>
                  <a:pt x="1463" y="178"/>
                </a:lnTo>
                <a:lnTo>
                  <a:pt x="1425" y="178"/>
                </a:lnTo>
                <a:lnTo>
                  <a:pt x="1387" y="178"/>
                </a:lnTo>
                <a:lnTo>
                  <a:pt x="1349" y="178"/>
                </a:lnTo>
                <a:lnTo>
                  <a:pt x="1285" y="191"/>
                </a:lnTo>
                <a:lnTo>
                  <a:pt x="1209" y="191"/>
                </a:lnTo>
                <a:lnTo>
                  <a:pt x="1120" y="191"/>
                </a:lnTo>
                <a:lnTo>
                  <a:pt x="1044" y="203"/>
                </a:lnTo>
                <a:lnTo>
                  <a:pt x="993" y="203"/>
                </a:lnTo>
                <a:lnTo>
                  <a:pt x="942" y="203"/>
                </a:lnTo>
                <a:lnTo>
                  <a:pt x="878" y="216"/>
                </a:lnTo>
                <a:lnTo>
                  <a:pt x="815" y="216"/>
                </a:lnTo>
                <a:lnTo>
                  <a:pt x="751" y="229"/>
                </a:lnTo>
                <a:lnTo>
                  <a:pt x="675" y="241"/>
                </a:lnTo>
                <a:lnTo>
                  <a:pt x="586" y="241"/>
                </a:lnTo>
                <a:lnTo>
                  <a:pt x="509" y="254"/>
                </a:lnTo>
                <a:lnTo>
                  <a:pt x="458" y="267"/>
                </a:lnTo>
                <a:lnTo>
                  <a:pt x="420" y="267"/>
                </a:lnTo>
                <a:lnTo>
                  <a:pt x="382" y="279"/>
                </a:lnTo>
                <a:lnTo>
                  <a:pt x="357" y="279"/>
                </a:lnTo>
                <a:lnTo>
                  <a:pt x="318" y="279"/>
                </a:lnTo>
                <a:lnTo>
                  <a:pt x="293" y="292"/>
                </a:lnTo>
                <a:lnTo>
                  <a:pt x="255" y="292"/>
                </a:lnTo>
                <a:lnTo>
                  <a:pt x="229" y="292"/>
                </a:lnTo>
                <a:lnTo>
                  <a:pt x="217" y="292"/>
                </a:lnTo>
                <a:lnTo>
                  <a:pt x="191" y="292"/>
                </a:lnTo>
                <a:lnTo>
                  <a:pt x="178" y="305"/>
                </a:lnTo>
                <a:lnTo>
                  <a:pt x="166" y="305"/>
                </a:lnTo>
                <a:lnTo>
                  <a:pt x="153" y="305"/>
                </a:lnTo>
                <a:lnTo>
                  <a:pt x="140" y="305"/>
                </a:lnTo>
                <a:lnTo>
                  <a:pt x="128" y="305"/>
                </a:lnTo>
                <a:lnTo>
                  <a:pt x="115" y="305"/>
                </a:lnTo>
                <a:lnTo>
                  <a:pt x="89" y="292"/>
                </a:lnTo>
                <a:lnTo>
                  <a:pt x="77" y="279"/>
                </a:lnTo>
                <a:lnTo>
                  <a:pt x="51" y="267"/>
                </a:lnTo>
                <a:lnTo>
                  <a:pt x="26" y="254"/>
                </a:lnTo>
                <a:lnTo>
                  <a:pt x="13" y="241"/>
                </a:lnTo>
                <a:lnTo>
                  <a:pt x="13" y="216"/>
                </a:lnTo>
                <a:lnTo>
                  <a:pt x="0" y="216"/>
                </a:lnTo>
                <a:lnTo>
                  <a:pt x="13" y="203"/>
                </a:lnTo>
                <a:lnTo>
                  <a:pt x="26" y="203"/>
                </a:lnTo>
                <a:lnTo>
                  <a:pt x="38" y="191"/>
                </a:lnTo>
                <a:lnTo>
                  <a:pt x="77" y="19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矩形 4"/>
          <p:cNvSpPr/>
          <p:nvPr/>
        </p:nvSpPr>
        <p:spPr>
          <a:xfrm>
            <a:off x="762946" y="1284191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诲</a:t>
            </a:r>
          </a:p>
        </p:txBody>
      </p:sp>
      <p:sp>
        <p:nvSpPr>
          <p:cNvPr id="25" name="矩形 24"/>
          <p:cNvSpPr/>
          <p:nvPr/>
        </p:nvSpPr>
        <p:spPr>
          <a:xfrm>
            <a:off x="927100" y="538683"/>
            <a:ext cx="124142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huì</a:t>
            </a:r>
          </a:p>
        </p:txBody>
      </p:sp>
      <p:pic>
        <p:nvPicPr>
          <p:cNvPr id="29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588367" y="3000855"/>
            <a:ext cx="3367670" cy="1622911"/>
            <a:chOff x="705330" y="3011488"/>
            <a:chExt cx="3367670" cy="1622911"/>
          </a:xfrm>
        </p:grpSpPr>
        <p:sp>
          <p:nvSpPr>
            <p:cNvPr id="26" name="TextBox 25"/>
            <p:cNvSpPr txBox="1">
              <a:spLocks noChangeArrowheads="1"/>
            </p:cNvSpPr>
            <p:nvPr/>
          </p:nvSpPr>
          <p:spPr bwMode="auto">
            <a:xfrm>
              <a:off x="737229" y="3011488"/>
              <a:ext cx="2339975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左右</a:t>
              </a:r>
              <a:endPara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26596" y="3784270"/>
              <a:ext cx="3346404" cy="4302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2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2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训诲   不屑教诲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05330" y="3397879"/>
              <a:ext cx="2905125" cy="43021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2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200" b="1" dirty="0">
                  <a:latin typeface="宋体" panose="02010600030101010101" pitchFamily="2" charset="-122"/>
                </a:rPr>
                <a:t>H  </a:t>
              </a:r>
              <a:r>
                <a:rPr lang="zh-CN" altLang="en-US" sz="22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200" b="1" dirty="0" smtClean="0">
                  <a:latin typeface="宋体" panose="02010600030101010101" pitchFamily="2" charset="-122"/>
                </a:rPr>
                <a:t>讠</a:t>
              </a:r>
              <a:endParaRPr lang="zh-CN" altLang="en-US" sz="2200" b="1" dirty="0">
                <a:latin typeface="宋体" panose="02010600030101010101" pitchFamily="2" charset="-122"/>
              </a:endParaRP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718678" y="4204504"/>
              <a:ext cx="2339975" cy="42989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九</a:t>
              </a:r>
            </a:p>
          </p:txBody>
        </p:sp>
      </p:grpSp>
      <p:sp>
        <p:nvSpPr>
          <p:cNvPr id="5" name="线形标注 2 4"/>
          <p:cNvSpPr/>
          <p:nvPr/>
        </p:nvSpPr>
        <p:spPr>
          <a:xfrm>
            <a:off x="2374375" y="1551467"/>
            <a:ext cx="1698625" cy="88709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左窄短，右宽长。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1" name="线形标注 2 10"/>
          <p:cNvSpPr/>
          <p:nvPr/>
        </p:nvSpPr>
        <p:spPr>
          <a:xfrm>
            <a:off x="7041528" y="1381125"/>
            <a:ext cx="1837690" cy="1920240"/>
          </a:xfrm>
          <a:prstGeom prst="borderCallout2">
            <a:avLst>
              <a:gd name="adj1" fmla="val 53213"/>
              <a:gd name="adj2" fmla="val -21917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3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3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“母”竖折</a:t>
            </a:r>
            <a:r>
              <a:rPr lang="zh-CN" altLang="en-US" sz="23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与横折钩</a:t>
            </a:r>
            <a:r>
              <a:rPr lang="zh-CN" altLang="en-US" sz="23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起笔相接</a:t>
            </a:r>
            <a:r>
              <a:rPr lang="zh-CN" altLang="en-US" sz="23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、收笔时</a:t>
            </a:r>
            <a:r>
              <a:rPr lang="zh-CN" altLang="en-US" sz="23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交叉</a:t>
            </a:r>
            <a:r>
              <a:rPr lang="zh-CN" altLang="en-US" sz="23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，一横居中。</a:t>
            </a:r>
            <a:endParaRPr kumimoji="0" lang="zh-CN" altLang="en-US" sz="23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922135" y="3348038"/>
            <a:ext cx="1800225" cy="1241425"/>
            <a:chOff x="6548120" y="2179003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548120" y="2179003"/>
              <a:ext cx="1800225" cy="1241425"/>
            </a:xfrm>
            <a:prstGeom prst="cloudCallout">
              <a:avLst>
                <a:gd name="adj1" fmla="val -115396"/>
                <a:gd name="adj2" fmla="val -64808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74233" y="2324405"/>
              <a:ext cx="1589048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易错提示：右部是</a:t>
              </a:r>
              <a:r>
                <a:rPr lang="en-US" altLang="zh-CN" b="1" dirty="0">
                  <a:latin typeface="+mj-ea"/>
                  <a:ea typeface="+mj-ea"/>
                </a:rPr>
                <a:t>“</a:t>
              </a:r>
              <a:r>
                <a:rPr lang="zh-CN" altLang="en-US" b="1" dirty="0">
                  <a:latin typeface="+mj-ea"/>
                  <a:ea typeface="+mj-ea"/>
                </a:rPr>
                <a:t>每</a:t>
              </a:r>
              <a:r>
                <a:rPr lang="en-US" altLang="zh-CN" b="1" dirty="0">
                  <a:latin typeface="+mj-ea"/>
                  <a:ea typeface="+mj-ea"/>
                </a:rPr>
                <a:t>”</a:t>
              </a:r>
              <a:r>
                <a:rPr lang="zh-CN" altLang="en-US" b="1" dirty="0">
                  <a:latin typeface="+mj-ea"/>
                  <a:ea typeface="+mj-ea"/>
                </a:rPr>
                <a:t>不是</a:t>
              </a:r>
              <a:r>
                <a:rPr lang="en-US" altLang="zh-CN" b="1" dirty="0">
                  <a:latin typeface="+mj-ea"/>
                  <a:ea typeface="+mj-ea"/>
                </a:rPr>
                <a:t>“</a:t>
              </a:r>
              <a:r>
                <a:rPr lang="zh-CN" altLang="en-US" b="1" dirty="0">
                  <a:latin typeface="+mj-ea"/>
                  <a:ea typeface="+mj-ea"/>
                </a:rPr>
                <a:t>母</a:t>
              </a:r>
              <a:r>
                <a:rPr lang="en-US" altLang="zh-CN" b="1" dirty="0">
                  <a:latin typeface="+mj-ea"/>
                  <a:ea typeface="+mj-ea"/>
                </a:rPr>
                <a:t>”</a:t>
              </a:r>
              <a:r>
                <a:rPr lang="zh-CN" altLang="en-US" b="1" dirty="0">
                  <a:latin typeface="+mj-ea"/>
                  <a:ea typeface="+mj-ea"/>
                </a:rPr>
                <a:t>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8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8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58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8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58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58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58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8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58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"/>
          <p:cNvSpPr/>
          <p:nvPr/>
        </p:nvSpPr>
        <p:spPr>
          <a:xfrm>
            <a:off x="334483" y="1070085"/>
            <a:ext cx="8496300" cy="302461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2788">
              <a:lnSpc>
                <a:spcPct val="150000"/>
              </a:lnSpc>
            </a:pPr>
            <a:r>
              <a:rPr lang="zh-CN" altLang="en-US" sz="2600" b="1" dirty="0">
                <a:latin typeface="+mj-ea"/>
                <a:ea typeface="+mj-ea"/>
              </a:rPr>
              <a:t>初读课文，在把课文读正确、通顺的基础上，注意把握停顿。再读课文，借助</a:t>
            </a:r>
            <a:r>
              <a:rPr lang="zh-CN" altLang="en-US" sz="2600" b="1" dirty="0" smtClean="0">
                <a:latin typeface="+mj-ea"/>
                <a:ea typeface="+mj-ea"/>
              </a:rPr>
              <a:t>注释</a:t>
            </a:r>
            <a:r>
              <a:rPr lang="zh-CN" altLang="en-US" sz="2600" b="1" dirty="0">
                <a:latin typeface="+mj-ea"/>
                <a:ea typeface="+mj-ea"/>
              </a:rPr>
              <a:t>理解文意，了解词语的古今异义现象，并联系自己的读书体会，说说课文中的</a:t>
            </a:r>
            <a:r>
              <a:rPr lang="zh-CN" altLang="en-US" sz="2600" b="1" dirty="0" smtClean="0">
                <a:latin typeface="+mj-ea"/>
                <a:ea typeface="+mj-ea"/>
              </a:rPr>
              <a:t>读书方法</a:t>
            </a:r>
            <a:r>
              <a:rPr lang="zh-CN" altLang="en-US" sz="2600" b="1" dirty="0">
                <a:latin typeface="+mj-ea"/>
                <a:ea typeface="+mj-ea"/>
              </a:rPr>
              <a:t>对你有何启发。最后，在理解记忆的基础上，背诵课文，并学习作者用简洁</a:t>
            </a:r>
            <a:r>
              <a:rPr lang="zh-CN" altLang="en-US" sz="2600" b="1" dirty="0" smtClean="0">
                <a:latin typeface="+mj-ea"/>
                <a:ea typeface="+mj-ea"/>
              </a:rPr>
              <a:t>生动的</a:t>
            </a:r>
            <a:r>
              <a:rPr lang="zh-CN" altLang="en-US" sz="2600" b="1" dirty="0">
                <a:latin typeface="+mj-ea"/>
                <a:ea typeface="+mj-ea"/>
              </a:rPr>
              <a:t>语言讲明道理的方法。</a:t>
            </a:r>
            <a:endParaRPr sz="2600" b="1" dirty="0">
              <a:latin typeface="+mj-ea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55956" y="231846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学法导读</a:t>
            </a:r>
          </a:p>
        </p:txBody>
      </p:sp>
      <p:cxnSp>
        <p:nvCxnSpPr>
          <p:cNvPr id="2" name="直接连接符 1"/>
          <p:cNvCxnSpPr/>
          <p:nvPr/>
        </p:nvCxnSpPr>
        <p:spPr>
          <a:xfrm>
            <a:off x="466588" y="2239304"/>
            <a:ext cx="133031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6735637" y="2239304"/>
            <a:ext cx="209514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366382" y="2833208"/>
            <a:ext cx="190150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7783210" y="3456940"/>
            <a:ext cx="96190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466588" y="4052164"/>
            <a:ext cx="724201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6"/>
          <p:cNvSpPr txBox="1"/>
          <p:nvPr/>
        </p:nvSpPr>
        <p:spPr>
          <a:xfrm>
            <a:off x="759992" y="907441"/>
            <a:ext cx="7809853" cy="267765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自由朗读课文：</a:t>
            </a:r>
            <a:endParaRPr lang="en-US" altLang="zh-CN" sz="2800" b="1" dirty="0">
              <a:solidFill>
                <a:schemeClr val="tx1"/>
              </a:solidFill>
              <a:latin typeface="Times New Roman" pitchFamily="18" charset="0"/>
              <a:ea typeface="黑体" panose="02010609060101010101" pitchFamily="49" charset="-122"/>
              <a:cs typeface="Times New Roman" pitchFamily="18" charset="0"/>
            </a:endParaRPr>
          </a:p>
          <a:p>
            <a:pPr marL="265113" indent="-265113" fontAlgn="auto">
              <a:lnSpc>
                <a:spcPct val="150000"/>
              </a:lnSpc>
            </a:pPr>
            <a:r>
              <a:rPr lang="en-US" altLang="zh-CN" sz="2800" b="1" dirty="0">
                <a:solidFill>
                  <a:schemeClr val="tx1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1.</a:t>
            </a:r>
            <a:r>
              <a:rPr lang="zh-CN" altLang="en-US" sz="2800" b="1" dirty="0">
                <a:solidFill>
                  <a:schemeClr val="tx1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用“</a:t>
            </a:r>
            <a:r>
              <a:rPr lang="zh-CN" altLang="en-US" sz="2800" b="1" u="sng" dirty="0">
                <a:solidFill>
                  <a:schemeClr val="tx1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     </a:t>
            </a:r>
            <a:r>
              <a:rPr lang="zh-CN" altLang="en-US" sz="2800" b="1" dirty="0">
                <a:solidFill>
                  <a:schemeClr val="tx1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”画出不理解的词语，并试着翻译文章大意。</a:t>
            </a:r>
          </a:p>
          <a:p>
            <a:pPr fontAlgn="auto">
              <a:lnSpc>
                <a:spcPct val="150000"/>
              </a:lnSpc>
            </a:pPr>
            <a:r>
              <a:rPr lang="en-US" altLang="zh-CN" sz="2800" b="1" dirty="0">
                <a:solidFill>
                  <a:schemeClr val="tx1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2.</a:t>
            </a:r>
            <a:r>
              <a:rPr lang="zh-CN" altLang="en-US" sz="2800" b="1" dirty="0">
                <a:solidFill>
                  <a:schemeClr val="tx1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想一想：这几句话，告诉了我们哪方面的道理？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52431" y="575660"/>
            <a:ext cx="6517640" cy="40309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敏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而好学，不耻下问。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知之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为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知之，不知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为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不知，是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知也。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默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而识之，学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而不厌，诲人不倦。</a:t>
            </a:r>
          </a:p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我非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/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生而知之者，好古，敏以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/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求之者也。</a:t>
            </a:r>
          </a:p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学如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/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不及，犹恐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/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失之。</a:t>
            </a:r>
          </a:p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吾尝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/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终日不食，终夜不寝，以思，无益，不如学也。 </a:t>
            </a:r>
          </a:p>
        </p:txBody>
      </p:sp>
      <p:sp>
        <p:nvSpPr>
          <p:cNvPr id="17" name="文本框 10"/>
          <p:cNvSpPr txBox="1"/>
          <p:nvPr/>
        </p:nvSpPr>
        <p:spPr>
          <a:xfrm>
            <a:off x="7251349" y="883622"/>
            <a:ext cx="1571341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latin typeface="黑体" pitchFamily="49" charset="-122"/>
                <a:ea typeface="黑体" pitchFamily="49" charset="-122"/>
              </a:rPr>
              <a:t>朗读指导</a:t>
            </a:r>
          </a:p>
        </p:txBody>
      </p:sp>
      <p:sp>
        <p:nvSpPr>
          <p:cNvPr id="2" name="圆角矩形 1"/>
          <p:cNvSpPr/>
          <p:nvPr/>
        </p:nvSpPr>
        <p:spPr>
          <a:xfrm>
            <a:off x="7059710" y="1435369"/>
            <a:ext cx="1924802" cy="1807559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古文中，</a:t>
            </a:r>
            <a:r>
              <a:rPr lang="en-US" altLang="zh-CN" sz="2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en-US" sz="2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而</a:t>
            </a:r>
            <a:r>
              <a:rPr lang="en-US" altLang="zh-CN" sz="2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r>
              <a:rPr lang="zh-CN" altLang="en-US" sz="2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前面一般是需要断句的。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>
          <a:xfrm>
            <a:off x="3038475" y="2108200"/>
            <a:ext cx="539115" cy="432435"/>
          </a:xfrm>
          <a:prstGeom prst="round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3964305" y="2108200"/>
            <a:ext cx="467360" cy="432435"/>
          </a:xfrm>
          <a:prstGeom prst="roundRect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4254500" y="2619375"/>
            <a:ext cx="474980" cy="432435"/>
          </a:xfrm>
          <a:prstGeom prst="round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圆角矩形 16"/>
          <p:cNvSpPr/>
          <p:nvPr/>
        </p:nvSpPr>
        <p:spPr>
          <a:xfrm>
            <a:off x="4793615" y="2619375"/>
            <a:ext cx="466725" cy="432435"/>
          </a:xfrm>
          <a:prstGeom prst="roundRect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283460" y="2033905"/>
            <a:ext cx="3901440" cy="107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知之为知之，不知为不知，是知也。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1938655" y="2919095"/>
            <a:ext cx="970280" cy="50609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知道</a:t>
            </a:r>
          </a:p>
        </p:txBody>
      </p:sp>
      <p:sp>
        <p:nvSpPr>
          <p:cNvPr id="59" name="Freeform 9"/>
          <p:cNvSpPr/>
          <p:nvPr/>
        </p:nvSpPr>
        <p:spPr bwMode="gray">
          <a:xfrm rot="7449875" flipH="1">
            <a:off x="2493645" y="2406015"/>
            <a:ext cx="662305" cy="476250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2908935" y="1360170"/>
            <a:ext cx="970280" cy="50609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是</a:t>
            </a:r>
          </a:p>
        </p:txBody>
      </p:sp>
      <p:sp>
        <p:nvSpPr>
          <p:cNvPr id="12" name="Freeform 9"/>
          <p:cNvSpPr/>
          <p:nvPr/>
        </p:nvSpPr>
        <p:spPr bwMode="gray">
          <a:xfrm rot="12429873" flipH="1">
            <a:off x="3697605" y="1565910"/>
            <a:ext cx="662305" cy="476250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3207385" y="3270885"/>
            <a:ext cx="970280" cy="50609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这</a:t>
            </a:r>
          </a:p>
        </p:txBody>
      </p:sp>
      <p:sp>
        <p:nvSpPr>
          <p:cNvPr id="15" name="Freeform 9"/>
          <p:cNvSpPr/>
          <p:nvPr/>
        </p:nvSpPr>
        <p:spPr bwMode="gray">
          <a:xfrm rot="7449875" flipH="1">
            <a:off x="3709035" y="2917190"/>
            <a:ext cx="662305" cy="476250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6394450" y="2301875"/>
            <a:ext cx="2417445" cy="68453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同</a:t>
            </a: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智</a:t>
            </a: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，智慧</a:t>
            </a:r>
          </a:p>
        </p:txBody>
      </p:sp>
      <p:sp>
        <p:nvSpPr>
          <p:cNvPr id="18" name="Freeform 9"/>
          <p:cNvSpPr/>
          <p:nvPr/>
        </p:nvSpPr>
        <p:spPr bwMode="gray">
          <a:xfrm rot="20169874" flipH="1">
            <a:off x="4962525" y="2783840"/>
            <a:ext cx="1482725" cy="476250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94439" y="746546"/>
            <a:ext cx="1820545" cy="583565"/>
          </a:xfrm>
          <a:prstGeom prst="rect">
            <a:avLst/>
          </a:prstGeom>
          <a:solidFill>
            <a:srgbClr val="FFFF00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理解词句</a:t>
            </a:r>
          </a:p>
        </p:txBody>
      </p:sp>
      <p:sp>
        <p:nvSpPr>
          <p:cNvPr id="2" name="矩形 1"/>
          <p:cNvSpPr/>
          <p:nvPr/>
        </p:nvSpPr>
        <p:spPr>
          <a:xfrm>
            <a:off x="1043221" y="3777185"/>
            <a:ext cx="7056784" cy="829945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译文：知道就是知道，不知道就是不知道，这才是真正的智慧。</a:t>
            </a:r>
          </a:p>
        </p:txBody>
      </p:sp>
      <p:sp>
        <p:nvSpPr>
          <p:cNvPr id="3" name="矩形 2"/>
          <p:cNvSpPr/>
          <p:nvPr/>
        </p:nvSpPr>
        <p:spPr>
          <a:xfrm>
            <a:off x="5499591" y="212027"/>
            <a:ext cx="2520280" cy="648072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>
                <a:ea typeface="黑体" panose="02010609060101010101" pitchFamily="49" charset="-122"/>
              </a:rPr>
              <a:t>学习态度</a:t>
            </a:r>
          </a:p>
        </p:txBody>
      </p:sp>
      <p:sp>
        <p:nvSpPr>
          <p:cNvPr id="8" name="爆炸形 1 7"/>
          <p:cNvSpPr/>
          <p:nvPr/>
        </p:nvSpPr>
        <p:spPr>
          <a:xfrm>
            <a:off x="6394450" y="1002665"/>
            <a:ext cx="1694815" cy="1163955"/>
          </a:xfrm>
          <a:prstGeom prst="irregularSeal1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求实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1" grpId="0" bldLvl="0" animBg="1"/>
      <p:bldP spid="14" grpId="0" bldLvl="0" animBg="1"/>
      <p:bldP spid="17" grpId="0" bldLvl="0" animBg="1"/>
      <p:bldP spid="6" grpId="0" bldLvl="0" animBg="1"/>
      <p:bldP spid="59" grpId="0" bldLvl="0" animBg="1"/>
      <p:bldP spid="10" grpId="0" bldLvl="0" animBg="1"/>
      <p:bldP spid="12" grpId="0" bldLvl="0" animBg="1"/>
      <p:bldP spid="13" grpId="0" bldLvl="0" animBg="1"/>
      <p:bldP spid="15" grpId="0" bldLvl="0" animBg="1"/>
      <p:bldP spid="16" grpId="0" bldLvl="0" animBg="1"/>
      <p:bldP spid="18" grpId="0" bldLvl="0" animBg="1"/>
      <p:bldP spid="2" grpId="0" bldLvl="0" animBg="1"/>
      <p:bldP spid="3" grpId="0" animBg="1"/>
      <p:bldP spid="3" grpId="1" animBg="1"/>
      <p:bldP spid="8" grpId="0" animBg="1"/>
      <p:bldP spid="8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>
          <a:xfrm>
            <a:off x="1807210" y="2337435"/>
            <a:ext cx="539115" cy="432435"/>
          </a:xfrm>
          <a:prstGeom prst="round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1" name="圆角矩形 10"/>
          <p:cNvSpPr/>
          <p:nvPr/>
        </p:nvSpPr>
        <p:spPr>
          <a:xfrm>
            <a:off x="2675890" y="2337435"/>
            <a:ext cx="466725" cy="432435"/>
          </a:xfrm>
          <a:prstGeom prst="roundRect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4" name="圆角矩形 13"/>
          <p:cNvSpPr/>
          <p:nvPr/>
        </p:nvSpPr>
        <p:spPr>
          <a:xfrm>
            <a:off x="4335145" y="2319655"/>
            <a:ext cx="456565" cy="432435"/>
          </a:xfrm>
          <a:prstGeom prst="round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7" name="圆角矩形 16"/>
          <p:cNvSpPr/>
          <p:nvPr/>
        </p:nvSpPr>
        <p:spPr>
          <a:xfrm>
            <a:off x="4791710" y="2319655"/>
            <a:ext cx="693420" cy="432435"/>
          </a:xfrm>
          <a:prstGeom prst="roundRect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4" name="矩形 3"/>
          <p:cNvSpPr/>
          <p:nvPr/>
        </p:nvSpPr>
        <p:spPr>
          <a:xfrm>
            <a:off x="1787049" y="2262090"/>
            <a:ext cx="4032448" cy="583565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敏而好学，不耻下问。</a:t>
            </a:r>
          </a:p>
        </p:txBody>
      </p:sp>
      <p:sp>
        <p:nvSpPr>
          <p:cNvPr id="6" name="矩形 5"/>
          <p:cNvSpPr/>
          <p:nvPr/>
        </p:nvSpPr>
        <p:spPr>
          <a:xfrm>
            <a:off x="256222" y="836221"/>
            <a:ext cx="1820545" cy="583565"/>
          </a:xfrm>
          <a:prstGeom prst="rect">
            <a:avLst/>
          </a:prstGeom>
          <a:solidFill>
            <a:srgbClr val="FFFF00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理解词句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707390" y="3137535"/>
            <a:ext cx="970280" cy="50609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勤勉</a:t>
            </a:r>
          </a:p>
        </p:txBody>
      </p:sp>
      <p:sp>
        <p:nvSpPr>
          <p:cNvPr id="59" name="Freeform 9"/>
          <p:cNvSpPr/>
          <p:nvPr/>
        </p:nvSpPr>
        <p:spPr bwMode="gray">
          <a:xfrm rot="7449875" flipH="1">
            <a:off x="1262380" y="2635250"/>
            <a:ext cx="662305" cy="476250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 b="1"/>
          </a:p>
        </p:txBody>
      </p:sp>
      <p:sp>
        <p:nvSpPr>
          <p:cNvPr id="10" name="圆角矩形 9"/>
          <p:cNvSpPr/>
          <p:nvPr/>
        </p:nvSpPr>
        <p:spPr>
          <a:xfrm>
            <a:off x="3142615" y="1429385"/>
            <a:ext cx="970280" cy="50609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喜好</a:t>
            </a:r>
          </a:p>
        </p:txBody>
      </p:sp>
      <p:sp>
        <p:nvSpPr>
          <p:cNvPr id="12" name="Freeform 9"/>
          <p:cNvSpPr/>
          <p:nvPr/>
        </p:nvSpPr>
        <p:spPr bwMode="gray">
          <a:xfrm rot="18369874" flipH="1">
            <a:off x="2993390" y="1925955"/>
            <a:ext cx="662305" cy="476250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 b="1"/>
          </a:p>
        </p:txBody>
      </p:sp>
      <p:sp>
        <p:nvSpPr>
          <p:cNvPr id="13" name="圆角矩形 12"/>
          <p:cNvSpPr/>
          <p:nvPr/>
        </p:nvSpPr>
        <p:spPr>
          <a:xfrm>
            <a:off x="3209290" y="3137535"/>
            <a:ext cx="2275840" cy="50609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以</a:t>
            </a:r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……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为耻</a:t>
            </a:r>
          </a:p>
        </p:txBody>
      </p:sp>
      <p:sp>
        <p:nvSpPr>
          <p:cNvPr id="15" name="Freeform 9"/>
          <p:cNvSpPr/>
          <p:nvPr/>
        </p:nvSpPr>
        <p:spPr bwMode="gray">
          <a:xfrm rot="7449875" flipH="1">
            <a:off x="3764280" y="2635250"/>
            <a:ext cx="662305" cy="476250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 b="1"/>
          </a:p>
        </p:txBody>
      </p:sp>
      <p:sp>
        <p:nvSpPr>
          <p:cNvPr id="16" name="圆角矩形 15"/>
          <p:cNvSpPr/>
          <p:nvPr/>
        </p:nvSpPr>
        <p:spPr>
          <a:xfrm>
            <a:off x="6216650" y="1429385"/>
            <a:ext cx="2172970" cy="209359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向比自己地位低的或学问不如自己的人请教</a:t>
            </a:r>
          </a:p>
        </p:txBody>
      </p:sp>
      <p:sp>
        <p:nvSpPr>
          <p:cNvPr id="18" name="Freeform 9"/>
          <p:cNvSpPr/>
          <p:nvPr/>
        </p:nvSpPr>
        <p:spPr bwMode="gray">
          <a:xfrm rot="17589874" flipH="1">
            <a:off x="5565775" y="1875155"/>
            <a:ext cx="662305" cy="612140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 b="1"/>
          </a:p>
        </p:txBody>
      </p:sp>
      <p:sp>
        <p:nvSpPr>
          <p:cNvPr id="2" name="矩形 1"/>
          <p:cNvSpPr/>
          <p:nvPr/>
        </p:nvSpPr>
        <p:spPr>
          <a:xfrm>
            <a:off x="840585" y="3684954"/>
            <a:ext cx="7056784" cy="954107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zh-CN" altLang="en-US" sz="2800" b="1" dirty="0">
                <a:ea typeface="黑体" panose="02010609060101010101" pitchFamily="49" charset="-122"/>
              </a:rPr>
              <a:t>译文：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聪敏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而又喜好学习的人，不以向地位、学问不如自己的人请教为耻。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045441" y="204407"/>
            <a:ext cx="2520280" cy="648072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ea typeface="黑体" panose="02010609060101010101" pitchFamily="49" charset="-122"/>
              </a:rPr>
              <a:t>学习态度</a:t>
            </a:r>
          </a:p>
        </p:txBody>
      </p:sp>
      <p:sp>
        <p:nvSpPr>
          <p:cNvPr id="5" name="爆炸形 1 4"/>
          <p:cNvSpPr/>
          <p:nvPr/>
        </p:nvSpPr>
        <p:spPr>
          <a:xfrm>
            <a:off x="4613910" y="852805"/>
            <a:ext cx="1694815" cy="1163955"/>
          </a:xfrm>
          <a:prstGeom prst="irregularSeal1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谦虚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1" grpId="0" bldLvl="0" animBg="1"/>
      <p:bldP spid="14" grpId="0" bldLvl="0" animBg="1"/>
      <p:bldP spid="17" grpId="0" bldLvl="0" animBg="1"/>
      <p:bldP spid="7" grpId="0" bldLvl="0" animBg="1"/>
      <p:bldP spid="59" grpId="0" bldLvl="0" animBg="1"/>
      <p:bldP spid="10" grpId="0" bldLvl="0" animBg="1"/>
      <p:bldP spid="12" grpId="0" bldLvl="0" animBg="1"/>
      <p:bldP spid="13" grpId="0" bldLvl="0" animBg="1"/>
      <p:bldP spid="15" grpId="0" bldLvl="0" animBg="1"/>
      <p:bldP spid="16" grpId="0" bldLvl="0" animBg="1"/>
      <p:bldP spid="18" grpId="0" bldLvl="0" animBg="1"/>
      <p:bldP spid="2" grpId="0" bldLvl="0" animBg="1"/>
      <p:bldP spid="3" grpId="0" animBg="1"/>
      <p:bldP spid="3" grpId="1" animBg="1"/>
      <p:bldP spid="5" grpId="0" animBg="1"/>
      <p:bldP spid="5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>
          <a:xfrm>
            <a:off x="2146300" y="1891030"/>
            <a:ext cx="418465" cy="432435"/>
          </a:xfrm>
          <a:prstGeom prst="round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1" name="圆角矩形 10"/>
          <p:cNvSpPr/>
          <p:nvPr/>
        </p:nvSpPr>
        <p:spPr>
          <a:xfrm>
            <a:off x="4551680" y="1891030"/>
            <a:ext cx="539115" cy="432435"/>
          </a:xfrm>
          <a:prstGeom prst="roundRect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4" name="圆角矩形 13"/>
          <p:cNvSpPr/>
          <p:nvPr/>
        </p:nvSpPr>
        <p:spPr>
          <a:xfrm>
            <a:off x="5351145" y="1891030"/>
            <a:ext cx="539115" cy="432435"/>
          </a:xfrm>
          <a:prstGeom prst="round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7" name="圆角矩形 16"/>
          <p:cNvSpPr/>
          <p:nvPr/>
        </p:nvSpPr>
        <p:spPr>
          <a:xfrm>
            <a:off x="6555740" y="1891030"/>
            <a:ext cx="539115" cy="432435"/>
          </a:xfrm>
          <a:prstGeom prst="roundRect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6" name="圆角矩形 5"/>
          <p:cNvSpPr/>
          <p:nvPr/>
        </p:nvSpPr>
        <p:spPr>
          <a:xfrm>
            <a:off x="1760855" y="2834640"/>
            <a:ext cx="1490980" cy="61722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err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zhì,</a:t>
            </a:r>
            <a:r>
              <a:rPr lang="zh-CN" altLang="en-US" sz="2400" b="1" dirty="0" err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记住</a:t>
            </a:r>
          </a:p>
        </p:txBody>
      </p:sp>
      <p:sp>
        <p:nvSpPr>
          <p:cNvPr id="4" name="矩形 3"/>
          <p:cNvSpPr/>
          <p:nvPr/>
        </p:nvSpPr>
        <p:spPr>
          <a:xfrm>
            <a:off x="1267247" y="1815685"/>
            <a:ext cx="6912768" cy="583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默而识之，学而不厌，诲人不倦。</a:t>
            </a:r>
          </a:p>
        </p:txBody>
      </p:sp>
      <p:sp>
        <p:nvSpPr>
          <p:cNvPr id="59" name="Freeform 9"/>
          <p:cNvSpPr/>
          <p:nvPr/>
        </p:nvSpPr>
        <p:spPr bwMode="gray">
          <a:xfrm rot="3729873" flipH="1">
            <a:off x="1959610" y="2333625"/>
            <a:ext cx="662305" cy="476250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 b="1"/>
          </a:p>
        </p:txBody>
      </p:sp>
      <p:sp>
        <p:nvSpPr>
          <p:cNvPr id="10" name="圆角矩形 9"/>
          <p:cNvSpPr/>
          <p:nvPr/>
        </p:nvSpPr>
        <p:spPr>
          <a:xfrm>
            <a:off x="3709670" y="901700"/>
            <a:ext cx="970280" cy="50609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满足</a:t>
            </a:r>
          </a:p>
        </p:txBody>
      </p:sp>
      <p:sp>
        <p:nvSpPr>
          <p:cNvPr id="12" name="Freeform 9"/>
          <p:cNvSpPr/>
          <p:nvPr/>
        </p:nvSpPr>
        <p:spPr bwMode="gray">
          <a:xfrm rot="12309874" flipH="1">
            <a:off x="4241165" y="1424940"/>
            <a:ext cx="662305" cy="476250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 b="1"/>
          </a:p>
        </p:txBody>
      </p:sp>
      <p:sp>
        <p:nvSpPr>
          <p:cNvPr id="13" name="圆角矩形 12"/>
          <p:cNvSpPr/>
          <p:nvPr/>
        </p:nvSpPr>
        <p:spPr>
          <a:xfrm>
            <a:off x="4251325" y="2691130"/>
            <a:ext cx="970280" cy="50609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教诲</a:t>
            </a:r>
          </a:p>
        </p:txBody>
      </p:sp>
      <p:sp>
        <p:nvSpPr>
          <p:cNvPr id="15" name="Freeform 9"/>
          <p:cNvSpPr/>
          <p:nvPr/>
        </p:nvSpPr>
        <p:spPr bwMode="gray">
          <a:xfrm rot="7449875" flipH="1">
            <a:off x="4806315" y="2188845"/>
            <a:ext cx="662305" cy="476250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 b="1"/>
          </a:p>
        </p:txBody>
      </p:sp>
      <p:sp>
        <p:nvSpPr>
          <p:cNvPr id="16" name="圆角矩形 15"/>
          <p:cNvSpPr/>
          <p:nvPr/>
        </p:nvSpPr>
        <p:spPr>
          <a:xfrm>
            <a:off x="5679440" y="901700"/>
            <a:ext cx="970280" cy="50609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倦怠</a:t>
            </a:r>
          </a:p>
        </p:txBody>
      </p:sp>
      <p:sp>
        <p:nvSpPr>
          <p:cNvPr id="18" name="Freeform 9"/>
          <p:cNvSpPr/>
          <p:nvPr/>
        </p:nvSpPr>
        <p:spPr bwMode="gray">
          <a:xfrm rot="12369873" flipH="1">
            <a:off x="6361430" y="1293495"/>
            <a:ext cx="662305" cy="476250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 b="1"/>
          </a:p>
        </p:txBody>
      </p:sp>
      <p:sp>
        <p:nvSpPr>
          <p:cNvPr id="5" name="矩形 4"/>
          <p:cNvSpPr/>
          <p:nvPr/>
        </p:nvSpPr>
        <p:spPr>
          <a:xfrm>
            <a:off x="452755" y="588010"/>
            <a:ext cx="1820545" cy="583565"/>
          </a:xfrm>
          <a:prstGeom prst="rect">
            <a:avLst/>
          </a:prstGeom>
          <a:solidFill>
            <a:srgbClr val="FFFF00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理解词句</a:t>
            </a:r>
          </a:p>
        </p:txBody>
      </p:sp>
      <p:sp>
        <p:nvSpPr>
          <p:cNvPr id="2" name="矩形 1"/>
          <p:cNvSpPr/>
          <p:nvPr/>
        </p:nvSpPr>
        <p:spPr>
          <a:xfrm>
            <a:off x="1185079" y="3589736"/>
            <a:ext cx="7272808" cy="829945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ea typeface="黑体" panose="02010609060101010101" pitchFamily="49" charset="-122"/>
              </a:rPr>
              <a:t>译文：把所学的知识默默地记在心里，勤奋学习而不满足，教导别人而</a:t>
            </a:r>
            <a:r>
              <a:rPr lang="zh-CN" altLang="en-US" sz="2400" b="1" dirty="0" smtClean="0">
                <a:ea typeface="黑体" panose="02010609060101010101" pitchFamily="49" charset="-122"/>
              </a:rPr>
              <a:t>不厌倦。</a:t>
            </a:r>
            <a:endParaRPr lang="zh-CN" altLang="en-US" sz="2400" b="1" dirty="0"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1" grpId="0" bldLvl="0" animBg="1"/>
      <p:bldP spid="14" grpId="0" bldLvl="0" animBg="1"/>
      <p:bldP spid="17" grpId="0" bldLvl="0" animBg="1"/>
      <p:bldP spid="6" grpId="0" bldLvl="0" animBg="1"/>
      <p:bldP spid="59" grpId="0" bldLvl="0" animBg="1"/>
      <p:bldP spid="10" grpId="0" bldLvl="0" animBg="1"/>
      <p:bldP spid="12" grpId="0" bldLvl="0" animBg="1"/>
      <p:bldP spid="13" grpId="0" bldLvl="0" animBg="1"/>
      <p:bldP spid="15" grpId="0" bldLvl="0" animBg="1"/>
      <p:bldP spid="16" grpId="0" bldLvl="0" animBg="1"/>
      <p:bldP spid="18" grpId="0" bldLvl="0" animBg="1"/>
      <p:bldP spid="2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>
          <a:xfrm>
            <a:off x="1331595" y="1734185"/>
            <a:ext cx="418465" cy="432435"/>
          </a:xfrm>
          <a:prstGeom prst="round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4091940" y="1734185"/>
            <a:ext cx="539115" cy="432435"/>
          </a:xfrm>
          <a:prstGeom prst="roundRect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5373370" y="1734185"/>
            <a:ext cx="539115" cy="432435"/>
          </a:xfrm>
          <a:prstGeom prst="round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1750060" y="2834640"/>
            <a:ext cx="1490980" cy="61722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sz="2400" b="1" dirty="0" err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不是</a:t>
            </a:r>
            <a:endParaRPr lang="zh-CN" sz="2400" b="1" dirty="0" err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59" name="Freeform 9"/>
          <p:cNvSpPr/>
          <p:nvPr/>
        </p:nvSpPr>
        <p:spPr bwMode="gray">
          <a:xfrm rot="3729873" flipH="1">
            <a:off x="1365885" y="2407920"/>
            <a:ext cx="662305" cy="476250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3281045" y="665480"/>
            <a:ext cx="970280" cy="50609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喜爱</a:t>
            </a:r>
          </a:p>
        </p:txBody>
      </p:sp>
      <p:sp>
        <p:nvSpPr>
          <p:cNvPr id="12" name="Freeform 9"/>
          <p:cNvSpPr/>
          <p:nvPr/>
        </p:nvSpPr>
        <p:spPr bwMode="gray">
          <a:xfrm rot="12309874" flipH="1">
            <a:off x="4022090" y="1139825"/>
            <a:ext cx="662305" cy="476250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4251325" y="2691130"/>
            <a:ext cx="970280" cy="50609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勤勉</a:t>
            </a:r>
          </a:p>
        </p:txBody>
      </p:sp>
      <p:sp>
        <p:nvSpPr>
          <p:cNvPr id="15" name="Freeform 9"/>
          <p:cNvSpPr/>
          <p:nvPr/>
        </p:nvSpPr>
        <p:spPr bwMode="gray">
          <a:xfrm rot="7449875" flipH="1">
            <a:off x="4806315" y="2188845"/>
            <a:ext cx="662305" cy="476250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52755" y="588010"/>
            <a:ext cx="1820545" cy="583565"/>
          </a:xfrm>
          <a:prstGeom prst="rect">
            <a:avLst/>
          </a:prstGeom>
          <a:solidFill>
            <a:srgbClr val="FFFF00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理解词句</a:t>
            </a:r>
          </a:p>
        </p:txBody>
      </p:sp>
      <p:sp>
        <p:nvSpPr>
          <p:cNvPr id="2" name="矩形 1"/>
          <p:cNvSpPr/>
          <p:nvPr/>
        </p:nvSpPr>
        <p:spPr>
          <a:xfrm>
            <a:off x="1185079" y="3589736"/>
            <a:ext cx="7272808" cy="829945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ea typeface="黑体" panose="02010609060101010101" pitchFamily="49" charset="-122"/>
              </a:rPr>
              <a:t>译文：我不是生来就有学问的人，而是喜爱古代文化，通过勤奋学习求得学问的人。</a:t>
            </a:r>
          </a:p>
        </p:txBody>
      </p:sp>
      <p:sp>
        <p:nvSpPr>
          <p:cNvPr id="3" name="爆炸形 1 2"/>
          <p:cNvSpPr/>
          <p:nvPr/>
        </p:nvSpPr>
        <p:spPr>
          <a:xfrm>
            <a:off x="7026275" y="243840"/>
            <a:ext cx="1694815" cy="1163955"/>
          </a:xfrm>
          <a:prstGeom prst="irregularSeal1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勤奋</a:t>
            </a:r>
          </a:p>
        </p:txBody>
      </p:sp>
      <p:sp>
        <p:nvSpPr>
          <p:cNvPr id="7" name="矩形 6"/>
          <p:cNvSpPr/>
          <p:nvPr/>
        </p:nvSpPr>
        <p:spPr>
          <a:xfrm>
            <a:off x="803910" y="1658620"/>
            <a:ext cx="7535545" cy="583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我非生而知之者，好古，敏以求之者也。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1" grpId="0" bldLvl="0" animBg="1"/>
      <p:bldP spid="14" grpId="0" bldLvl="0" animBg="1"/>
      <p:bldP spid="6" grpId="0" bldLvl="0" animBg="1"/>
      <p:bldP spid="59" grpId="0" bldLvl="0" animBg="1"/>
      <p:bldP spid="10" grpId="0" bldLvl="0" animBg="1"/>
      <p:bldP spid="12" grpId="0" bldLvl="0" animBg="1"/>
      <p:bldP spid="13" grpId="0" bldLvl="0" animBg="1"/>
      <p:bldP spid="15" grpId="0" bldLvl="0" animBg="1"/>
      <p:bldP spid="2" grpId="0" bldLvl="0" animBg="1"/>
      <p:bldP spid="3" grpId="0" animBg="1"/>
      <p:bldP spid="3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>
          <a:xfrm>
            <a:off x="1519704" y="1679886"/>
            <a:ext cx="418465" cy="432435"/>
          </a:xfrm>
          <a:prstGeom prst="round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3445024" y="1604321"/>
            <a:ext cx="539115" cy="432435"/>
          </a:xfrm>
          <a:prstGeom prst="round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1938169" y="2485066"/>
            <a:ext cx="1490980" cy="61722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sz="2400" b="1" dirty="0" err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就像</a:t>
            </a:r>
            <a:endParaRPr lang="zh-CN" sz="2400" b="1" dirty="0" err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59" name="Freeform 9"/>
          <p:cNvSpPr/>
          <p:nvPr/>
        </p:nvSpPr>
        <p:spPr bwMode="gray">
          <a:xfrm rot="3729873" flipH="1">
            <a:off x="1398419" y="2278056"/>
            <a:ext cx="662305" cy="476250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3093869" y="594036"/>
            <a:ext cx="970280" cy="50609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害怕</a:t>
            </a:r>
          </a:p>
        </p:txBody>
      </p:sp>
      <p:sp>
        <p:nvSpPr>
          <p:cNvPr id="12" name="Freeform 9"/>
          <p:cNvSpPr/>
          <p:nvPr/>
        </p:nvSpPr>
        <p:spPr bwMode="gray">
          <a:xfrm rot="12309874" flipH="1">
            <a:off x="3382794" y="1085526"/>
            <a:ext cx="662305" cy="476250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84654" y="704973"/>
            <a:ext cx="1820545" cy="583565"/>
          </a:xfrm>
          <a:prstGeom prst="rect">
            <a:avLst/>
          </a:prstGeom>
          <a:solidFill>
            <a:srgbClr val="FFFF00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理解词句</a:t>
            </a:r>
          </a:p>
        </p:txBody>
      </p:sp>
      <p:sp>
        <p:nvSpPr>
          <p:cNvPr id="2" name="矩形 1"/>
          <p:cNvSpPr/>
          <p:nvPr/>
        </p:nvSpPr>
        <p:spPr>
          <a:xfrm>
            <a:off x="976242" y="3443835"/>
            <a:ext cx="7272808" cy="830997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ea typeface="黑体" panose="02010609060101010101" pitchFamily="49" charset="-122"/>
              </a:rPr>
              <a:t>译文：学习就像（在追赶什么，总怕）赶不上，学到后又害怕自己</a:t>
            </a:r>
            <a:r>
              <a:rPr lang="zh-CN" altLang="en-US" sz="2400" b="1" dirty="0" smtClean="0">
                <a:ea typeface="黑体" panose="02010609060101010101" pitchFamily="49" charset="-122"/>
              </a:rPr>
              <a:t>会忘记</a:t>
            </a:r>
            <a:r>
              <a:rPr lang="zh-CN" altLang="en-US" sz="2400" b="1" dirty="0">
                <a:ea typeface="黑体" panose="02010609060101010101" pitchFamily="49" charset="-122"/>
              </a:rPr>
              <a:t>。</a:t>
            </a:r>
          </a:p>
        </p:txBody>
      </p:sp>
      <p:sp>
        <p:nvSpPr>
          <p:cNvPr id="7" name="矩形 6"/>
          <p:cNvSpPr/>
          <p:nvPr/>
        </p:nvSpPr>
        <p:spPr>
          <a:xfrm>
            <a:off x="1000274" y="1604321"/>
            <a:ext cx="7535545" cy="583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学如不及，犹恐失之。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4" grpId="0" bldLvl="0" animBg="1"/>
      <p:bldP spid="6" grpId="0" bldLvl="0" animBg="1"/>
      <p:bldP spid="59" grpId="0" bldLvl="0" animBg="1"/>
      <p:bldP spid="10" grpId="0" bldLvl="0" animBg="1"/>
      <p:bldP spid="12" grpId="0" bldLvl="0" animBg="1"/>
      <p:bldP spid="2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>
          <a:xfrm>
            <a:off x="1443355" y="1658620"/>
            <a:ext cx="418465" cy="432435"/>
          </a:xfrm>
          <a:prstGeom prst="round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6320155" y="1658620"/>
            <a:ext cx="539115" cy="432435"/>
          </a:xfrm>
          <a:prstGeom prst="round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1961515" y="2699385"/>
            <a:ext cx="1490980" cy="61722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sz="2400" b="1" dirty="0" err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曾经</a:t>
            </a:r>
            <a:endParaRPr lang="zh-CN" sz="2400" b="1" dirty="0" err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59" name="Freeform 9"/>
          <p:cNvSpPr/>
          <p:nvPr/>
        </p:nvSpPr>
        <p:spPr bwMode="gray">
          <a:xfrm rot="3729873" flipH="1">
            <a:off x="1322070" y="2205990"/>
            <a:ext cx="662305" cy="476250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5138420" y="846455"/>
            <a:ext cx="970280" cy="50609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思索</a:t>
            </a:r>
          </a:p>
        </p:txBody>
      </p:sp>
      <p:sp>
        <p:nvSpPr>
          <p:cNvPr id="12" name="Freeform 9"/>
          <p:cNvSpPr/>
          <p:nvPr/>
        </p:nvSpPr>
        <p:spPr bwMode="gray">
          <a:xfrm rot="12309874" flipH="1">
            <a:off x="6066155" y="1064260"/>
            <a:ext cx="662305" cy="476250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52755" y="588010"/>
            <a:ext cx="1820545" cy="583565"/>
          </a:xfrm>
          <a:prstGeom prst="rect">
            <a:avLst/>
          </a:prstGeom>
          <a:solidFill>
            <a:srgbClr val="FFFF00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理解词句</a:t>
            </a:r>
          </a:p>
        </p:txBody>
      </p:sp>
      <p:sp>
        <p:nvSpPr>
          <p:cNvPr id="2" name="矩形 1"/>
          <p:cNvSpPr/>
          <p:nvPr/>
        </p:nvSpPr>
        <p:spPr>
          <a:xfrm>
            <a:off x="1029407" y="3443835"/>
            <a:ext cx="7272808" cy="830997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ea typeface="黑体" panose="02010609060101010101" pitchFamily="49" charset="-122"/>
              </a:rPr>
              <a:t>译文：我曾经整天不吃饭， 整夜不睡觉，来苦苦思索，但这毫无益处，</a:t>
            </a:r>
            <a:r>
              <a:rPr lang="zh-CN" altLang="en-US" sz="2400" b="1" dirty="0" smtClean="0">
                <a:ea typeface="黑体" panose="02010609060101010101" pitchFamily="49" charset="-122"/>
              </a:rPr>
              <a:t>不如</a:t>
            </a:r>
            <a:r>
              <a:rPr lang="zh-CN" altLang="en-US" sz="2400" b="1" dirty="0">
                <a:ea typeface="黑体" panose="02010609060101010101" pitchFamily="49" charset="-122"/>
              </a:rPr>
              <a:t>去学习。</a:t>
            </a:r>
          </a:p>
        </p:txBody>
      </p:sp>
      <p:sp>
        <p:nvSpPr>
          <p:cNvPr id="7" name="矩形 6"/>
          <p:cNvSpPr/>
          <p:nvPr/>
        </p:nvSpPr>
        <p:spPr>
          <a:xfrm>
            <a:off x="968375" y="1600200"/>
            <a:ext cx="7535545" cy="107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吾尝终日不食，终夜不寝，以思，无益，不如学也。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4" grpId="0" bldLvl="0" animBg="1"/>
      <p:bldP spid="6" grpId="0" bldLvl="0" animBg="1"/>
      <p:bldP spid="59" grpId="0" bldLvl="0" animBg="1"/>
      <p:bldP spid="10" grpId="0" bldLvl="0" animBg="1"/>
      <p:bldP spid="12" grpId="0" bldLvl="0" animBg="1"/>
      <p:bldP spid="2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2294" y="965961"/>
            <a:ext cx="8108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说一说：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通过阅读这段文章，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你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得到了哪些收获呢？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8399" y="1964207"/>
            <a:ext cx="6840760" cy="18148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C00000"/>
                </a:solidFill>
                <a:latin typeface="+mj-ea"/>
                <a:ea typeface="+mj-ea"/>
              </a:rPr>
              <a:t>    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</a:rPr>
              <a:t>我们在学习上，要有良好的学习态度，请教问题要不耻下问。对于不明白的问题，懂就是懂，不要</a:t>
            </a:r>
            <a:r>
              <a:rPr lang="zh-CN" altLang="en-US" sz="2800" b="1" dirty="0" smtClean="0">
                <a:solidFill>
                  <a:srgbClr val="C00000"/>
                </a:solidFill>
                <a:latin typeface="+mj-ea"/>
                <a:ea typeface="+mj-ea"/>
              </a:rPr>
              <a:t>不懂装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</a:rPr>
              <a:t>懂。学习要把知识牢记于心，不能自满，不能患得患失。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12800" y="1490663"/>
            <a:ext cx="7750175" cy="2308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论语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》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中还有有关读书学习的句子还有：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___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________________________________________________________________________________________________________________________________________________</a:t>
            </a:r>
            <a:endParaRPr kumimoji="0" lang="zh-CN" alt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39825" y="2030413"/>
            <a:ext cx="5915025" cy="16843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子曰：“温故而知新</a:t>
            </a:r>
            <a:r>
              <a:rPr lang="en-US" altLang="zh-CN" sz="2400" b="1" dirty="0">
                <a:solidFill>
                  <a:srgbClr val="C00000"/>
                </a:solidFill>
                <a:latin typeface="+mj-ea"/>
                <a:ea typeface="+mj-ea"/>
              </a:rPr>
              <a:t>,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可以为师矣。”</a:t>
            </a:r>
            <a:endParaRPr lang="en-US" altLang="zh-CN" sz="2400" b="1" dirty="0">
              <a:solidFill>
                <a:srgbClr val="C0000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子曰：“学而不思则罔</a:t>
            </a:r>
            <a:r>
              <a:rPr lang="en-US" altLang="zh-CN" sz="2400" b="1" dirty="0">
                <a:solidFill>
                  <a:srgbClr val="C00000"/>
                </a:solidFill>
                <a:latin typeface="+mj-ea"/>
                <a:ea typeface="+mj-ea"/>
              </a:rPr>
              <a:t>,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思而不学则殆。”</a:t>
            </a:r>
            <a:endParaRPr lang="en-US" altLang="zh-CN" sz="2400" b="1" dirty="0">
              <a:solidFill>
                <a:srgbClr val="C0000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子曰：“学而时习之</a:t>
            </a:r>
            <a:r>
              <a:rPr lang="en-US" altLang="zh-CN" sz="2400" b="1" dirty="0">
                <a:solidFill>
                  <a:srgbClr val="C00000"/>
                </a:solidFill>
                <a:latin typeface="+mj-ea"/>
                <a:ea typeface="+mj-ea"/>
              </a:rPr>
              <a:t>,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不亦说乎</a:t>
            </a:r>
            <a:r>
              <a:rPr lang="en-US" altLang="zh-CN" sz="2400" b="1" dirty="0">
                <a:solidFill>
                  <a:srgbClr val="C00000"/>
                </a:solidFill>
                <a:latin typeface="+mj-ea"/>
                <a:ea typeface="+mj-ea"/>
              </a:rPr>
              <a:t>?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”</a:t>
            </a:r>
          </a:p>
        </p:txBody>
      </p:sp>
      <p:sp>
        <p:nvSpPr>
          <p:cNvPr id="28676" name="矩形 2"/>
          <p:cNvSpPr/>
          <p:nvPr/>
        </p:nvSpPr>
        <p:spPr>
          <a:xfrm>
            <a:off x="820738" y="920750"/>
            <a:ext cx="1477962" cy="5222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36A43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积 累： </a:t>
            </a:r>
          </a:p>
        </p:txBody>
      </p:sp>
      <p:pic>
        <p:nvPicPr>
          <p:cNvPr id="28677" name="图片 24" descr="花盆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788" y="965200"/>
            <a:ext cx="390525" cy="444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21038" y="2646097"/>
            <a:ext cx="780429" cy="71558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32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一</a:t>
            </a:r>
            <a:endParaRPr lang="zh-CN" altLang="en-US" sz="3200" b="1" dirty="0">
              <a:solidFill>
                <a:srgbClr val="0000FF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4583" name="矩形 7"/>
          <p:cNvSpPr/>
          <p:nvPr/>
        </p:nvSpPr>
        <p:spPr>
          <a:xfrm>
            <a:off x="1587047" y="1999485"/>
            <a:ext cx="2155600" cy="55976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学习、读书</a:t>
            </a:r>
            <a:endParaRPr lang="zh-CN" altLang="en-US" sz="2400" b="1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4584" name="自选图形 750"/>
          <p:cNvSpPr/>
          <p:nvPr/>
        </p:nvSpPr>
        <p:spPr>
          <a:xfrm>
            <a:off x="1058268" y="2140945"/>
            <a:ext cx="528779" cy="1930317"/>
          </a:xfrm>
          <a:prstGeom prst="leftBrace">
            <a:avLst>
              <a:gd name="adj1" fmla="val 56114"/>
              <a:gd name="adj2" fmla="val 50000"/>
            </a:avLst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415923" y="48394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课文图示</a:t>
            </a:r>
          </a:p>
        </p:txBody>
      </p:sp>
      <p:sp>
        <p:nvSpPr>
          <p:cNvPr id="9" name="矩形 7"/>
          <p:cNvSpPr/>
          <p:nvPr/>
        </p:nvSpPr>
        <p:spPr>
          <a:xfrm>
            <a:off x="1537069" y="3682816"/>
            <a:ext cx="3460538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教导别人</a:t>
            </a:r>
            <a:r>
              <a:rPr lang="en-US" altLang="zh-CN" sz="24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——</a:t>
            </a:r>
            <a:r>
              <a:rPr lang="zh-CN" altLang="en-US" sz="24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诲人不倦</a:t>
            </a:r>
            <a:endParaRPr lang="zh-CN" altLang="en-US" sz="2400" b="1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0" name="自选图形 750"/>
          <p:cNvSpPr/>
          <p:nvPr/>
        </p:nvSpPr>
        <p:spPr>
          <a:xfrm>
            <a:off x="3267338" y="1073570"/>
            <a:ext cx="383421" cy="2524182"/>
          </a:xfrm>
          <a:prstGeom prst="leftBrace">
            <a:avLst>
              <a:gd name="adj1" fmla="val 56114"/>
              <a:gd name="adj2" fmla="val 50000"/>
            </a:avLst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1" name="矩形 7"/>
          <p:cNvSpPr/>
          <p:nvPr/>
        </p:nvSpPr>
        <p:spPr>
          <a:xfrm>
            <a:off x="3543421" y="936208"/>
            <a:ext cx="3920607" cy="286232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B0F0"/>
                </a:solidFill>
                <a:latin typeface="黑体" pitchFamily="49" charset="-122"/>
                <a:ea typeface="黑体" pitchFamily="49" charset="-122"/>
              </a:rPr>
              <a:t>敏而好学、不耻下问</a:t>
            </a:r>
            <a:endParaRPr lang="en-US" altLang="zh-CN" sz="2400" b="1" dirty="0" smtClean="0">
              <a:solidFill>
                <a:srgbClr val="00B0F0"/>
              </a:solidFill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B0F0"/>
                </a:solidFill>
                <a:latin typeface="黑体" pitchFamily="49" charset="-122"/>
                <a:ea typeface="黑体" pitchFamily="49" charset="-122"/>
              </a:rPr>
              <a:t>知之为知之，不知</a:t>
            </a:r>
            <a:r>
              <a:rPr lang="zh-CN" altLang="en-US" sz="2400" b="1" dirty="0">
                <a:solidFill>
                  <a:srgbClr val="00B0F0"/>
                </a:solidFill>
                <a:latin typeface="黑体" pitchFamily="49" charset="-122"/>
                <a:ea typeface="黑体" pitchFamily="49" charset="-122"/>
              </a:rPr>
              <a:t>为</a:t>
            </a:r>
            <a:r>
              <a:rPr lang="zh-CN" altLang="en-US" sz="2400" b="1" dirty="0" smtClean="0">
                <a:solidFill>
                  <a:srgbClr val="00B0F0"/>
                </a:solidFill>
                <a:latin typeface="黑体" pitchFamily="49" charset="-122"/>
                <a:ea typeface="黑体" pitchFamily="49" charset="-122"/>
              </a:rPr>
              <a:t>不知</a:t>
            </a:r>
            <a:endParaRPr lang="en-US" altLang="zh-CN" sz="2400" b="1" dirty="0" smtClean="0">
              <a:solidFill>
                <a:srgbClr val="00B0F0"/>
              </a:solidFill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B0F0"/>
                </a:solidFill>
                <a:latin typeface="黑体" pitchFamily="49" charset="-122"/>
                <a:ea typeface="黑体" pitchFamily="49" charset="-122"/>
              </a:rPr>
              <a:t>默而识之，</a:t>
            </a:r>
            <a:r>
              <a:rPr lang="zh-CN" altLang="en-US" sz="2400" b="1" dirty="0" smtClean="0">
                <a:solidFill>
                  <a:srgbClr val="00B0F0"/>
                </a:solidFill>
                <a:latin typeface="黑体" pitchFamily="49" charset="-122"/>
                <a:ea typeface="黑体" pitchFamily="49" charset="-122"/>
              </a:rPr>
              <a:t>学而不厌</a:t>
            </a:r>
            <a:endParaRPr lang="en-US" altLang="zh-CN" sz="2400" b="1" dirty="0" smtClean="0">
              <a:solidFill>
                <a:srgbClr val="00B0F0"/>
              </a:solidFill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B0F0"/>
                </a:solidFill>
                <a:latin typeface="黑体" pitchFamily="49" charset="-122"/>
                <a:ea typeface="黑体" pitchFamily="49" charset="-122"/>
              </a:rPr>
              <a:t>敏以求之</a:t>
            </a:r>
            <a:endParaRPr lang="en-US" altLang="zh-CN" sz="2400" b="1" dirty="0" smtClean="0">
              <a:solidFill>
                <a:srgbClr val="00B0F0"/>
              </a:solidFill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B0F0"/>
                </a:solidFill>
                <a:latin typeface="黑体" pitchFamily="49" charset="-122"/>
                <a:ea typeface="黑体" pitchFamily="49" charset="-122"/>
              </a:rPr>
              <a:t>思不如学</a:t>
            </a:r>
            <a:endParaRPr lang="zh-CN" altLang="en-US" sz="2400" b="1" dirty="0">
              <a:solidFill>
                <a:srgbClr val="00B0F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3" name="文本框 5"/>
          <p:cNvSpPr txBox="1"/>
          <p:nvPr/>
        </p:nvSpPr>
        <p:spPr>
          <a:xfrm>
            <a:off x="7442762" y="2201512"/>
            <a:ext cx="13822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读书要有方法</a:t>
            </a:r>
            <a:endParaRPr lang="zh-CN" altLang="en-US" sz="2800" b="1" dirty="0">
              <a:solidFill>
                <a:srgbClr val="0000FF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4" name="自选图形 750"/>
          <p:cNvSpPr/>
          <p:nvPr/>
        </p:nvSpPr>
        <p:spPr>
          <a:xfrm flipH="1">
            <a:off x="6932413" y="1109090"/>
            <a:ext cx="520981" cy="3048237"/>
          </a:xfrm>
          <a:prstGeom prst="leftBrace">
            <a:avLst>
              <a:gd name="adj1" fmla="val 56114"/>
              <a:gd name="adj2" fmla="val 50000"/>
            </a:avLst>
          </a:prstGeom>
          <a:noFill/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dirty="0"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1050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4583" grpId="0"/>
      <p:bldP spid="24584" grpId="0" animBg="1"/>
      <p:bldP spid="9" grpId="0"/>
      <p:bldP spid="10" grpId="0" animBg="1"/>
      <p:bldP spid="11" grpId="0"/>
      <p:bldP spid="13" grpId="0"/>
      <p:bldP spid="13" grpId="1"/>
      <p:bldP spid="1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内容占位符 2"/>
          <p:cNvSpPr txBox="1"/>
          <p:nvPr/>
        </p:nvSpPr>
        <p:spPr>
          <a:xfrm>
            <a:off x="981224" y="1696558"/>
            <a:ext cx="7200900" cy="18319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indent="6223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en-US" altLang="zh-CN" sz="2800" b="1" dirty="0" smtClean="0">
                <a:latin typeface="+mj-ea"/>
                <a:ea typeface="+mj-ea"/>
                <a:sym typeface="Calibri" panose="020F0502020204030204" pitchFamily="34" charset="0"/>
              </a:rPr>
              <a:t> </a:t>
            </a:r>
            <a:r>
              <a:rPr lang="zh-CN" altLang="en-US" sz="2800" b="1" dirty="0">
                <a:latin typeface="+mj-ea"/>
                <a:ea typeface="+mj-ea"/>
                <a:sym typeface="Calibri" panose="020F0502020204030204" pitchFamily="34" charset="0"/>
              </a:rPr>
              <a:t>这首古文告诉</a:t>
            </a:r>
            <a:r>
              <a:rPr lang="zh-CN" altLang="en-US" sz="2800" b="1" dirty="0" smtClean="0">
                <a:latin typeface="+mj-ea"/>
                <a:ea typeface="+mj-ea"/>
                <a:sym typeface="Calibri" panose="020F0502020204030204" pitchFamily="34" charset="0"/>
              </a:rPr>
              <a:t>我们读书</a:t>
            </a:r>
            <a:r>
              <a:rPr lang="zh-CN" altLang="en-US" sz="2800" b="1" dirty="0">
                <a:latin typeface="+mj-ea"/>
                <a:ea typeface="+mj-ea"/>
                <a:sym typeface="Calibri" panose="020F0502020204030204" pitchFamily="34" charset="0"/>
              </a:rPr>
              <a:t>、学习以及教导别人时的方法</a:t>
            </a:r>
            <a:r>
              <a:rPr lang="zh-CN" altLang="en-US" sz="2800" b="1" dirty="0" smtClean="0">
                <a:latin typeface="+mj-ea"/>
                <a:ea typeface="+mj-ea"/>
                <a:sym typeface="Calibri" panose="020F0502020204030204" pitchFamily="34" charset="0"/>
              </a:rPr>
              <a:t>和态度</a:t>
            </a:r>
            <a:r>
              <a:rPr lang="zh-CN" altLang="en-US" sz="2800" b="1" dirty="0">
                <a:latin typeface="+mj-ea"/>
                <a:ea typeface="+mj-ea"/>
                <a:sym typeface="Calibri" panose="020F0502020204030204" pitchFamily="34" charset="0"/>
              </a:rPr>
              <a:t>。</a:t>
            </a:r>
          </a:p>
        </p:txBody>
      </p:sp>
      <p:sp>
        <p:nvSpPr>
          <p:cNvPr id="7" name="矩形 6"/>
          <p:cNvSpPr/>
          <p:nvPr/>
        </p:nvSpPr>
        <p:spPr>
          <a:xfrm>
            <a:off x="3270400" y="713211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主题感悟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2274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1478</Words>
  <Application>Microsoft Office PowerPoint</Application>
  <PresentationFormat>全屏显示(16:9)</PresentationFormat>
  <Paragraphs>203</Paragraphs>
  <Slides>29</Slides>
  <Notes>9</Notes>
  <HiddenSlides>2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0" baseType="lpstr"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712</cp:revision>
  <dcterms:created xsi:type="dcterms:W3CDTF">2015-12-30T08:03:00Z</dcterms:created>
  <dcterms:modified xsi:type="dcterms:W3CDTF">2020-09-01T06:19:19Z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