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9" r:id="rId2"/>
    <p:sldId id="674" r:id="rId3"/>
    <p:sldId id="675" r:id="rId4"/>
    <p:sldId id="676" r:id="rId5"/>
    <p:sldId id="677" r:id="rId6"/>
    <p:sldId id="681" r:id="rId7"/>
    <p:sldId id="678" r:id="rId8"/>
    <p:sldId id="685" r:id="rId9"/>
    <p:sldId id="682" r:id="rId10"/>
    <p:sldId id="679" r:id="rId11"/>
    <p:sldId id="686" r:id="rId12"/>
    <p:sldId id="687" r:id="rId13"/>
    <p:sldId id="683" r:id="rId14"/>
    <p:sldId id="684" r:id="rId15"/>
    <p:sldId id="680" r:id="rId16"/>
    <p:sldId id="688" r:id="rId1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60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2" d="100"/>
          <a:sy n="82" d="100"/>
        </p:scale>
        <p:origin x="-161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9954C-5D7C-4262-A57E-595A92746D68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FECE9-3393-43FC-AD4B-033051EE44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613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17796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3" name="组合 12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9" name="图片 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12" name="组合 11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37820" y="4899343"/>
            <a:ext cx="2133600" cy="27463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34360" y="4868863"/>
            <a:ext cx="2895600" cy="274638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83045" y="4767263"/>
            <a:ext cx="2133600" cy="27463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4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4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4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4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3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3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3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3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8" name="组合 17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19" name="图片 1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0" name="组合 19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1" name="图片 20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2" name="图片 21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24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2075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462206" y="1243764"/>
            <a:ext cx="495300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古人谈读书</a:t>
            </a:r>
          </a:p>
        </p:txBody>
      </p:sp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783" y="2510116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808" y="2445346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32064" y="2599248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753418" y="-5842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02137" y="857464"/>
            <a:ext cx="5343525" cy="36595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形容勤奋好学的词语</a:t>
            </a: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</a:rPr>
              <a:t>：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</a:rPr>
              <a:t>敏而</a:t>
            </a:r>
            <a:r>
              <a:rPr lang="zh-CN" altLang="en-US" sz="2600" b="1" dirty="0" smtClean="0">
                <a:solidFill>
                  <a:srgbClr val="000000"/>
                </a:solidFill>
                <a:latin typeface="+mj-ea"/>
                <a:ea typeface="+mj-ea"/>
              </a:rPr>
              <a:t>好学</a:t>
            </a:r>
            <a:r>
              <a:rPr lang="en-US" altLang="zh-CN" sz="2600" b="1" dirty="0" smtClean="0">
                <a:solidFill>
                  <a:srgbClr val="000000"/>
                </a:solidFill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solidFill>
                  <a:srgbClr val="000000"/>
                </a:solidFill>
                <a:latin typeface="+mj-ea"/>
                <a:ea typeface="+mj-ea"/>
              </a:rPr>
              <a:t>不耻下问</a:t>
            </a:r>
            <a:r>
              <a:rPr lang="en-US" altLang="zh-CN" sz="2600" b="1" dirty="0" smtClean="0">
                <a:solidFill>
                  <a:srgbClr val="000000"/>
                </a:solidFill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solidFill>
                  <a:srgbClr val="000000"/>
                </a:solidFill>
                <a:latin typeface="+mj-ea"/>
                <a:ea typeface="+mj-ea"/>
              </a:rPr>
              <a:t>孜孜不倦 </a:t>
            </a:r>
            <a:endParaRPr lang="en-US" altLang="zh-CN" sz="2600" b="1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 smtClean="0">
                <a:solidFill>
                  <a:srgbClr val="000000"/>
                </a:solidFill>
                <a:latin typeface="+mj-ea"/>
                <a:ea typeface="+mj-ea"/>
              </a:rPr>
              <a:t>废寝忘食</a:t>
            </a:r>
            <a:r>
              <a:rPr lang="en-US" altLang="zh-CN" sz="2600" b="1" dirty="0" smtClean="0">
                <a:solidFill>
                  <a:srgbClr val="000000"/>
                </a:solidFill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solidFill>
                  <a:srgbClr val="000000"/>
                </a:solidFill>
                <a:latin typeface="+mj-ea"/>
                <a:ea typeface="+mj-ea"/>
              </a:rPr>
              <a:t>学而不厌</a:t>
            </a:r>
            <a:r>
              <a:rPr lang="en-US" altLang="zh-CN" sz="2600" b="1" dirty="0" smtClean="0">
                <a:solidFill>
                  <a:srgbClr val="000000"/>
                </a:solidFill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solidFill>
                  <a:srgbClr val="000000"/>
                </a:solidFill>
                <a:latin typeface="+mj-ea"/>
                <a:ea typeface="+mj-ea"/>
              </a:rPr>
              <a:t>悬梁刺股 韦编三绝</a:t>
            </a:r>
            <a:endParaRPr lang="en-US" altLang="zh-CN" sz="2600" b="1" dirty="0" smtClean="0">
              <a:solidFill>
                <a:srgbClr val="000000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表示</a:t>
            </a:r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良好学习习惯的</a:t>
            </a:r>
            <a:r>
              <a:rPr lang="zh-CN" altLang="en-US" sz="2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词语：</a:t>
            </a:r>
            <a:endParaRPr lang="en-US" altLang="zh-CN" sz="2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用进废退，事半功倍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一张一弛，文武之道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1652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/>
          <a:srcRect l="9610" b="27030"/>
          <a:stretch/>
        </p:blipFill>
        <p:spPr>
          <a:xfrm>
            <a:off x="5922329" y="1506943"/>
            <a:ext cx="2747624" cy="1640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35942" y="835784"/>
            <a:ext cx="8431616" cy="36933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描写读书方法或态度的句子</a:t>
            </a:r>
            <a:r>
              <a:rPr lang="zh-CN" altLang="en-US" sz="2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敏而好学</a:t>
            </a: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,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不耻下问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知之为知之，不知为不知，是知也。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默而识之，学而不厌，诲人不倦。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余尝谓读书有三到，谓心到、眼到、口到。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5.</a:t>
            </a:r>
            <a:r>
              <a:rPr lang="zh-CN" altLang="en-US" sz="26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盖士人读书，第一要有志，第二要有识，第三要有恒。</a:t>
            </a:r>
            <a:endParaRPr lang="en-US" altLang="zh-CN" sz="26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79115" y="19871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33544" y="698533"/>
            <a:ext cx="8736013" cy="3900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跟读书有关的名言警句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）读书百遍，而义自见。 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董遇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）读书破万卷，下笔如有神。 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杜甫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奉赠韦左丞丈二十二韵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）读书不知味，不如束高阁。 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袁枚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随园诗话补遗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）学而不思则罔，思而不学则殆。 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——《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论语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）黑发不知勤学早，白首方悔读书迟。 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颜真卿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劝学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endParaRPr lang="zh-CN" altLang="en-US" sz="24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86930" y="22437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22911" y="485873"/>
            <a:ext cx="8736013" cy="4361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）好读书，不求甚解。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陶渊明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五柳先生传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）读过一本好书，像交了一个益友。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臧克家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）读书补天然之不足，经验又补读书之不足。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培根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9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）书籍是人类进步的阶梯。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高尔基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）人学始知道，不学非自然。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孟郊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劝学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11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）读书不觉已春深，一寸光阴一寸金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30000"/>
              </a:lnSpc>
            </a:pP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王贞白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白鹿洞二首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·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其一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12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）富贵必从勤苦得，男儿须读五车书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30000"/>
              </a:lnSpc>
            </a:pP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杜甫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柏学士茅屋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endParaRPr lang="zh-CN" altLang="en-US" sz="24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矩形 2"/>
          <p:cNvSpPr/>
          <p:nvPr/>
        </p:nvSpPr>
        <p:spPr>
          <a:xfrm>
            <a:off x="1512506" y="851361"/>
            <a:ext cx="5654675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冬夜读书示子聿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陆游</a:t>
            </a:r>
          </a:p>
          <a:p>
            <a:pPr algn="ctr">
              <a:lnSpc>
                <a:spcPct val="150000"/>
              </a:lnSpc>
            </a:pP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古人学问无遗力，少壮工夫老始成。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纸上得来终觉浅，绝知此事要躬行。</a:t>
            </a:r>
          </a:p>
        </p:txBody>
      </p:sp>
      <p:sp>
        <p:nvSpPr>
          <p:cNvPr id="4" name="矩形 3"/>
          <p:cNvSpPr/>
          <p:nvPr/>
        </p:nvSpPr>
        <p:spPr>
          <a:xfrm>
            <a:off x="617538" y="3183707"/>
            <a:ext cx="7670800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思考：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借助注释，说说这首诗的意思。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2.</a:t>
            </a: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这首诗给你什么启示？</a:t>
            </a:r>
            <a:endParaRPr lang="zh-CN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48940" y="8185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冬夜读书示子聿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36" y="8832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7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3401" y="599025"/>
            <a:ext cx="8463517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注释</a:t>
            </a:r>
            <a:r>
              <a:rPr lang="en-US" altLang="zh-CN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】</a:t>
            </a:r>
            <a:endParaRPr lang="zh-CN" altLang="en-US" sz="2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①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示：训示、指示。子聿</a:t>
            </a:r>
            <a:r>
              <a:rPr lang="en-US" altLang="zh-CN" sz="23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3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yù</a:t>
            </a:r>
            <a:r>
              <a:rPr lang="en-US" altLang="zh-CN" sz="23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：陆游的小儿子。</a:t>
            </a:r>
          </a:p>
          <a:p>
            <a:pPr marL="361950" indent="-361950"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②学问：指读书学习，就是学习的意思。遗：保留，存留。无遗力：用出全部力量，没有一点保留，不遗余力、竭尽全力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3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lnSpc>
                <a:spcPct val="140000"/>
              </a:lnSpc>
            </a:pP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③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少壮：青少年时代。工夫：做事所耗费的时间。始：才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3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lnSpc>
                <a:spcPct val="140000"/>
              </a:lnSpc>
            </a:pP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④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纸：书本。终：到底，毕竟。觉：觉得。浅：肤浅，浅薄，有限的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3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lnSpc>
                <a:spcPct val="140000"/>
              </a:lnSpc>
            </a:pP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⑤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绝知：深入、透彻的理解。行：实践。躬行：亲身实践。</a:t>
            </a:r>
          </a:p>
        </p:txBody>
      </p:sp>
    </p:spTree>
    <p:extLst>
      <p:ext uri="{BB962C8B-B14F-4D97-AF65-F5344CB8AC3E}">
        <p14:creationId xmlns:p14="http://schemas.microsoft.com/office/powerpoint/2010/main" val="31910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4156" y="822443"/>
            <a:ext cx="7868093" cy="2799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古人在学习上不遗余力，年轻时下功夫，到老年才有所成就。从书本上得来的知识毕竟不够完善，要透彻地认识事物还必须亲自实践。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启示：做学问一定要有孜孜不倦、持之以恒的精神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一个既有书本知识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又有实践经验的人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才是真正有学问的人。</a:t>
            </a:r>
          </a:p>
        </p:txBody>
      </p:sp>
    </p:spTree>
    <p:extLst>
      <p:ext uri="{BB962C8B-B14F-4D97-AF65-F5344CB8AC3E}">
        <p14:creationId xmlns:p14="http://schemas.microsoft.com/office/powerpoint/2010/main" val="271856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/>
          <p:nvPr/>
        </p:nvSpPr>
        <p:spPr>
          <a:xfrm>
            <a:off x="1965027" y="71121"/>
            <a:ext cx="5086350" cy="309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观书</a:t>
            </a: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明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 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于 谦</a:t>
            </a:r>
          </a:p>
          <a:p>
            <a:pPr algn="ctr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书卷多情似故人，晨昏忧乐每相亲。</a:t>
            </a:r>
          </a:p>
          <a:p>
            <a:pPr algn="ctr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眼前直下三千字，胸次全无一点尘。</a:t>
            </a:r>
          </a:p>
          <a:p>
            <a:pPr algn="ctr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活水源流随处满，东风花柳逐时新。</a:t>
            </a:r>
          </a:p>
          <a:p>
            <a:pPr algn="ctr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金鞍玉勒寻芳客，未信我庐别有春。</a:t>
            </a:r>
          </a:p>
        </p:txBody>
      </p:sp>
      <p:sp>
        <p:nvSpPr>
          <p:cNvPr id="3" name="矩形 2"/>
          <p:cNvSpPr/>
          <p:nvPr/>
        </p:nvSpPr>
        <p:spPr>
          <a:xfrm>
            <a:off x="562454" y="3108004"/>
            <a:ext cx="7859713" cy="141269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借助注释，用自己的话说说这首诗的意思。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00113" marR="0" lvl="0" indent="-635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诗句“书卷多情似故人，晨昏忧乐每相亲”运用了什么修辞方法？抒发了诗人什么样的思想感情？</a:t>
            </a:r>
            <a:endParaRPr kumimoji="0" lang="zh-CN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推荐阅读：观书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868" y="9238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87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3530" y="577759"/>
            <a:ext cx="7974424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注释</a:t>
            </a:r>
            <a:r>
              <a:rPr lang="en-US" altLang="zh-CN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】</a:t>
            </a:r>
            <a:endParaRPr lang="zh-CN" altLang="en-US" sz="2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①故人：老朋友。</a:t>
            </a:r>
          </a:p>
          <a:p>
            <a:pPr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②晨昏：即早晚，一天到晚。晨：早上。昏：黄昏。</a:t>
            </a:r>
          </a:p>
          <a:p>
            <a:pPr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③忧：愁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r>
              <a:rPr lang="en-US" altLang="zh-CN" sz="23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④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每：时常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r>
              <a:rPr lang="en-US" altLang="zh-CN" sz="23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⑤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亲：近。</a:t>
            </a:r>
          </a:p>
          <a:p>
            <a:pPr marL="265113" indent="-265113"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⑥三千字：此为泛指，并非确数。此句说明作者读书多且快，同时也写出他那种如饥似渴的情态。</a:t>
            </a:r>
          </a:p>
          <a:p>
            <a:pPr marL="265113" indent="-265113"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⑦胸次：胸中，心里。尘：杂念。这句说作者专心读书，胸无杂念</a:t>
            </a: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en-US" sz="23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7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3530" y="811675"/>
            <a:ext cx="797442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300" b="1" dirty="0" smtClean="0">
                <a:latin typeface="Times New Roman" pitchFamily="18" charset="0"/>
                <a:cs typeface="Times New Roman" pitchFamily="18" charset="0"/>
              </a:rPr>
              <a:t>⑧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逐：挨着次序。</a:t>
            </a:r>
          </a:p>
          <a:p>
            <a:pPr marL="361950" indent="-361950"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⑨金鞍：饰金的马鞍。玉勒（</a:t>
            </a:r>
            <a:r>
              <a:rPr lang="en-US" altLang="zh-CN" sz="23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lè</a:t>
            </a: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）：饰玉的马笼头。此泛指马鞍、笼头的贵美。</a:t>
            </a:r>
          </a:p>
          <a:p>
            <a:pPr marL="265113" indent="-265113">
              <a:lnSpc>
                <a:spcPct val="140000"/>
              </a:lnSpc>
            </a:pPr>
            <a:r>
              <a:rPr lang="zh-CN" altLang="en-US" sz="2300" b="1" dirty="0">
                <a:latin typeface="Times New Roman" pitchFamily="18" charset="0"/>
                <a:cs typeface="Times New Roman" pitchFamily="18" charset="0"/>
              </a:rPr>
              <a:t>⑩庐：本指乡村一户人家所占的房地，引申为村房或小屋的通称。这里指书房。</a:t>
            </a:r>
            <a:endParaRPr lang="zh-CN" altLang="en-US" sz="23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97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1623" y="748017"/>
            <a:ext cx="7868093" cy="3346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书籍就像是我多年的老朋友，无论清晨还是傍晚，忧愁还是快乐，总有它的陪伴。眼前浏览过无数的文字后，胸中再无半点尘世间世俗的杂念。我不断地从书中吸取新知，犹如源头活水不绝而来涌进我的心，又好像春风催开百花、染绿柳枝，使我感到万象更新。跨着缀金饰玉的高头大马的权贵们，谅也不信这书斋里别有春景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98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6051" y="741120"/>
            <a:ext cx="7868093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运用了拟人的修辞方法，把书卷当作多情的老朋友，每日从早到晚和自己形影相随、愁苦与共，抒发了诗人对书的喜爱和乐于读书之情。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96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80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-1968915308"/>
  <p:tag name="KSO_WM_UNIT_PLACING_PICTURE_USER_VIEWPORT" val="{&quot;height&quot;:3990,&quot;width&quot;:6000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923</Words>
  <Application>Microsoft Office PowerPoint</Application>
  <PresentationFormat>全屏显示(16:9)</PresentationFormat>
  <Paragraphs>68</Paragraphs>
  <Slides>16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2020-08-20T01:07:40Z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