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639" r:id="rId3"/>
    <p:sldId id="621" r:id="rId4"/>
    <p:sldId id="622" r:id="rId5"/>
    <p:sldId id="625" r:id="rId6"/>
    <p:sldId id="624" r:id="rId7"/>
    <p:sldId id="626" r:id="rId8"/>
    <p:sldId id="627" r:id="rId9"/>
    <p:sldId id="628" r:id="rId10"/>
    <p:sldId id="629" r:id="rId11"/>
    <p:sldId id="630" r:id="rId12"/>
    <p:sldId id="631" r:id="rId13"/>
    <p:sldId id="637" r:id="rId14"/>
    <p:sldId id="636" r:id="rId15"/>
    <p:sldId id="634" r:id="rId16"/>
    <p:sldId id="635" r:id="rId17"/>
    <p:sldId id="638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47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372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727276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32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427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消遣</a:t>
            </a:r>
            <a:r>
              <a:rPr lang="zh-CN" altLang="en-US" baseline="0" dirty="0" smtClean="0"/>
              <a:t> 书刊 繁琐 呻吟 栩栩如生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3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3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2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2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2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26.&#24518;&#35835;&#20070;&#65288;&#26391;&#35835;&#35270;&#39057;&#65289;.mp4" TargetMode="Externa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30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400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942590" y="1423670"/>
            <a:ext cx="398335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26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忆 读 书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958" y="251333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528" y="251396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469294" y="266723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445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919413" y="962343"/>
            <a:ext cx="5665788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53213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冰心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(1900—1999)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，福建长乐人，原名谢婉莹，笔名冰心。现代著名诗人、作家、翻译家、儿童文学作家。</a:t>
            </a:r>
          </a:p>
          <a:p>
            <a:pPr marL="0" marR="0" lvl="0" indent="53213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主要作品：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诗集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繁星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 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春水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，散文集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寄小读者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，小说集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超人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，儿童文学作品选集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小橘灯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等。</a:t>
            </a:r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245" y="1816559"/>
            <a:ext cx="1928340" cy="2630080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grpSp>
        <p:nvGrpSpPr>
          <p:cNvPr id="7170" name="组合 5"/>
          <p:cNvGrpSpPr/>
          <p:nvPr/>
        </p:nvGrpSpPr>
        <p:grpSpPr>
          <a:xfrm>
            <a:off x="2909169" y="37789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380498" y="1091711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4148" y="654716"/>
            <a:ext cx="2915412" cy="381785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9219" name="AutoShape 10" descr="C:\Users\Administrator\AppData\Roaming\Tencent\Users\541737432\QQ\WinTemp\RichOle\%~Z6W43]5T[G8D_P)Z7_L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2652" y="567797"/>
            <a:ext cx="2762701" cy="3991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/>
          <p:cNvSpPr/>
          <p:nvPr/>
        </p:nvSpPr>
        <p:spPr>
          <a:xfrm>
            <a:off x="2466023" y="762000"/>
            <a:ext cx="5905500" cy="3346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8480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世纪老人冰心是文学界的常青树，从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岁成名到耄耋之年仍在创作。她能取得这么高的文学成就与她的勤奋读书是分不开的。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indent="538480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她是怎么读书的呢？今天我们来学习她的文章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忆读书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0243" name="AutoShape 6" descr="C:\Users\Administrator\AppData\Roaming\Tencent\Users\541737432\QQ\WinTemp\RichOle\]S{XF5YJ@R}~Z$%@1W95r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244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075" y="762000"/>
            <a:ext cx="1871663" cy="3919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88611" y="18828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73599" y="986382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719060" y="145735"/>
            <a:ext cx="2138363" cy="503238"/>
            <a:chOff x="3508667" y="4625877"/>
            <a:chExt cx="2137740" cy="503467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5" action="ppaction://hlinkfile"/>
            </p:cNvPr>
            <p:cNvSpPr txBox="1"/>
            <p:nvPr/>
          </p:nvSpPr>
          <p:spPr>
            <a:xfrm>
              <a:off x="3859458" y="4625877"/>
              <a:ext cx="1670844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747343" y="1709770"/>
            <a:ext cx="14605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父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2070366" y="1685640"/>
            <a:ext cx="134461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斩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断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559066" y="2765775"/>
            <a:ext cx="12747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力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4834203" y="1709770"/>
            <a:ext cx="18891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诸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葛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亮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1644916" y="2800383"/>
            <a:ext cx="17700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智深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3309251" y="2800383"/>
            <a:ext cx="13509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煞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5534608" y="2800700"/>
            <a:ext cx="14401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贾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宝玉</a:t>
            </a:r>
          </a:p>
        </p:txBody>
      </p:sp>
      <p:sp>
        <p:nvSpPr>
          <p:cNvPr id="15369" name="TextBox 44"/>
          <p:cNvSpPr txBox="1"/>
          <p:nvPr/>
        </p:nvSpPr>
        <p:spPr>
          <a:xfrm>
            <a:off x="481913" y="3916395"/>
            <a:ext cx="18319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卷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</a:t>
            </a:r>
          </a:p>
        </p:txBody>
      </p:sp>
      <p:sp>
        <p:nvSpPr>
          <p:cNvPr id="15370" name="TextBox 44"/>
          <p:cNvSpPr txBox="1"/>
          <p:nvPr/>
        </p:nvSpPr>
        <p:spPr>
          <a:xfrm>
            <a:off x="6583628" y="3916395"/>
            <a:ext cx="19246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无病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呻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吟</a:t>
            </a:r>
          </a:p>
        </p:txBody>
      </p:sp>
      <p:sp>
        <p:nvSpPr>
          <p:cNvPr id="15371" name="TextBox 44"/>
          <p:cNvSpPr txBox="1"/>
          <p:nvPr/>
        </p:nvSpPr>
        <p:spPr>
          <a:xfrm>
            <a:off x="4769433" y="3916395"/>
            <a:ext cx="19538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栩栩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如生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3491178" y="1709453"/>
            <a:ext cx="13430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歌</a:t>
            </a:r>
          </a:p>
        </p:txBody>
      </p:sp>
      <p:sp>
        <p:nvSpPr>
          <p:cNvPr id="15373" name="TextBox 44"/>
          <p:cNvSpPr txBox="1"/>
          <p:nvPr/>
        </p:nvSpPr>
        <p:spPr>
          <a:xfrm>
            <a:off x="2207843" y="3911633"/>
            <a:ext cx="14271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刊</a:t>
            </a:r>
          </a:p>
        </p:txBody>
      </p:sp>
      <p:sp>
        <p:nvSpPr>
          <p:cNvPr id="15374" name="TextBox 44"/>
          <p:cNvSpPr txBox="1"/>
          <p:nvPr/>
        </p:nvSpPr>
        <p:spPr>
          <a:xfrm>
            <a:off x="3490861" y="3916395"/>
            <a:ext cx="14271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烦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琐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43400" y="77153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754775" y="1263501"/>
            <a:ext cx="526106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jiù</a:t>
            </a:r>
          </a:p>
        </p:txBody>
      </p:sp>
      <p:sp>
        <p:nvSpPr>
          <p:cNvPr id="24" name="矩形 23"/>
          <p:cNvSpPr/>
          <p:nvPr/>
        </p:nvSpPr>
        <p:spPr>
          <a:xfrm>
            <a:off x="1899745" y="1221287"/>
            <a:ext cx="960519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zhǎn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38013" y="1198433"/>
            <a:ext cx="724677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kǎi</a:t>
            </a:r>
          </a:p>
        </p:txBody>
      </p:sp>
      <p:sp>
        <p:nvSpPr>
          <p:cNvPr id="26" name="矩形 25"/>
          <p:cNvSpPr/>
          <p:nvPr/>
        </p:nvSpPr>
        <p:spPr>
          <a:xfrm>
            <a:off x="5253809" y="1174303"/>
            <a:ext cx="61747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ɡě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418115" y="2357159"/>
            <a:ext cx="9645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zhuó</a:t>
            </a:r>
          </a:p>
        </p:txBody>
      </p:sp>
      <p:sp>
        <p:nvSpPr>
          <p:cNvPr id="28" name="矩形 27"/>
          <p:cNvSpPr/>
          <p:nvPr/>
        </p:nvSpPr>
        <p:spPr>
          <a:xfrm>
            <a:off x="1665236" y="2380965"/>
            <a:ext cx="445956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lǔ</a:t>
            </a:r>
          </a:p>
        </p:txBody>
      </p:sp>
      <p:sp>
        <p:nvSpPr>
          <p:cNvPr id="29" name="矩形 28"/>
          <p:cNvSpPr/>
          <p:nvPr/>
        </p:nvSpPr>
        <p:spPr>
          <a:xfrm>
            <a:off x="3638875" y="2395259"/>
            <a:ext cx="749656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shà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0" name="矩形 29"/>
          <p:cNvSpPr/>
          <p:nvPr/>
        </p:nvSpPr>
        <p:spPr>
          <a:xfrm>
            <a:off x="7057993" y="2394942"/>
            <a:ext cx="918841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mǒu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1" name="矩形 30"/>
          <p:cNvSpPr/>
          <p:nvPr/>
        </p:nvSpPr>
        <p:spPr>
          <a:xfrm>
            <a:off x="767346" y="3473483"/>
            <a:ext cx="89789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juàn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544698" y="3473800"/>
            <a:ext cx="7986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kān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3" name="矩形 32"/>
          <p:cNvSpPr/>
          <p:nvPr/>
        </p:nvSpPr>
        <p:spPr>
          <a:xfrm>
            <a:off x="3830391" y="3495066"/>
            <a:ext cx="94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suǒ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283398" y="3474435"/>
            <a:ext cx="12255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shēn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02304" y="3478906"/>
            <a:ext cx="61747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xǔ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" name="TextBox 44"/>
          <p:cNvSpPr txBox="1"/>
          <p:nvPr/>
        </p:nvSpPr>
        <p:spPr>
          <a:xfrm>
            <a:off x="6382968" y="1685640"/>
            <a:ext cx="19138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浒 传</a:t>
            </a:r>
          </a:p>
        </p:txBody>
      </p:sp>
      <p:sp>
        <p:nvSpPr>
          <p:cNvPr id="4" name="TextBox 44"/>
          <p:cNvSpPr txBox="1"/>
          <p:nvPr/>
        </p:nvSpPr>
        <p:spPr>
          <a:xfrm>
            <a:off x="4408753" y="2800700"/>
            <a:ext cx="11264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寇</a:t>
            </a:r>
          </a:p>
        </p:txBody>
      </p:sp>
      <p:sp>
        <p:nvSpPr>
          <p:cNvPr id="5" name="TextBox 44"/>
          <p:cNvSpPr txBox="1"/>
          <p:nvPr/>
        </p:nvSpPr>
        <p:spPr>
          <a:xfrm>
            <a:off x="7170368" y="2800700"/>
            <a:ext cx="11264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某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</a:p>
        </p:txBody>
      </p:sp>
      <p:sp>
        <p:nvSpPr>
          <p:cNvPr id="6" name="矩形 5"/>
          <p:cNvSpPr/>
          <p:nvPr/>
        </p:nvSpPr>
        <p:spPr>
          <a:xfrm>
            <a:off x="6769858" y="1210971"/>
            <a:ext cx="5632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hǔ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04618" y="2392395"/>
            <a:ext cx="7986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kòu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5534926" y="2380965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jiǎ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10" name="矩形 9"/>
          <p:cNvSpPr/>
          <p:nvPr/>
        </p:nvSpPr>
        <p:spPr>
          <a:xfrm>
            <a:off x="7283399" y="1200338"/>
            <a:ext cx="12255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zhuàn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432764" y="65524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6" grpId="0"/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p1.so.qhmsg.com/bdr/1080__/t0146c96baadcf347c6.jpg"/>
          <p:cNvPicPr>
            <a:picLocks noChangeAspect="1" noChangeArrowheads="1"/>
          </p:cNvPicPr>
          <p:nvPr/>
        </p:nvPicPr>
        <p:blipFill>
          <a:blip r:embed="rId3" cstate="print"/>
          <a:srcRect b="1073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89" name="矩形 88"/>
          <p:cNvSpPr/>
          <p:nvPr/>
        </p:nvSpPr>
        <p:spPr>
          <a:xfrm>
            <a:off x="0" y="-14994"/>
            <a:ext cx="9144000" cy="5143500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577756" y="10405"/>
            <a:ext cx="14157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书蝴蝶</a:t>
            </a:r>
            <a:endParaRPr lang="zh-CN" altLang="en-US" sz="3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680" y="2148205"/>
            <a:ext cx="1187624" cy="1162050"/>
            <a:chOff x="348" y="2445"/>
            <a:chExt cx="1870" cy="1830"/>
          </a:xfrm>
        </p:grpSpPr>
        <p:sp>
          <p:nvSpPr>
            <p:cNvPr id="57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凯</a:t>
              </a:r>
            </a:p>
          </p:txBody>
        </p:sp>
        <p:pic>
          <p:nvPicPr>
            <p:cNvPr id="88" name="图片 87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348" y="2445"/>
              <a:ext cx="1870" cy="1104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52400" y="992505"/>
            <a:ext cx="1187450" cy="1216660"/>
            <a:chOff x="720" y="2359"/>
            <a:chExt cx="1870" cy="1916"/>
          </a:xfrm>
        </p:grpSpPr>
        <p:sp>
          <p:nvSpPr>
            <p:cNvPr id="4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舅</a:t>
              </a:r>
            </a:p>
          </p:txBody>
        </p:sp>
        <p:pic>
          <p:nvPicPr>
            <p:cNvPr id="5" name="图片 4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" y="2359"/>
              <a:ext cx="1870" cy="1104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106680" y="3550285"/>
            <a:ext cx="1187450" cy="1216660"/>
            <a:chOff x="720" y="2359"/>
            <a:chExt cx="1870" cy="1916"/>
          </a:xfrm>
        </p:grpSpPr>
        <p:sp>
          <p:nvSpPr>
            <p:cNvPr id="11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葛</a:t>
              </a:r>
            </a:p>
          </p:txBody>
        </p:sp>
        <p:pic>
          <p:nvPicPr>
            <p:cNvPr id="13" name="图片 12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" y="2359"/>
              <a:ext cx="1870" cy="1104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1294130" y="2131060"/>
            <a:ext cx="1187450" cy="1216660"/>
            <a:chOff x="720" y="2359"/>
            <a:chExt cx="1870" cy="1916"/>
          </a:xfrm>
        </p:grpSpPr>
        <p:sp>
          <p:nvSpPr>
            <p:cNvPr id="15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煞</a:t>
              </a:r>
            </a:p>
          </p:txBody>
        </p:sp>
        <p:pic>
          <p:nvPicPr>
            <p:cNvPr id="16" name="图片 15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" y="2359"/>
              <a:ext cx="1870" cy="1104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2295525" y="2121535"/>
            <a:ext cx="1187450" cy="1216660"/>
            <a:chOff x="720" y="2359"/>
            <a:chExt cx="1870" cy="1916"/>
          </a:xfrm>
        </p:grpSpPr>
        <p:sp>
          <p:nvSpPr>
            <p:cNvPr id="18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鲁</a:t>
              </a:r>
            </a:p>
          </p:txBody>
        </p:sp>
        <p:pic>
          <p:nvPicPr>
            <p:cNvPr id="19" name="图片 18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" y="2359"/>
              <a:ext cx="1870" cy="1104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752975" y="904875"/>
            <a:ext cx="1187450" cy="1216660"/>
            <a:chOff x="720" y="2359"/>
            <a:chExt cx="1870" cy="1916"/>
          </a:xfrm>
        </p:grpSpPr>
        <p:sp>
          <p:nvSpPr>
            <p:cNvPr id="21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1734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着力</a:t>
              </a:r>
            </a:p>
          </p:txBody>
        </p:sp>
        <p:pic>
          <p:nvPicPr>
            <p:cNvPr id="22" name="图片 21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" y="2359"/>
              <a:ext cx="1870" cy="1104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1208405" y="992505"/>
            <a:ext cx="1187450" cy="1216660"/>
            <a:chOff x="720" y="2359"/>
            <a:chExt cx="1870" cy="1916"/>
          </a:xfrm>
        </p:grpSpPr>
        <p:sp>
          <p:nvSpPr>
            <p:cNvPr id="24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斩</a:t>
              </a:r>
            </a:p>
          </p:txBody>
        </p:sp>
        <p:pic>
          <p:nvPicPr>
            <p:cNvPr id="25" name="图片 24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" y="2359"/>
              <a:ext cx="1870" cy="1104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3565525" y="904875"/>
            <a:ext cx="1187450" cy="1258000"/>
            <a:chOff x="720" y="2359"/>
            <a:chExt cx="1870" cy="1848"/>
          </a:xfrm>
        </p:grpSpPr>
        <p:sp>
          <p:nvSpPr>
            <p:cNvPr id="27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1011" cy="948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寇</a:t>
              </a:r>
            </a:p>
          </p:txBody>
        </p:sp>
        <p:pic>
          <p:nvPicPr>
            <p:cNvPr id="28" name="图片 27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" y="2359"/>
              <a:ext cx="1870" cy="1104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755640" y="2269490"/>
            <a:ext cx="1560195" cy="1216660"/>
            <a:chOff x="720" y="2359"/>
            <a:chExt cx="2457" cy="1916"/>
          </a:xfrm>
        </p:grpSpPr>
        <p:sp>
          <p:nvSpPr>
            <p:cNvPr id="31" name="矩形 48"/>
            <p:cNvSpPr>
              <a:spLocks noChangeArrowheads="1"/>
            </p:cNvSpPr>
            <p:nvPr/>
          </p:nvSpPr>
          <p:spPr bwMode="auto">
            <a:xfrm>
              <a:off x="720" y="3259"/>
              <a:ext cx="2457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水浒传</a:t>
              </a:r>
            </a:p>
          </p:txBody>
        </p:sp>
        <p:pic>
          <p:nvPicPr>
            <p:cNvPr id="32" name="图片 31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" y="2359"/>
              <a:ext cx="1870" cy="1104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4656455" y="2121535"/>
            <a:ext cx="1187450" cy="1276985"/>
            <a:chOff x="7200" y="4844"/>
            <a:chExt cx="1870" cy="2011"/>
          </a:xfrm>
        </p:grpSpPr>
        <p:sp>
          <p:nvSpPr>
            <p:cNvPr id="34" name="矩形 48"/>
            <p:cNvSpPr>
              <a:spLocks noChangeArrowheads="1"/>
            </p:cNvSpPr>
            <p:nvPr/>
          </p:nvSpPr>
          <p:spPr bwMode="auto">
            <a:xfrm>
              <a:off x="7491" y="583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某</a:t>
              </a:r>
            </a:p>
          </p:txBody>
        </p:sp>
        <p:pic>
          <p:nvPicPr>
            <p:cNvPr id="35" name="图片 34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0" y="4844"/>
              <a:ext cx="1870" cy="1104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/>
        </p:nvGrpSpPr>
        <p:grpSpPr>
          <a:xfrm>
            <a:off x="3469005" y="3458845"/>
            <a:ext cx="1187450" cy="1276985"/>
            <a:chOff x="7200" y="4844"/>
            <a:chExt cx="1870" cy="2011"/>
          </a:xfrm>
        </p:grpSpPr>
        <p:sp>
          <p:nvSpPr>
            <p:cNvPr id="37" name="矩形 48"/>
            <p:cNvSpPr>
              <a:spLocks noChangeArrowheads="1"/>
            </p:cNvSpPr>
            <p:nvPr/>
          </p:nvSpPr>
          <p:spPr bwMode="auto">
            <a:xfrm>
              <a:off x="7491" y="583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刊</a:t>
              </a:r>
            </a:p>
          </p:txBody>
        </p:sp>
        <p:pic>
          <p:nvPicPr>
            <p:cNvPr id="38" name="图片 37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0" y="4844"/>
              <a:ext cx="1870" cy="1104"/>
            </a:xfrm>
            <a:prstGeom prst="rect">
              <a:avLst/>
            </a:prstGeom>
          </p:spPr>
        </p:pic>
      </p:grpSp>
      <p:grpSp>
        <p:nvGrpSpPr>
          <p:cNvPr id="39" name="组合 38"/>
          <p:cNvGrpSpPr/>
          <p:nvPr/>
        </p:nvGrpSpPr>
        <p:grpSpPr>
          <a:xfrm>
            <a:off x="4568190" y="3550285"/>
            <a:ext cx="1187450" cy="1276985"/>
            <a:chOff x="7200" y="4844"/>
            <a:chExt cx="1870" cy="2011"/>
          </a:xfrm>
        </p:grpSpPr>
        <p:sp>
          <p:nvSpPr>
            <p:cNvPr id="40" name="矩形 48"/>
            <p:cNvSpPr>
              <a:spLocks noChangeArrowheads="1"/>
            </p:cNvSpPr>
            <p:nvPr/>
          </p:nvSpPr>
          <p:spPr bwMode="auto">
            <a:xfrm>
              <a:off x="7491" y="583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卷</a:t>
              </a:r>
            </a:p>
          </p:txBody>
        </p:sp>
        <p:pic>
          <p:nvPicPr>
            <p:cNvPr id="41" name="图片 40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0" y="4844"/>
              <a:ext cx="1870" cy="1104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2481580" y="992505"/>
            <a:ext cx="1187450" cy="1276985"/>
            <a:chOff x="7200" y="4844"/>
            <a:chExt cx="1870" cy="2011"/>
          </a:xfrm>
        </p:grpSpPr>
        <p:sp>
          <p:nvSpPr>
            <p:cNvPr id="44" name="矩形 48"/>
            <p:cNvSpPr>
              <a:spLocks noChangeArrowheads="1"/>
            </p:cNvSpPr>
            <p:nvPr/>
          </p:nvSpPr>
          <p:spPr bwMode="auto">
            <a:xfrm>
              <a:off x="7491" y="583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贾</a:t>
              </a:r>
            </a:p>
          </p:txBody>
        </p:sp>
        <p:pic>
          <p:nvPicPr>
            <p:cNvPr id="47" name="图片 46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0" y="4844"/>
              <a:ext cx="1870" cy="1104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>
            <a:off x="1208405" y="3550285"/>
            <a:ext cx="1187450" cy="1276985"/>
            <a:chOff x="7200" y="4844"/>
            <a:chExt cx="1870" cy="2011"/>
          </a:xfrm>
        </p:grpSpPr>
        <p:sp>
          <p:nvSpPr>
            <p:cNvPr id="84" name="矩形 48"/>
            <p:cNvSpPr>
              <a:spLocks noChangeArrowheads="1"/>
            </p:cNvSpPr>
            <p:nvPr/>
          </p:nvSpPr>
          <p:spPr bwMode="auto">
            <a:xfrm>
              <a:off x="7491" y="583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栩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7" name="图片 86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0" y="4844"/>
              <a:ext cx="1870" cy="1104"/>
            </a:xfrm>
            <a:prstGeom prst="rect">
              <a:avLst/>
            </a:prstGeom>
          </p:spPr>
        </p:pic>
      </p:grpSp>
      <p:grpSp>
        <p:nvGrpSpPr>
          <p:cNvPr id="94" name="组合 93"/>
          <p:cNvGrpSpPr/>
          <p:nvPr/>
        </p:nvGrpSpPr>
        <p:grpSpPr>
          <a:xfrm>
            <a:off x="2295525" y="3489960"/>
            <a:ext cx="1187450" cy="1276985"/>
            <a:chOff x="7200" y="4844"/>
            <a:chExt cx="1870" cy="2011"/>
          </a:xfrm>
        </p:grpSpPr>
        <p:sp>
          <p:nvSpPr>
            <p:cNvPr id="95" name="矩形 48"/>
            <p:cNvSpPr>
              <a:spLocks noChangeArrowheads="1"/>
            </p:cNvSpPr>
            <p:nvPr/>
          </p:nvSpPr>
          <p:spPr bwMode="auto">
            <a:xfrm>
              <a:off x="7491" y="583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琐</a:t>
              </a:r>
            </a:p>
          </p:txBody>
        </p:sp>
        <p:pic>
          <p:nvPicPr>
            <p:cNvPr id="96" name="图片 95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7200" y="4844"/>
              <a:ext cx="1870" cy="1104"/>
            </a:xfrm>
            <a:prstGeom prst="rect">
              <a:avLst/>
            </a:prstGeom>
          </p:spPr>
        </p:pic>
      </p:grpSp>
      <p:grpSp>
        <p:nvGrpSpPr>
          <p:cNvPr id="97" name="组合 96"/>
          <p:cNvGrpSpPr/>
          <p:nvPr/>
        </p:nvGrpSpPr>
        <p:grpSpPr>
          <a:xfrm>
            <a:off x="3292475" y="2152650"/>
            <a:ext cx="1187450" cy="1157605"/>
            <a:chOff x="6998" y="5032"/>
            <a:chExt cx="1870" cy="1823"/>
          </a:xfrm>
        </p:grpSpPr>
        <p:sp>
          <p:nvSpPr>
            <p:cNvPr id="98" name="矩形 48"/>
            <p:cNvSpPr>
              <a:spLocks noChangeArrowheads="1"/>
            </p:cNvSpPr>
            <p:nvPr/>
          </p:nvSpPr>
          <p:spPr bwMode="auto">
            <a:xfrm>
              <a:off x="7491" y="5839"/>
              <a:ext cx="1011" cy="1016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呻</a:t>
              </a:r>
            </a:p>
          </p:txBody>
        </p:sp>
        <p:pic>
          <p:nvPicPr>
            <p:cNvPr id="99" name="图片 98" descr="稿定设计导出-20190126-222915.png"/>
            <p:cNvPicPr>
              <a:picLocks noChangeAspect="1"/>
            </p:cNvPicPr>
            <p:nvPr/>
          </p:nvPicPr>
          <p:blipFill>
            <a:blip r:embed="rId4" cstate="print"/>
            <a:srcRect t="44400" r="30316"/>
            <a:stretch>
              <a:fillRect/>
            </a:stretch>
          </p:blipFill>
          <p:spPr>
            <a:xfrm>
              <a:off x="6998" y="5032"/>
              <a:ext cx="1870" cy="110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655774" y="1298919"/>
            <a:ext cx="8267700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水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浒</a:t>
            </a:r>
            <a:r>
              <a:rPr lang="zh-CN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传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hǔ  </a:t>
            </a:r>
            <a:r>
              <a:rPr sz="28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xǔ</a:t>
            </a:r>
            <a:r>
              <a:rPr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呻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吟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shēn</a:t>
            </a:r>
            <a:r>
              <a:rPr lang="en-US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shēn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某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人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mǒu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800" b="1" dirty="0" err="1" smtClean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mǎo</a:t>
            </a:r>
            <a:r>
              <a:rPr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琐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碎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</a:t>
            </a:r>
            <a:r>
              <a:rPr lang="en-US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uǒ  suǒ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2101189" y="2151181"/>
            <a:ext cx="81631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69565" y="2140548"/>
            <a:ext cx="68384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16125" y="2985942"/>
            <a:ext cx="6083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85849" y="2946915"/>
            <a:ext cx="608330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36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494149" y="687139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/>
          <p:nvPr/>
        </p:nvSpPr>
        <p:spPr>
          <a:xfrm>
            <a:off x="372830" y="1261434"/>
            <a:ext cx="1925637" cy="32972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豪杰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津津有味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期待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催促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一知半解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752600" y="1712284"/>
            <a:ext cx="1708150" cy="6619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rot="16200000" flipH="1">
            <a:off x="1966913" y="2628272"/>
            <a:ext cx="1844675" cy="1336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629" name="矩形 5"/>
          <p:cNvSpPr/>
          <p:nvPr/>
        </p:nvSpPr>
        <p:spPr>
          <a:xfrm>
            <a:off x="3398838" y="3295171"/>
            <a:ext cx="4902200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知道得不全面，理解得不透彻。</a:t>
            </a:r>
          </a:p>
        </p:txBody>
      </p:sp>
      <p:sp>
        <p:nvSpPr>
          <p:cNvPr id="26630" name="矩形 5"/>
          <p:cNvSpPr/>
          <p:nvPr/>
        </p:nvSpPr>
        <p:spPr>
          <a:xfrm>
            <a:off x="3398838" y="2055664"/>
            <a:ext cx="5218112" cy="480901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才能出众的人。</a:t>
            </a:r>
          </a:p>
        </p:txBody>
      </p:sp>
      <p:sp>
        <p:nvSpPr>
          <p:cNvPr id="26631" name="矩形 5"/>
          <p:cNvSpPr/>
          <p:nvPr/>
        </p:nvSpPr>
        <p:spPr>
          <a:xfrm>
            <a:off x="3398838" y="2684165"/>
            <a:ext cx="5218112" cy="46166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使赶快进行某事或使某事的进程加快。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632" name="矩形 5"/>
          <p:cNvSpPr/>
          <p:nvPr/>
        </p:nvSpPr>
        <p:spPr>
          <a:xfrm>
            <a:off x="3398838" y="1405897"/>
            <a:ext cx="5218112" cy="480901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期盼，等待。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712913" y="1712284"/>
            <a:ext cx="1706563" cy="12239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634" name="矩形 29"/>
          <p:cNvSpPr/>
          <p:nvPr/>
        </p:nvSpPr>
        <p:spPr>
          <a:xfrm>
            <a:off x="3420104" y="4004634"/>
            <a:ext cx="3969524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形容非常有滋味，有趣味。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2263775" y="3618872"/>
            <a:ext cx="1155701" cy="62865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712913" y="2936248"/>
            <a:ext cx="1747837" cy="6826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092450" y="436809"/>
            <a:ext cx="3990975" cy="538163"/>
            <a:chOff x="3124895" y="802160"/>
            <a:chExt cx="3989649" cy="537866"/>
          </a:xfrm>
        </p:grpSpPr>
        <p:pic>
          <p:nvPicPr>
            <p:cNvPr id="26640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1" name="矩形 12"/>
            <p:cNvSpPr/>
            <p:nvPr/>
          </p:nvSpPr>
          <p:spPr>
            <a:xfrm>
              <a:off x="3236559" y="82292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362872" y="624123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4"/>
          <p:cNvSpPr/>
          <p:nvPr/>
        </p:nvSpPr>
        <p:spPr>
          <a:xfrm>
            <a:off x="405441" y="1211775"/>
            <a:ext cx="1925638" cy="318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哭哭啼啼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荒唐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兴亡盛衰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栩栩如生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索然无味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977066" y="1662625"/>
            <a:ext cx="1054100" cy="6619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426204" y="2276987"/>
            <a:ext cx="1590675" cy="6238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653" name="矩形 5"/>
          <p:cNvSpPr/>
          <p:nvPr/>
        </p:nvSpPr>
        <p:spPr>
          <a:xfrm>
            <a:off x="2954966" y="3278700"/>
            <a:ext cx="4902200" cy="4714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形容事物枯燥无味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多指文章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27654" name="矩形 5"/>
          <p:cNvSpPr/>
          <p:nvPr/>
        </p:nvSpPr>
        <p:spPr>
          <a:xfrm>
            <a:off x="2954966" y="2045212"/>
            <a:ext cx="5218113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哭个没完没了。</a:t>
            </a:r>
          </a:p>
        </p:txBody>
      </p:sp>
      <p:sp>
        <p:nvSpPr>
          <p:cNvPr id="27655" name="矩形 5"/>
          <p:cNvSpPr/>
          <p:nvPr/>
        </p:nvSpPr>
        <p:spPr>
          <a:xfrm>
            <a:off x="2954966" y="2696087"/>
            <a:ext cx="610235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错误到使人觉得奇怪的程度；行为放荡，没有节制。</a:t>
            </a:r>
          </a:p>
        </p:txBody>
      </p:sp>
      <p:sp>
        <p:nvSpPr>
          <p:cNvPr id="27656" name="矩形 5"/>
          <p:cNvSpPr/>
          <p:nvPr/>
        </p:nvSpPr>
        <p:spPr>
          <a:xfrm>
            <a:off x="2954966" y="1356237"/>
            <a:ext cx="5218113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指艺术形象非常逼真，如同活的一样。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965954" y="2940562"/>
            <a:ext cx="1131888" cy="1238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658" name="矩形 29"/>
          <p:cNvSpPr/>
          <p:nvPr/>
        </p:nvSpPr>
        <p:spPr>
          <a:xfrm>
            <a:off x="2954966" y="3969262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指人与事变化发展的各种情况。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965954" y="3583500"/>
            <a:ext cx="1036638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934204" y="1727712"/>
            <a:ext cx="1149350" cy="18113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7662" name="组合 25"/>
          <p:cNvGrpSpPr/>
          <p:nvPr/>
        </p:nvGrpSpPr>
        <p:grpSpPr>
          <a:xfrm>
            <a:off x="1677891" y="417337"/>
            <a:ext cx="3990975" cy="538163"/>
            <a:chOff x="3124895" y="802160"/>
            <a:chExt cx="3989649" cy="537866"/>
          </a:xfrm>
        </p:grpSpPr>
        <p:pic>
          <p:nvPicPr>
            <p:cNvPr id="27664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65" name="矩形 12"/>
            <p:cNvSpPr/>
            <p:nvPr/>
          </p:nvSpPr>
          <p:spPr>
            <a:xfrm>
              <a:off x="3236559" y="82292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8226" y="777908"/>
            <a:ext cx="7488238" cy="3969385"/>
          </a:xfrm>
          <a:prstGeom prst="rect">
            <a:avLst/>
          </a:prstGeom>
        </p:spPr>
        <p:txBody>
          <a:bodyPr>
            <a:spAutoFit/>
          </a:bodyPr>
          <a:lstStyle>
            <a:lvl1pPr marL="444500" indent="-4445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44500" marR="0" lvl="0" indent="-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再读课文，选一选，填一填。</a:t>
            </a:r>
            <a:endParaRPr lang="en-US" altLang="zh-CN" sz="2400" b="1" dirty="0">
              <a:latin typeface="+mj-ea"/>
              <a:ea typeface="+mj-ea"/>
            </a:endParaRPr>
          </a:p>
          <a:p>
            <a:pPr marL="444500" marR="0" lvl="0" indent="-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作者自小就喜欢读书，读各种各样的书，如：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444500" marR="0" lvl="0" indent="31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①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、②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444500" marR="0" lvl="0" indent="31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③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、④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444500" marR="0" lvl="0" indent="31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⑤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、⑥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等等，  作者喜欢读的作品是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，作者不喜欢读的作品是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后两空填序号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</a:p>
        </p:txBody>
      </p:sp>
      <p:sp>
        <p:nvSpPr>
          <p:cNvPr id="2" name="矩形 1"/>
          <p:cNvSpPr/>
          <p:nvPr/>
        </p:nvSpPr>
        <p:spPr>
          <a:xfrm>
            <a:off x="1749788" y="1974883"/>
            <a:ext cx="204094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三国演义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9" name="矩形 8"/>
          <p:cNvSpPr/>
          <p:nvPr/>
        </p:nvSpPr>
        <p:spPr>
          <a:xfrm>
            <a:off x="4856526" y="1974883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水浒传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10" name="矩形 9"/>
          <p:cNvSpPr/>
          <p:nvPr/>
        </p:nvSpPr>
        <p:spPr>
          <a:xfrm>
            <a:off x="1749471" y="2436528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荡寇志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11" name="矩形 10"/>
          <p:cNvSpPr/>
          <p:nvPr/>
        </p:nvSpPr>
        <p:spPr>
          <a:xfrm>
            <a:off x="4856526" y="2436528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红楼梦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12" name="矩形 11"/>
          <p:cNvSpPr/>
          <p:nvPr/>
        </p:nvSpPr>
        <p:spPr>
          <a:xfrm>
            <a:off x="1749471" y="2969928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西游记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13" name="矩形 12"/>
          <p:cNvSpPr/>
          <p:nvPr/>
        </p:nvSpPr>
        <p:spPr>
          <a:xfrm>
            <a:off x="4856526" y="2969928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封神榜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14" name="矩形 13"/>
          <p:cNvSpPr/>
          <p:nvPr/>
        </p:nvSpPr>
        <p:spPr>
          <a:xfrm>
            <a:off x="4112941" y="3582385"/>
            <a:ext cx="111280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①②⑤</a:t>
            </a:r>
          </a:p>
        </p:txBody>
      </p:sp>
      <p:sp>
        <p:nvSpPr>
          <p:cNvPr id="15" name="矩形 14"/>
          <p:cNvSpPr/>
          <p:nvPr/>
        </p:nvSpPr>
        <p:spPr>
          <a:xfrm>
            <a:off x="2973751" y="4117055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③⑥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896261" y="33850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5802" y="1138193"/>
            <a:ext cx="7630123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marR="0" lvl="0" indent="-6286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资料，填一填。</a:t>
            </a:r>
          </a:p>
          <a:p>
            <a:pPr marR="0" lvl="0" indent="627063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忆读书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的作者是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，原名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，现、当代女作家，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文学作家。写有散文集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，我读过她的儿童文学作品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4383483" y="1783670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冰心</a:t>
            </a:r>
          </a:p>
        </p:txBody>
      </p:sp>
      <p:sp>
        <p:nvSpPr>
          <p:cNvPr id="10" name="矩形 9"/>
          <p:cNvSpPr/>
          <p:nvPr/>
        </p:nvSpPr>
        <p:spPr>
          <a:xfrm>
            <a:off x="6351983" y="1794783"/>
            <a:ext cx="111280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谢婉莹</a:t>
            </a:r>
          </a:p>
        </p:txBody>
      </p:sp>
      <p:sp>
        <p:nvSpPr>
          <p:cNvPr id="11" name="矩形 10"/>
          <p:cNvSpPr/>
          <p:nvPr/>
        </p:nvSpPr>
        <p:spPr>
          <a:xfrm>
            <a:off x="2950851" y="2316749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儿童</a:t>
            </a:r>
          </a:p>
        </p:txBody>
      </p:sp>
      <p:sp>
        <p:nvSpPr>
          <p:cNvPr id="12" name="矩形 11"/>
          <p:cNvSpPr/>
          <p:nvPr/>
        </p:nvSpPr>
        <p:spPr>
          <a:xfrm>
            <a:off x="1174259" y="2850950"/>
            <a:ext cx="204094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寄小读者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sp>
        <p:nvSpPr>
          <p:cNvPr id="13" name="矩形 12"/>
          <p:cNvSpPr/>
          <p:nvPr/>
        </p:nvSpPr>
        <p:spPr>
          <a:xfrm>
            <a:off x="733251" y="3437055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小橘灯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》</a:t>
            </a:r>
          </a:p>
        </p:txBody>
      </p:sp>
      <p:grpSp>
        <p:nvGrpSpPr>
          <p:cNvPr id="20483" name="组合 5"/>
          <p:cNvGrpSpPr/>
          <p:nvPr/>
        </p:nvGrpSpPr>
        <p:grpSpPr>
          <a:xfrm>
            <a:off x="2780189" y="51268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07810" y="176537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37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625</Words>
  <Application>Microsoft Office PowerPoint</Application>
  <PresentationFormat>全屏显示(16:9)</PresentationFormat>
  <Paragraphs>127</Paragraphs>
  <Slides>16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687</cp:revision>
  <dcterms:created xsi:type="dcterms:W3CDTF">2015-12-30T08:03:00Z</dcterms:created>
  <dcterms:modified xsi:type="dcterms:W3CDTF">2020-08-20T01:56:22Z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