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8"/>
  </p:notesMasterIdLst>
  <p:sldIdLst>
    <p:sldId id="710" r:id="rId2"/>
    <p:sldId id="707" r:id="rId3"/>
    <p:sldId id="642" r:id="rId4"/>
    <p:sldId id="643" r:id="rId5"/>
    <p:sldId id="646" r:id="rId6"/>
    <p:sldId id="676" r:id="rId7"/>
    <p:sldId id="648" r:id="rId8"/>
    <p:sldId id="649" r:id="rId9"/>
    <p:sldId id="650" r:id="rId10"/>
    <p:sldId id="651" r:id="rId11"/>
    <p:sldId id="652" r:id="rId12"/>
    <p:sldId id="653" r:id="rId13"/>
    <p:sldId id="654" r:id="rId14"/>
    <p:sldId id="655" r:id="rId15"/>
    <p:sldId id="656" r:id="rId16"/>
    <p:sldId id="657" r:id="rId17"/>
    <p:sldId id="677" r:id="rId18"/>
    <p:sldId id="658" r:id="rId19"/>
    <p:sldId id="659" r:id="rId20"/>
    <p:sldId id="660" r:id="rId21"/>
    <p:sldId id="661" r:id="rId22"/>
    <p:sldId id="678" r:id="rId23"/>
    <p:sldId id="662" r:id="rId24"/>
    <p:sldId id="663" r:id="rId25"/>
    <p:sldId id="664" r:id="rId26"/>
    <p:sldId id="665" r:id="rId27"/>
    <p:sldId id="666" r:id="rId28"/>
    <p:sldId id="669" r:id="rId29"/>
    <p:sldId id="670" r:id="rId30"/>
    <p:sldId id="708" r:id="rId31"/>
    <p:sldId id="671" r:id="rId32"/>
    <p:sldId id="672" r:id="rId33"/>
    <p:sldId id="673" r:id="rId34"/>
    <p:sldId id="674" r:id="rId35"/>
    <p:sldId id="675" r:id="rId36"/>
    <p:sldId id="709" r:id="rId37"/>
  </p:sldIdLst>
  <p:sldSz cx="9144000" cy="5143500" type="screen16x9"/>
  <p:notesSz cx="6858000" cy="9144000"/>
  <p:defaultTextStyle>
    <a:defPPr>
      <a:defRPr lang="zh-CN"/>
    </a:defPPr>
    <a:lvl1pPr marL="0" lvl="0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lvl="1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lvl="2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lvl="3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lvl="4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lvl="5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lvl="6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lvl="7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lvl="8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00"/>
    <a:srgbClr val="000000"/>
    <a:srgbClr val="0000FF"/>
    <a:srgbClr val="FF33CC"/>
    <a:srgbClr val="34421A"/>
    <a:srgbClr val="1A210D"/>
    <a:srgbClr val="67603B"/>
    <a:srgbClr val="AEBD51"/>
    <a:srgbClr val="99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306" autoAdjust="0"/>
    <p:restoredTop sz="85146"/>
  </p:normalViewPr>
  <p:slideViewPr>
    <p:cSldViewPr snapToGrid="0" snapToObjects="1" showGuides="1">
      <p:cViewPr>
        <p:scale>
          <a:sx n="90" d="100"/>
          <a:sy n="90" d="100"/>
        </p:scale>
        <p:origin x="-228" y="-990"/>
      </p:cViewPr>
      <p:guideLst>
        <p:guide orient="horz"/>
        <p:guide pos="5759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 showFormatting="0"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buFontTx/>
              <a:buNone/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buFontTx/>
              <a:buNone/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23FA039-29F9-48B5-A902-848CAF5E7D0C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2020/9/1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单击此处编辑母版文本样式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buFontTx/>
              <a:buNone/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/>
          <a:p>
            <a:pPr lvl="0" algn="r" eaLnBrk="1" hangingPunct="1">
              <a:buFont typeface="Arial" panose="020B0604020202020204" pitchFamily="34" charset="0"/>
              <a:buNone/>
            </a:pPr>
            <a:fld id="{9A0DB2DC-4C9A-4742-B13C-FB6460FD3503}" type="slidenum">
              <a:rPr lang="zh-CN" altLang="en-US" sz="1200" dirty="0"/>
              <a:t>‹#›</a:t>
            </a:fld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3624676431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50825" y="104775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34938"/>
            <a:ext cx="682625" cy="273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2020/9/1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grpSp>
        <p:nvGrpSpPr>
          <p:cNvPr id="9" name="组合 8"/>
          <p:cNvGrpSpPr/>
          <p:nvPr userDrawn="1"/>
        </p:nvGrpSpPr>
        <p:grpSpPr>
          <a:xfrm>
            <a:off x="0" y="4712970"/>
            <a:ext cx="9144000" cy="430530"/>
            <a:chOff x="0" y="7385"/>
            <a:chExt cx="14400" cy="678"/>
          </a:xfrm>
        </p:grpSpPr>
        <p:pic>
          <p:nvPicPr>
            <p:cNvPr id="10" name="图片 9"/>
            <p:cNvPicPr>
              <a:picLocks noChangeAspect="1"/>
            </p:cNvPicPr>
            <p:nvPr userDrawn="1"/>
          </p:nvPicPr>
          <p:blipFill>
            <a:blip r:embed="rId4"/>
            <a:srcRect l="1247" t="2692" r="85089" b="2029"/>
            <a:stretch>
              <a:fillRect/>
            </a:stretch>
          </p:blipFill>
          <p:spPr>
            <a:xfrm>
              <a:off x="0" y="7385"/>
              <a:ext cx="6433" cy="678"/>
            </a:xfrm>
            <a:prstGeom prst="rect">
              <a:avLst/>
            </a:prstGeom>
            <a:effectLst>
              <a:softEdge rad="31750"/>
            </a:effectLst>
          </p:spPr>
        </p:pic>
        <p:pic>
          <p:nvPicPr>
            <p:cNvPr id="11" name="图片 10"/>
            <p:cNvPicPr>
              <a:picLocks noChangeAspect="1"/>
            </p:cNvPicPr>
            <p:nvPr userDrawn="1"/>
          </p:nvPicPr>
          <p:blipFill>
            <a:blip r:embed="rId4"/>
            <a:srcRect l="14046" t="2692" r="31807" b="2029"/>
            <a:stretch>
              <a:fillRect/>
            </a:stretch>
          </p:blipFill>
          <p:spPr>
            <a:xfrm>
              <a:off x="6127" y="7385"/>
              <a:ext cx="1819" cy="678"/>
            </a:xfrm>
            <a:prstGeom prst="rect">
              <a:avLst/>
            </a:prstGeom>
            <a:effectLst>
              <a:softEdge rad="31750"/>
            </a:effectLst>
          </p:spPr>
        </p:pic>
        <p:pic>
          <p:nvPicPr>
            <p:cNvPr id="12" name="图片 11"/>
            <p:cNvPicPr>
              <a:picLocks noChangeAspect="1"/>
            </p:cNvPicPr>
            <p:nvPr userDrawn="1"/>
          </p:nvPicPr>
          <p:blipFill>
            <a:blip r:embed="rId4"/>
            <a:srcRect l="68575" t="2692" r="2494" b="2029"/>
            <a:stretch>
              <a:fillRect/>
            </a:stretch>
          </p:blipFill>
          <p:spPr>
            <a:xfrm>
              <a:off x="7799" y="7385"/>
              <a:ext cx="6601" cy="678"/>
            </a:xfrm>
            <a:prstGeom prst="rect">
              <a:avLst/>
            </a:prstGeom>
            <a:effectLst>
              <a:softEdge rad="31750"/>
            </a:effectLst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7663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5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34938"/>
            <a:ext cx="682625" cy="273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2020/9/1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grpSp>
        <p:nvGrpSpPr>
          <p:cNvPr id="9" name="组合 8"/>
          <p:cNvGrpSpPr/>
          <p:nvPr userDrawn="1"/>
        </p:nvGrpSpPr>
        <p:grpSpPr>
          <a:xfrm>
            <a:off x="0" y="4689475"/>
            <a:ext cx="9144000" cy="430530"/>
            <a:chOff x="0" y="7385"/>
            <a:chExt cx="14400" cy="678"/>
          </a:xfrm>
        </p:grpSpPr>
        <p:pic>
          <p:nvPicPr>
            <p:cNvPr id="10" name="图片 9"/>
            <p:cNvPicPr>
              <a:picLocks noChangeAspect="1"/>
            </p:cNvPicPr>
            <p:nvPr userDrawn="1"/>
          </p:nvPicPr>
          <p:blipFill>
            <a:blip r:embed="rId4"/>
            <a:srcRect l="1247" t="2692" r="85089" b="2029"/>
            <a:stretch>
              <a:fillRect/>
            </a:stretch>
          </p:blipFill>
          <p:spPr>
            <a:xfrm>
              <a:off x="0" y="7385"/>
              <a:ext cx="6433" cy="678"/>
            </a:xfrm>
            <a:prstGeom prst="rect">
              <a:avLst/>
            </a:prstGeom>
            <a:effectLst>
              <a:softEdge rad="31750"/>
            </a:effectLst>
          </p:spPr>
        </p:pic>
        <p:pic>
          <p:nvPicPr>
            <p:cNvPr id="11" name="图片 10"/>
            <p:cNvPicPr>
              <a:picLocks noChangeAspect="1"/>
            </p:cNvPicPr>
            <p:nvPr userDrawn="1"/>
          </p:nvPicPr>
          <p:blipFill>
            <a:blip r:embed="rId4"/>
            <a:srcRect l="14046" t="2692" r="31807" b="2029"/>
            <a:stretch>
              <a:fillRect/>
            </a:stretch>
          </p:blipFill>
          <p:spPr>
            <a:xfrm>
              <a:off x="6127" y="7385"/>
              <a:ext cx="1819" cy="678"/>
            </a:xfrm>
            <a:prstGeom prst="rect">
              <a:avLst/>
            </a:prstGeom>
            <a:effectLst>
              <a:softEdge rad="31750"/>
            </a:effectLst>
          </p:spPr>
        </p:pic>
        <p:pic>
          <p:nvPicPr>
            <p:cNvPr id="12" name="图片 11"/>
            <p:cNvPicPr>
              <a:picLocks noChangeAspect="1"/>
            </p:cNvPicPr>
            <p:nvPr userDrawn="1"/>
          </p:nvPicPr>
          <p:blipFill>
            <a:blip r:embed="rId4"/>
            <a:srcRect l="68575" t="2692" r="2494" b="2029"/>
            <a:stretch>
              <a:fillRect/>
            </a:stretch>
          </p:blipFill>
          <p:spPr>
            <a:xfrm>
              <a:off x="7799" y="7385"/>
              <a:ext cx="6601" cy="678"/>
            </a:xfrm>
            <a:prstGeom prst="rect">
              <a:avLst/>
            </a:prstGeom>
            <a:effectLst>
              <a:softEdge rad="31750"/>
            </a:effectLst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11150" y="144463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2020/9/1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grpSp>
        <p:nvGrpSpPr>
          <p:cNvPr id="9" name="组合 8"/>
          <p:cNvGrpSpPr/>
          <p:nvPr userDrawn="1"/>
        </p:nvGrpSpPr>
        <p:grpSpPr>
          <a:xfrm>
            <a:off x="0" y="4689475"/>
            <a:ext cx="9144000" cy="430530"/>
            <a:chOff x="0" y="7385"/>
            <a:chExt cx="14400" cy="678"/>
          </a:xfrm>
        </p:grpSpPr>
        <p:pic>
          <p:nvPicPr>
            <p:cNvPr id="10" name="图片 9"/>
            <p:cNvPicPr>
              <a:picLocks noChangeAspect="1"/>
            </p:cNvPicPr>
            <p:nvPr userDrawn="1"/>
          </p:nvPicPr>
          <p:blipFill>
            <a:blip r:embed="rId3"/>
            <a:srcRect l="1247" t="2692" r="85089" b="2029"/>
            <a:stretch>
              <a:fillRect/>
            </a:stretch>
          </p:blipFill>
          <p:spPr>
            <a:xfrm>
              <a:off x="0" y="7385"/>
              <a:ext cx="6433" cy="678"/>
            </a:xfrm>
            <a:prstGeom prst="rect">
              <a:avLst/>
            </a:prstGeom>
            <a:effectLst>
              <a:softEdge rad="31750"/>
            </a:effectLst>
          </p:spPr>
        </p:pic>
        <p:pic>
          <p:nvPicPr>
            <p:cNvPr id="11" name="图片 10"/>
            <p:cNvPicPr>
              <a:picLocks noChangeAspect="1"/>
            </p:cNvPicPr>
            <p:nvPr userDrawn="1"/>
          </p:nvPicPr>
          <p:blipFill>
            <a:blip r:embed="rId3"/>
            <a:srcRect l="14046" t="2692" r="31807" b="2029"/>
            <a:stretch>
              <a:fillRect/>
            </a:stretch>
          </p:blipFill>
          <p:spPr>
            <a:xfrm>
              <a:off x="6127" y="7385"/>
              <a:ext cx="1819" cy="678"/>
            </a:xfrm>
            <a:prstGeom prst="rect">
              <a:avLst/>
            </a:prstGeom>
            <a:effectLst>
              <a:softEdge rad="31750"/>
            </a:effectLst>
          </p:spPr>
        </p:pic>
        <p:pic>
          <p:nvPicPr>
            <p:cNvPr id="12" name="图片 11"/>
            <p:cNvPicPr>
              <a:picLocks noChangeAspect="1"/>
            </p:cNvPicPr>
            <p:nvPr userDrawn="1"/>
          </p:nvPicPr>
          <p:blipFill>
            <a:blip r:embed="rId3"/>
            <a:srcRect l="68575" t="2692" r="2494" b="2029"/>
            <a:stretch>
              <a:fillRect/>
            </a:stretch>
          </p:blipFill>
          <p:spPr>
            <a:xfrm>
              <a:off x="7799" y="7385"/>
              <a:ext cx="6601" cy="678"/>
            </a:xfrm>
            <a:prstGeom prst="rect">
              <a:avLst/>
            </a:prstGeom>
            <a:effectLst>
              <a:softEdge rad="31750"/>
            </a:effectLst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图片与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0"/>
            <a:ext cx="9144000" cy="5383213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B7E0EC"/>
              </a:gs>
            </a:gsLst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123" name="图片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3373438"/>
            <a:ext cx="9144000" cy="20113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4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79388"/>
            <a:ext cx="682625" cy="3635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5" name="Picture 40" descr="구름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235825" y="503238"/>
            <a:ext cx="1042988" cy="55562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5126" name="组合 10"/>
          <p:cNvGrpSpPr/>
          <p:nvPr userDrawn="1"/>
        </p:nvGrpSpPr>
        <p:grpSpPr>
          <a:xfrm>
            <a:off x="2371725" y="2062163"/>
            <a:ext cx="4398963" cy="3019425"/>
            <a:chOff x="2371725" y="2061566"/>
            <a:chExt cx="4398963" cy="3019838"/>
          </a:xfrm>
        </p:grpSpPr>
        <p:sp>
          <p:nvSpPr>
            <p:cNvPr id="5133" name="Oval 17"/>
            <p:cNvSpPr/>
            <p:nvPr userDrawn="1"/>
          </p:nvSpPr>
          <p:spPr>
            <a:xfrm>
              <a:off x="2371725" y="4338352"/>
              <a:ext cx="4398963" cy="743052"/>
            </a:xfrm>
            <a:prstGeom prst="ellipse">
              <a:avLst/>
            </a:prstGeom>
            <a:gradFill rotWithShape="1">
              <a:gsLst>
                <a:gs pos="0">
                  <a:srgbClr val="0E320D"/>
                </a:gs>
                <a:gs pos="100000">
                  <a:srgbClr val="1F6B1B">
                    <a:alpha val="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 w="9525">
              <a:noFill/>
            </a:ln>
          </p:spPr>
          <p:txBody>
            <a:bodyPr wrap="none" anchor="ctr"/>
            <a:lstStyle/>
            <a:p>
              <a:pPr lvl="0" eaLnBrk="1" hangingPunct="1"/>
              <a:endParaRPr lang="ko-KR" altLang="en-US" dirty="0">
                <a:latin typeface="Calibri" panose="020F0502020204030204" pitchFamily="34" charset="0"/>
                <a:ea typeface="Malgun Gothic" panose="020B0503020000020004" pitchFamily="34" charset="-127"/>
              </a:endParaRPr>
            </a:p>
          </p:txBody>
        </p:sp>
        <p:pic>
          <p:nvPicPr>
            <p:cNvPr id="5134" name="Picture 16" descr="꽃"/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3332510" y="2061566"/>
              <a:ext cx="2845692" cy="2745981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5127" name="矩形 3"/>
          <p:cNvSpPr/>
          <p:nvPr userDrawn="1"/>
        </p:nvSpPr>
        <p:spPr>
          <a:xfrm>
            <a:off x="5580063" y="5080000"/>
            <a:ext cx="3119437" cy="2603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 eaLnBrk="1" hangingPunct="1"/>
            <a:r>
              <a:rPr lang="zh-CN" altLang="en-US" sz="1100" dirty="0">
                <a:solidFill>
                  <a:srgbClr val="414141"/>
                </a:solidFill>
                <a:latin typeface="Calibri" panose="020F0502020204030204" pitchFamily="34" charset="0"/>
              </a:rPr>
              <a:t> </a:t>
            </a:r>
          </a:p>
        </p:txBody>
      </p:sp>
      <p:sp>
        <p:nvSpPr>
          <p:cNvPr id="5128" name="TextBox 3"/>
          <p:cNvSpPr/>
          <p:nvPr userDrawn="1"/>
        </p:nvSpPr>
        <p:spPr>
          <a:xfrm>
            <a:off x="2087563" y="1006475"/>
            <a:ext cx="4968875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defTabSz="914400" eaLnBrk="1" hangingPunct="1"/>
            <a:r>
              <a:rPr lang="zh-CN" altLang="en-US" sz="2800" dirty="0">
                <a:solidFill>
                  <a:srgbClr val="014079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感受美好自然，培养语文素养！</a:t>
            </a:r>
            <a:endParaRPr lang="zh-CN" altLang="en-US" sz="28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sp>
        <p:nvSpPr>
          <p:cNvPr id="5129" name="TextBox 3"/>
          <p:cNvSpPr/>
          <p:nvPr userDrawn="1"/>
        </p:nvSpPr>
        <p:spPr>
          <a:xfrm>
            <a:off x="1833563" y="1471613"/>
            <a:ext cx="5399087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algn="ctr" defTabSz="914400" eaLnBrk="1" hangingPunct="1"/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GAN SHOU MEI HAO ZI RAN</a:t>
            </a:r>
            <a:r>
              <a:rPr lang="zh-CN" altLang="en-US" sz="1600" dirty="0">
                <a:solidFill>
                  <a:srgbClr val="014079"/>
                </a:solidFill>
                <a:latin typeface="Calibri" panose="020F0502020204030204" pitchFamily="34" charset="0"/>
              </a:rPr>
              <a:t>   </a:t>
            </a:r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 PEI YANG YU WEN SU YANG</a:t>
            </a:r>
            <a:endParaRPr lang="zh-CN" altLang="en-US" sz="16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pic>
        <p:nvPicPr>
          <p:cNvPr id="5130" name="图片 8" descr="荣德基.png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34938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2020/9/1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 userDrawn="1"/>
        </p:nvGrpSpPr>
        <p:grpSpPr>
          <a:xfrm>
            <a:off x="0" y="4712970"/>
            <a:ext cx="9144000" cy="430530"/>
            <a:chOff x="0" y="7385"/>
            <a:chExt cx="14400" cy="678"/>
          </a:xfrm>
        </p:grpSpPr>
        <p:pic>
          <p:nvPicPr>
            <p:cNvPr id="10" name="图片 9"/>
            <p:cNvPicPr>
              <a:picLocks noChangeAspect="1"/>
            </p:cNvPicPr>
            <p:nvPr userDrawn="1"/>
          </p:nvPicPr>
          <p:blipFill>
            <a:blip r:embed="rId2"/>
            <a:srcRect l="1247" t="2692" r="85089" b="2029"/>
            <a:stretch>
              <a:fillRect/>
            </a:stretch>
          </p:blipFill>
          <p:spPr>
            <a:xfrm>
              <a:off x="0" y="7385"/>
              <a:ext cx="6433" cy="678"/>
            </a:xfrm>
            <a:prstGeom prst="rect">
              <a:avLst/>
            </a:prstGeom>
            <a:effectLst>
              <a:softEdge rad="31750"/>
            </a:effectLst>
          </p:spPr>
        </p:pic>
        <p:pic>
          <p:nvPicPr>
            <p:cNvPr id="11" name="图片 10"/>
            <p:cNvPicPr>
              <a:picLocks noChangeAspect="1"/>
            </p:cNvPicPr>
            <p:nvPr userDrawn="1"/>
          </p:nvPicPr>
          <p:blipFill>
            <a:blip r:embed="rId2"/>
            <a:srcRect l="14046" t="2692" r="31807" b="2029"/>
            <a:stretch>
              <a:fillRect/>
            </a:stretch>
          </p:blipFill>
          <p:spPr>
            <a:xfrm>
              <a:off x="6127" y="7385"/>
              <a:ext cx="1819" cy="678"/>
            </a:xfrm>
            <a:prstGeom prst="rect">
              <a:avLst/>
            </a:prstGeom>
            <a:effectLst>
              <a:softEdge rad="31750"/>
            </a:effectLst>
          </p:spPr>
        </p:pic>
        <p:pic>
          <p:nvPicPr>
            <p:cNvPr id="12" name="图片 11"/>
            <p:cNvPicPr>
              <a:picLocks noChangeAspect="1"/>
            </p:cNvPicPr>
            <p:nvPr userDrawn="1"/>
          </p:nvPicPr>
          <p:blipFill>
            <a:blip r:embed="rId2"/>
            <a:srcRect l="68575" t="2692" r="2494" b="2029"/>
            <a:stretch>
              <a:fillRect/>
            </a:stretch>
          </p:blipFill>
          <p:spPr>
            <a:xfrm>
              <a:off x="7799" y="7385"/>
              <a:ext cx="6601" cy="678"/>
            </a:xfrm>
            <a:prstGeom prst="rect">
              <a:avLst/>
            </a:prstGeom>
            <a:effectLst>
              <a:softEdge rad="31750"/>
            </a:effectLst>
          </p:spPr>
        </p:pic>
      </p:grpSp>
      <p:pic>
        <p:nvPicPr>
          <p:cNvPr id="2" name="图片 8" descr="荣德基.png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47663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1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2020/9/1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1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>
              <a:buFont typeface="Arial" panose="020B0604020202020204" pitchFamily="34" charset="0"/>
              <a:defRPr sz="1200">
                <a:solidFill>
                  <a:srgbClr val="898989"/>
                </a:solidFill>
              </a:defRPr>
            </a:lvl1pPr>
          </a:lstStyle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grpSp>
        <p:nvGrpSpPr>
          <p:cNvPr id="9" name="组合 8"/>
          <p:cNvGrpSpPr/>
          <p:nvPr userDrawn="1"/>
        </p:nvGrpSpPr>
        <p:grpSpPr>
          <a:xfrm>
            <a:off x="0" y="4712970"/>
            <a:ext cx="9144000" cy="430530"/>
            <a:chOff x="0" y="7385"/>
            <a:chExt cx="14400" cy="678"/>
          </a:xfrm>
        </p:grpSpPr>
        <p:pic>
          <p:nvPicPr>
            <p:cNvPr id="10" name="图片 9"/>
            <p:cNvPicPr>
              <a:picLocks noChangeAspect="1"/>
            </p:cNvPicPr>
            <p:nvPr userDrawn="1"/>
          </p:nvPicPr>
          <p:blipFill>
            <a:blip r:embed="rId7"/>
            <a:srcRect l="1247" t="2692" r="85089" b="2029"/>
            <a:stretch>
              <a:fillRect/>
            </a:stretch>
          </p:blipFill>
          <p:spPr>
            <a:xfrm>
              <a:off x="0" y="7385"/>
              <a:ext cx="6433" cy="678"/>
            </a:xfrm>
            <a:prstGeom prst="rect">
              <a:avLst/>
            </a:prstGeom>
            <a:effectLst>
              <a:softEdge rad="31750"/>
            </a:effectLst>
          </p:spPr>
        </p:pic>
        <p:pic>
          <p:nvPicPr>
            <p:cNvPr id="11" name="图片 10"/>
            <p:cNvPicPr>
              <a:picLocks noChangeAspect="1"/>
            </p:cNvPicPr>
            <p:nvPr userDrawn="1"/>
          </p:nvPicPr>
          <p:blipFill>
            <a:blip r:embed="rId7"/>
            <a:srcRect l="14046" t="2692" r="31807" b="2029"/>
            <a:stretch>
              <a:fillRect/>
            </a:stretch>
          </p:blipFill>
          <p:spPr>
            <a:xfrm>
              <a:off x="6127" y="7385"/>
              <a:ext cx="1819" cy="678"/>
            </a:xfrm>
            <a:prstGeom prst="rect">
              <a:avLst/>
            </a:prstGeom>
            <a:effectLst>
              <a:softEdge rad="31750"/>
            </a:effectLst>
          </p:spPr>
        </p:pic>
        <p:pic>
          <p:nvPicPr>
            <p:cNvPr id="12" name="图片 11"/>
            <p:cNvPicPr>
              <a:picLocks noChangeAspect="1"/>
            </p:cNvPicPr>
            <p:nvPr userDrawn="1"/>
          </p:nvPicPr>
          <p:blipFill>
            <a:blip r:embed="rId7"/>
            <a:srcRect l="68575" t="2692" r="2494" b="2029"/>
            <a:stretch>
              <a:fillRect/>
            </a:stretch>
          </p:blipFill>
          <p:spPr>
            <a:xfrm>
              <a:off x="7799" y="7385"/>
              <a:ext cx="6601" cy="678"/>
            </a:xfrm>
            <a:prstGeom prst="rect">
              <a:avLst/>
            </a:prstGeom>
            <a:effectLst>
              <a:softEdge rad="31750"/>
            </a:effectLst>
          </p:spPr>
        </p:pic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hyperlink" Target="http://image.baidu.com/i?ct=503316480&amp;z=0&amp;tn=baiduimagedetail&amp;word=%C8%FD%B9%FA%D1%DD%D2%E5%B7%E2%C3%E6&amp;in=23684&amp;cl=2&amp;cm=1&amp;sc=0&amp;lm=-1&amp;pn=26&amp;rn=1&amp;di=1156911136&amp;ln=990" TargetMode="Externa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9.wmf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6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:\Users\Administrator\Desktop\课件首页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5400"/>
            <a:ext cx="9191625" cy="516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99098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35"/>
            <a:ext cx="9144000" cy="5142865"/>
          </a:xfrm>
          <a:prstGeom prst="rect">
            <a:avLst/>
          </a:prstGeom>
        </p:spPr>
      </p:pic>
      <p:sp>
        <p:nvSpPr>
          <p:cNvPr id="11" name="TextBox 48"/>
          <p:cNvSpPr txBox="1"/>
          <p:nvPr/>
        </p:nvSpPr>
        <p:spPr>
          <a:xfrm>
            <a:off x="2857526" y="1434303"/>
            <a:ext cx="3983355" cy="852805"/>
          </a:xfrm>
          <a:prstGeom prst="rect">
            <a:avLst/>
          </a:prstGeom>
          <a:noFill/>
          <a:ln w="19050">
            <a:solidFill>
              <a:schemeClr val="tx1"/>
            </a:solidFill>
          </a:ln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  <a:softEdge rad="31750"/>
          </a:effectLst>
        </p:spPr>
        <p:txBody>
          <a:bodyPr wrap="square" lIns="68580" tIns="34290" rIns="68580" bIns="34290">
            <a:spAutoFit/>
          </a:bodyPr>
          <a:lstStyle/>
          <a:p>
            <a:pPr marR="0" defTabSz="457200">
              <a:buClrTx/>
              <a:buSzTx/>
              <a:buFontTx/>
              <a:defRPr/>
            </a:pPr>
            <a:r>
              <a:rPr kumimoji="0" lang="en-US" altLang="zh-CN" sz="5100" b="1" kern="1200" cap="none" spc="0" normalizeH="0" baseline="0" noProof="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00FF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26  </a:t>
            </a:r>
            <a:r>
              <a:rPr kumimoji="0" lang="zh-CN" altLang="zh-CN" sz="5100" b="1" kern="1200" cap="none" spc="0" normalizeH="0" baseline="0" noProof="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00FF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忆 读 书</a:t>
            </a:r>
          </a:p>
        </p:txBody>
      </p:sp>
      <p:pic>
        <p:nvPicPr>
          <p:cNvPr id="12" name="图片 46" descr="枫叶副本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7894" y="2523963"/>
            <a:ext cx="1060450" cy="10144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" name="图片 46" descr="枫叶副本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08464" y="2524598"/>
            <a:ext cx="1060450" cy="101441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2" name="矩形 21"/>
          <p:cNvSpPr/>
          <p:nvPr/>
        </p:nvSpPr>
        <p:spPr bwMode="auto">
          <a:xfrm>
            <a:off x="3384230" y="2677865"/>
            <a:ext cx="2929077" cy="7067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dist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 smtClean="0">
                <a:ln w="17780" cmpd="sng">
                  <a:noFill/>
                  <a:prstDash val="solid"/>
                  <a:miter lim="800000"/>
                </a:ln>
                <a:solidFill>
                  <a:schemeClr val="tx1"/>
                </a:solidFill>
                <a:effectLst>
                  <a:glow rad="304800">
                    <a:schemeClr val="bg1">
                      <a:alpha val="60000"/>
                    </a:schemeClr>
                  </a:glo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仿宋" panose="02010609060101010101" pitchFamily="49" charset="-122"/>
              </a:rPr>
              <a:t>品读释疑</a:t>
            </a:r>
            <a:endParaRPr kumimoji="0" lang="zh-CN" altLang="en-US" sz="4000" b="1" i="0" u="none" strike="noStrike" kern="1200" cap="none" spc="0" normalizeH="0" baseline="0" noProof="0" dirty="0">
              <a:ln w="17780" cmpd="sng">
                <a:noFill/>
                <a:prstDash val="solid"/>
                <a:miter lim="800000"/>
              </a:ln>
              <a:solidFill>
                <a:schemeClr val="tx1"/>
              </a:solidFill>
              <a:effectLst>
                <a:glow rad="304800">
                  <a:schemeClr val="bg1">
                    <a:alpha val="60000"/>
                  </a:schemeClr>
                </a:glow>
              </a:effectLst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仿宋" panose="02010609060101010101" pitchFamily="49" charset="-122"/>
            </a:endParaRPr>
          </a:p>
        </p:txBody>
      </p:sp>
      <p:grpSp>
        <p:nvGrpSpPr>
          <p:cNvPr id="8198" name="组合 23"/>
          <p:cNvGrpSpPr/>
          <p:nvPr/>
        </p:nvGrpSpPr>
        <p:grpSpPr>
          <a:xfrm>
            <a:off x="5678488" y="-44451"/>
            <a:ext cx="3465512" cy="368300"/>
            <a:chOff x="-36512" y="147808"/>
            <a:chExt cx="3383280" cy="347267"/>
          </a:xfrm>
        </p:grpSpPr>
        <p:sp>
          <p:nvSpPr>
            <p:cNvPr id="2" name="矩形 1"/>
            <p:cNvSpPr/>
            <p:nvPr/>
          </p:nvSpPr>
          <p:spPr>
            <a:xfrm flipH="1">
              <a:off x="-36512" y="195707"/>
              <a:ext cx="3383280" cy="251469"/>
            </a:xfrm>
            <a:prstGeom prst="rect">
              <a:avLst/>
            </a:prstGeom>
            <a:gradFill flip="none" rotWithShape="1">
              <a:gsLst>
                <a:gs pos="0">
                  <a:srgbClr val="5E9EFF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rgbClr val="FFEBFA"/>
                </a:gs>
              </a:gsLst>
              <a:lin ang="108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" name="文本框 1"/>
            <p:cNvSpPr txBox="1"/>
            <p:nvPr/>
          </p:nvSpPr>
          <p:spPr>
            <a:xfrm>
              <a:off x="193517" y="147808"/>
              <a:ext cx="3079824" cy="34726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r>
                <a:rPr lang="zh-CN" altLang="en-US" dirty="0">
                  <a:latin typeface="黑体" panose="02010609060101010101" pitchFamily="49" charset="-122"/>
                  <a:ea typeface="黑体" panose="02010609060101010101" pitchFamily="49" charset="-122"/>
                </a:rPr>
                <a:t>人教版  语文  五年级  上册</a:t>
              </a:r>
            </a:p>
          </p:txBody>
        </p:sp>
      </p:grpSp>
      <p:pic>
        <p:nvPicPr>
          <p:cNvPr id="10" name="图片 8" descr="荣德基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0825" y="104775"/>
            <a:ext cx="1292225" cy="5048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/>
          <p:cNvSpPr txBox="1"/>
          <p:nvPr/>
        </p:nvSpPr>
        <p:spPr>
          <a:xfrm>
            <a:off x="4589045" y="2582734"/>
            <a:ext cx="407804" cy="284693"/>
          </a:xfrm>
          <a:prstGeom prst="rect">
            <a:avLst/>
          </a:prstGeom>
          <a:noFill/>
        </p:spPr>
        <p:txBody>
          <a:bodyPr wrap="none" lIns="68580" tIns="34290" rIns="68580" bIns="34290" rtlCol="0" anchor="t">
            <a:spAutoFit/>
          </a:bodyPr>
          <a:lstStyle/>
          <a:p>
            <a:r>
              <a:rPr lang="en-US" altLang="zh-CN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</a:t>
            </a:r>
            <a:endParaRPr lang="zh-CN" altLang="en-US"/>
          </a:p>
        </p:txBody>
      </p:sp>
      <p:sp>
        <p:nvSpPr>
          <p:cNvPr id="22" name="文本框 6"/>
          <p:cNvSpPr txBox="1"/>
          <p:nvPr/>
        </p:nvSpPr>
        <p:spPr>
          <a:xfrm>
            <a:off x="545033" y="993018"/>
            <a:ext cx="8136904" cy="138499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800" b="1" dirty="0" smtClean="0">
                <a:latin typeface="黑体" pitchFamily="49" charset="-122"/>
                <a:ea typeface="黑体" pitchFamily="49" charset="-122"/>
              </a:rPr>
              <a:t>    通过上一课的学习，思考：作者在文章中按照什么顺序回忆了自己哪些读书的经历，并找出表明顺序的词语。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547664" y="483518"/>
            <a:ext cx="25202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 dirty="0"/>
          </a:p>
        </p:txBody>
      </p:sp>
      <p:sp>
        <p:nvSpPr>
          <p:cNvPr id="3" name="矩形 2"/>
          <p:cNvSpPr/>
          <p:nvPr/>
        </p:nvSpPr>
        <p:spPr>
          <a:xfrm>
            <a:off x="801898" y="2424731"/>
            <a:ext cx="7560840" cy="19303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712788">
              <a:lnSpc>
                <a:spcPct val="150000"/>
              </a:lnSpc>
              <a:defRPr/>
            </a:pPr>
            <a:r>
              <a:rPr lang="zh-CN" altLang="en-US" sz="2800" b="1" dirty="0" smtClean="0">
                <a:solidFill>
                  <a:srgbClr val="C00000"/>
                </a:solidFill>
                <a:latin typeface="+mj-ea"/>
                <a:ea typeface="+mj-ea"/>
              </a:rPr>
              <a:t>“忆”是行文的线索，本文以时间为顺序。表时间的词语，例如：</a:t>
            </a:r>
            <a:r>
              <a:rPr lang="en-US" altLang="zh-CN" sz="2800" b="1" dirty="0" smtClean="0">
                <a:solidFill>
                  <a:srgbClr val="C00000"/>
                </a:solidFill>
                <a:latin typeface="+mj-ea"/>
                <a:ea typeface="+mj-ea"/>
              </a:rPr>
              <a:t>“</a:t>
            </a:r>
            <a:r>
              <a:rPr lang="zh-CN" altLang="en-US" sz="2800" b="1" dirty="0" smtClean="0">
                <a:solidFill>
                  <a:srgbClr val="C00000"/>
                </a:solidFill>
                <a:latin typeface="+mj-ea"/>
                <a:ea typeface="+mj-ea"/>
              </a:rPr>
              <a:t>四岁</a:t>
            </a:r>
            <a:r>
              <a:rPr lang="en-US" altLang="zh-CN" sz="2800" b="1" dirty="0" smtClean="0">
                <a:solidFill>
                  <a:srgbClr val="C00000"/>
                </a:solidFill>
                <a:latin typeface="+mj-ea"/>
                <a:ea typeface="+mj-ea"/>
              </a:rPr>
              <a:t>”</a:t>
            </a:r>
            <a:r>
              <a:rPr lang="zh-CN" altLang="en-US" sz="2800" b="1" dirty="0" smtClean="0">
                <a:solidFill>
                  <a:srgbClr val="C00000"/>
                </a:solidFill>
                <a:latin typeface="+mj-ea"/>
                <a:ea typeface="+mj-ea"/>
              </a:rPr>
              <a:t>“七岁时”“那时”</a:t>
            </a:r>
            <a:r>
              <a:rPr lang="en-US" altLang="zh-CN" sz="2800" b="1" dirty="0" smtClean="0">
                <a:solidFill>
                  <a:srgbClr val="C00000"/>
                </a:solidFill>
                <a:latin typeface="+mj-ea"/>
                <a:ea typeface="+mj-ea"/>
              </a:rPr>
              <a:t>“</a:t>
            </a:r>
            <a:r>
              <a:rPr lang="zh-CN" altLang="en-US" sz="2800" b="1" dirty="0" smtClean="0">
                <a:solidFill>
                  <a:srgbClr val="C00000"/>
                </a:solidFill>
                <a:latin typeface="+mj-ea"/>
                <a:ea typeface="+mj-ea"/>
              </a:rPr>
              <a:t>此后</a:t>
            </a:r>
            <a:r>
              <a:rPr lang="en-US" altLang="zh-CN" sz="2800" b="1" dirty="0" smtClean="0">
                <a:solidFill>
                  <a:srgbClr val="C00000"/>
                </a:solidFill>
                <a:latin typeface="+mj-ea"/>
                <a:ea typeface="+mj-ea"/>
              </a:rPr>
              <a:t>”</a:t>
            </a:r>
            <a:r>
              <a:rPr lang="zh-CN" altLang="en-US" sz="2800" b="1" dirty="0" smtClean="0">
                <a:solidFill>
                  <a:srgbClr val="C00000"/>
                </a:solidFill>
                <a:latin typeface="+mj-ea"/>
                <a:ea typeface="+mj-ea"/>
              </a:rPr>
              <a:t>“</a:t>
            </a:r>
            <a:r>
              <a:rPr lang="zh-CN" altLang="en-US" sz="2800" b="1" dirty="0" smtClean="0">
                <a:solidFill>
                  <a:srgbClr val="C00000"/>
                </a:solidFill>
                <a:latin typeface="+mj-ea"/>
                <a:ea typeface="+mj-ea"/>
                <a:sym typeface="+mn-ea"/>
              </a:rPr>
              <a:t>我</a:t>
            </a:r>
            <a:r>
              <a:rPr lang="zh-CN" altLang="en-US" sz="2800" b="1" dirty="0" smtClean="0">
                <a:solidFill>
                  <a:srgbClr val="C00000"/>
                </a:solidFill>
                <a:latin typeface="+mj-ea"/>
                <a:ea typeface="+mj-ea"/>
              </a:rPr>
              <a:t>在十二三岁时”。</a:t>
            </a:r>
          </a:p>
        </p:txBody>
      </p:sp>
      <p:sp>
        <p:nvSpPr>
          <p:cNvPr id="4" name="矩形 3"/>
          <p:cNvSpPr/>
          <p:nvPr/>
        </p:nvSpPr>
        <p:spPr>
          <a:xfrm>
            <a:off x="3241211" y="242052"/>
            <a:ext cx="2448106" cy="76944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1" i="0" u="none" strike="noStrike" kern="1200" cap="all" spc="0" normalizeH="0" baseline="0" noProof="0" dirty="0"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uLnTx/>
                <a:uFillTx/>
                <a:latin typeface="华文行楷" panose="02010800040101010101" pitchFamily="2" charset="-122"/>
                <a:ea typeface="华文行楷" panose="02010800040101010101" pitchFamily="2" charset="-122"/>
                <a:cs typeface="+mn-cs"/>
              </a:rPr>
              <a:t>复习引入</a:t>
            </a: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矩形 1"/>
          <p:cNvSpPr/>
          <p:nvPr/>
        </p:nvSpPr>
        <p:spPr>
          <a:xfrm>
            <a:off x="355600" y="908199"/>
            <a:ext cx="8496300" cy="341632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627063">
              <a:lnSpc>
                <a:spcPct val="150000"/>
              </a:lnSpc>
            </a:pPr>
            <a:r>
              <a:rPr lang="zh-CN" altLang="en-US" sz="2400" b="1" dirty="0">
                <a:latin typeface="+mj-ea"/>
                <a:ea typeface="+mj-ea"/>
              </a:rPr>
              <a:t>快速默读课文，以时间为线索，了解作者回忆了自己读书的哪些经历，体会</a:t>
            </a:r>
            <a:r>
              <a:rPr lang="zh-CN" altLang="en-US" sz="2400" b="1" dirty="0" smtClean="0">
                <a:latin typeface="+mj-ea"/>
                <a:ea typeface="+mj-ea"/>
              </a:rPr>
              <a:t>作者对</a:t>
            </a:r>
            <a:r>
              <a:rPr lang="zh-CN" altLang="en-US" sz="2400" b="1" dirty="0">
                <a:latin typeface="+mj-ea"/>
                <a:ea typeface="+mj-ea"/>
              </a:rPr>
              <a:t>这些书的评价，知道什么样的书才是好书。再读课文，结合自己的读书经历，说说</a:t>
            </a:r>
            <a:r>
              <a:rPr lang="zh-CN" altLang="en-US" sz="2400" b="1" dirty="0" smtClean="0">
                <a:latin typeface="+mj-ea"/>
                <a:ea typeface="+mj-ea"/>
              </a:rPr>
              <a:t>读书</a:t>
            </a:r>
            <a:r>
              <a:rPr lang="zh-CN" altLang="en-US" sz="2400" b="1" dirty="0">
                <a:latin typeface="+mj-ea"/>
                <a:ea typeface="+mj-ea"/>
              </a:rPr>
              <a:t>的好处，并谈谈你对“我永远感到读书是我生命中最大的快乐”这句话的体会。最后</a:t>
            </a:r>
            <a:r>
              <a:rPr lang="zh-CN" altLang="en-US" sz="2400" b="1" dirty="0" smtClean="0">
                <a:latin typeface="+mj-ea"/>
                <a:ea typeface="+mj-ea"/>
              </a:rPr>
              <a:t>，体悟</a:t>
            </a:r>
            <a:r>
              <a:rPr lang="zh-CN" altLang="en-US" sz="2400" b="1" dirty="0">
                <a:latin typeface="+mj-ea"/>
                <a:ea typeface="+mj-ea"/>
              </a:rPr>
              <a:t>“读书好，多读书，读好书”的重要意义，并学习作者按时间顺序记叙的方法</a:t>
            </a:r>
            <a:r>
              <a:rPr lang="zh-CN" altLang="en-US" sz="2400" b="1" dirty="0" smtClean="0">
                <a:latin typeface="+mj-ea"/>
                <a:ea typeface="+mj-ea"/>
              </a:rPr>
              <a:t>。</a:t>
            </a:r>
            <a:endParaRPr sz="2400" b="1" dirty="0">
              <a:latin typeface="+mj-ea"/>
              <a:ea typeface="+mj-ea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248971" y="171977"/>
            <a:ext cx="2225040" cy="70675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学法导读</a:t>
            </a:r>
          </a:p>
        </p:txBody>
      </p:sp>
      <p:cxnSp>
        <p:nvCxnSpPr>
          <p:cNvPr id="5" name="直接连接符 4"/>
          <p:cNvCxnSpPr/>
          <p:nvPr/>
        </p:nvCxnSpPr>
        <p:spPr>
          <a:xfrm>
            <a:off x="6008150" y="2022650"/>
            <a:ext cx="2670084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448174" y="2577005"/>
            <a:ext cx="668655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>
            <a:off x="5965618" y="2557524"/>
            <a:ext cx="2376403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>
            <a:off x="2287609" y="3661026"/>
            <a:ext cx="6282233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398132" y="4203286"/>
            <a:ext cx="4779924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 txBox="1">
            <a:spLocks noChangeArrowheads="1"/>
          </p:cNvSpPr>
          <p:nvPr/>
        </p:nvSpPr>
        <p:spPr bwMode="auto">
          <a:xfrm>
            <a:off x="511331" y="636128"/>
            <a:ext cx="8142288" cy="3446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444500" algn="l" defTabSz="457200" rtl="0" eaLnBrk="1" fontAlgn="base" latinLnBrk="0" hangingPunct="1">
              <a:lnSpc>
                <a:spcPct val="13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3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第一部分 </a:t>
            </a:r>
            <a:r>
              <a:rPr kumimoji="0" lang="en-US" altLang="zh-CN" sz="23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(</a:t>
            </a:r>
            <a:r>
              <a:rPr kumimoji="0" lang="zh-CN" altLang="en-US" sz="23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第</a:t>
            </a:r>
            <a:r>
              <a:rPr kumimoji="0" lang="en-US" altLang="zh-CN" sz="23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1</a:t>
            </a:r>
            <a:r>
              <a:rPr kumimoji="0" lang="zh-CN" altLang="en-US" sz="23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自然段</a:t>
            </a:r>
            <a:r>
              <a:rPr kumimoji="0" lang="en-US" altLang="zh-CN" sz="23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)</a:t>
            </a:r>
            <a:r>
              <a:rPr kumimoji="0" lang="zh-CN" altLang="en-US" sz="23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：</a:t>
            </a:r>
            <a:r>
              <a:rPr kumimoji="0" lang="zh-CN" altLang="en-US" sz="23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谈读书，感受多。</a:t>
            </a:r>
            <a:r>
              <a:rPr kumimoji="0" lang="zh-CN" altLang="en-US" sz="23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开篇点题，引出读书的话题。</a:t>
            </a:r>
            <a:endParaRPr kumimoji="0" lang="en-US" altLang="zh-CN" sz="23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marL="0" marR="0" lvl="0" indent="444500" algn="l" defTabSz="457200" rtl="0" eaLnBrk="1" fontAlgn="base" latinLnBrk="0" hangingPunct="1">
              <a:lnSpc>
                <a:spcPct val="13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3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第二部分 </a:t>
            </a:r>
            <a:r>
              <a:rPr kumimoji="0" lang="en-US" altLang="zh-CN" sz="23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(</a:t>
            </a:r>
            <a:r>
              <a:rPr kumimoji="0" lang="zh-CN" altLang="en-US" sz="23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第</a:t>
            </a:r>
            <a:r>
              <a:rPr kumimoji="0" lang="en-US" altLang="zh-CN" sz="23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2-8</a:t>
            </a:r>
            <a:r>
              <a:rPr kumimoji="0" lang="zh-CN" altLang="en-US" sz="23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自然段</a:t>
            </a:r>
            <a:r>
              <a:rPr kumimoji="0" lang="en-US" altLang="zh-CN" sz="23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)</a:t>
            </a:r>
            <a:r>
              <a:rPr kumimoji="0" lang="zh-CN" altLang="en-US" sz="23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：</a:t>
            </a:r>
            <a:r>
              <a:rPr kumimoji="0" lang="zh-CN" altLang="en-US" sz="23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读书好，收获多。</a:t>
            </a:r>
            <a:r>
              <a:rPr kumimoji="0" lang="zh-CN" altLang="en-US" sz="23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回忆读书经历，点出读书是人生最大的快乐。</a:t>
            </a:r>
            <a:endParaRPr kumimoji="0" lang="en-US" altLang="zh-CN" sz="23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marL="0" marR="0" lvl="0" indent="444500" algn="l" defTabSz="457200" rtl="0" eaLnBrk="1" fontAlgn="base" latinLnBrk="0" hangingPunct="1">
              <a:lnSpc>
                <a:spcPct val="13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3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第三部分 </a:t>
            </a:r>
            <a:r>
              <a:rPr kumimoji="0" lang="en-US" altLang="zh-CN" sz="23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(</a:t>
            </a:r>
            <a:r>
              <a:rPr kumimoji="0" lang="zh-CN" altLang="en-US" sz="23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第</a:t>
            </a:r>
            <a:r>
              <a:rPr kumimoji="0" lang="en-US" altLang="zh-CN" sz="23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9</a:t>
            </a:r>
            <a:r>
              <a:rPr kumimoji="0" lang="zh-CN" altLang="en-US" sz="23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、</a:t>
            </a:r>
            <a:r>
              <a:rPr kumimoji="0" lang="en-US" altLang="zh-CN" sz="23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10</a:t>
            </a:r>
            <a:r>
              <a:rPr kumimoji="0" lang="zh-CN" altLang="en-US" sz="23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自然段</a:t>
            </a:r>
            <a:r>
              <a:rPr kumimoji="0" lang="en-US" altLang="zh-CN" sz="23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)</a:t>
            </a:r>
            <a:r>
              <a:rPr kumimoji="0" lang="zh-CN" altLang="en-US" sz="23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：</a:t>
            </a:r>
            <a:r>
              <a:rPr kumimoji="0" lang="zh-CN" altLang="en-US" sz="23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读好书，懂鉴赏。</a:t>
            </a:r>
            <a:r>
              <a:rPr kumimoji="0" lang="zh-CN" altLang="en-US" sz="23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以丰富的阅读经验说明如何挑选好书。</a:t>
            </a:r>
            <a:endParaRPr kumimoji="0" lang="en-US" altLang="zh-CN" sz="23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marL="0" marR="0" lvl="0" indent="444500" algn="l" defTabSz="457200" rtl="0" eaLnBrk="1" fontAlgn="base" latinLnBrk="0" hangingPunct="1">
              <a:lnSpc>
                <a:spcPct val="13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3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第四部分 </a:t>
            </a:r>
            <a:r>
              <a:rPr kumimoji="0" lang="en-US" altLang="zh-CN" sz="23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(</a:t>
            </a:r>
            <a:r>
              <a:rPr kumimoji="0" lang="zh-CN" altLang="en-US" sz="23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第</a:t>
            </a:r>
            <a:r>
              <a:rPr kumimoji="0" lang="en-US" altLang="zh-CN" sz="23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11</a:t>
            </a:r>
            <a:r>
              <a:rPr kumimoji="0" lang="zh-CN" altLang="en-US" sz="23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、</a:t>
            </a:r>
            <a:r>
              <a:rPr kumimoji="0" lang="en-US" altLang="zh-CN" sz="23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12</a:t>
            </a:r>
            <a:r>
              <a:rPr kumimoji="0" lang="zh-CN" altLang="en-US" sz="23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自然段</a:t>
            </a:r>
            <a:r>
              <a:rPr kumimoji="0" lang="en-US" altLang="zh-CN" sz="23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)</a:t>
            </a:r>
            <a:r>
              <a:rPr kumimoji="0" lang="zh-CN" altLang="en-US" sz="23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：</a:t>
            </a:r>
            <a:r>
              <a:rPr kumimoji="0" lang="zh-CN" altLang="en-US" sz="23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多读书，有所悟。</a:t>
            </a:r>
            <a:r>
              <a:rPr kumimoji="0" lang="zh-CN" altLang="en-US" sz="23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总结全文，告诉我们“读书好”，要“多读书，读好书”。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96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96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96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969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8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6"/>
          <p:cNvSpPr txBox="1"/>
          <p:nvPr/>
        </p:nvSpPr>
        <p:spPr>
          <a:xfrm>
            <a:off x="570710" y="1811655"/>
            <a:ext cx="7945962" cy="1372683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808038">
              <a:lnSpc>
                <a:spcPct val="130000"/>
              </a:lnSpc>
            </a:pPr>
            <a:r>
              <a:rPr lang="zh-CN" altLang="en-US" sz="3200" b="1" dirty="0" smtClean="0">
                <a:latin typeface="黑体" pitchFamily="49" charset="-122"/>
                <a:ea typeface="黑体" pitchFamily="49" charset="-122"/>
              </a:rPr>
              <a:t>请</a:t>
            </a:r>
            <a:r>
              <a:rPr lang="zh-CN" altLang="en-US" sz="3200" b="1" dirty="0">
                <a:latin typeface="黑体" pitchFamily="49" charset="-122"/>
                <a:ea typeface="黑体" pitchFamily="49" charset="-122"/>
              </a:rPr>
              <a:t>默读</a:t>
            </a:r>
            <a:r>
              <a:rPr lang="zh-CN" altLang="en-US" sz="3200" b="1" dirty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第</a:t>
            </a:r>
            <a:r>
              <a:rPr lang="en-US" altLang="zh-CN" sz="3200" b="1" dirty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2-8</a:t>
            </a:r>
            <a:r>
              <a:rPr lang="zh-CN" altLang="en-US" sz="3200" b="1" dirty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自然段</a:t>
            </a:r>
            <a:r>
              <a:rPr lang="zh-CN" altLang="en-US" sz="3200" b="1" dirty="0" smtClean="0">
                <a:latin typeface="黑体" pitchFamily="49" charset="-122"/>
                <a:ea typeface="黑体" pitchFamily="49" charset="-122"/>
              </a:rPr>
              <a:t>，想一想，作者读过哪些书？</a:t>
            </a:r>
            <a:endParaRPr lang="en-US" altLang="zh-CN" sz="3200" b="1" dirty="0" smtClean="0">
              <a:latin typeface="黑体" pitchFamily="49" charset="-122"/>
              <a:ea typeface="黑体" pitchFamily="49" charset="-122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2651184" y="981393"/>
            <a:ext cx="3457575" cy="592137"/>
            <a:chOff x="2875615" y="172361"/>
            <a:chExt cx="3458694" cy="592137"/>
          </a:xfrm>
        </p:grpSpPr>
        <p:pic>
          <p:nvPicPr>
            <p:cNvPr id="15371" name="Picture 2" descr="C:\Users\Administrator\Desktop\资源 3@3x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875615" y="172361"/>
              <a:ext cx="3458694" cy="592137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5372" name="矩形 16"/>
            <p:cNvSpPr/>
            <p:nvPr/>
          </p:nvSpPr>
          <p:spPr>
            <a:xfrm>
              <a:off x="3249466" y="209703"/>
              <a:ext cx="2686284" cy="52197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2800" b="1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黑体" pitchFamily="49" charset="-122"/>
                  <a:ea typeface="黑体" pitchFamily="49" charset="-122"/>
                  <a:cs typeface="楷体" panose="02010609060101010101" pitchFamily="49" charset="-122"/>
                  <a:sym typeface="+mn-ea"/>
                </a:rPr>
                <a:t>读书好，收获多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 Box 3"/>
          <p:cNvSpPr txBox="1"/>
          <p:nvPr/>
        </p:nvSpPr>
        <p:spPr>
          <a:xfrm>
            <a:off x="608013" y="661593"/>
            <a:ext cx="6122987" cy="222176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    我会认字后不到几年，就开始读书。倒</a:t>
            </a:r>
            <a:r>
              <a:rPr lang="zh-CN" altLang="en-US" sz="24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不是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四岁时读母亲教给我的国文教科书，</a:t>
            </a:r>
            <a:r>
              <a:rPr lang="zh-CN" altLang="en-US" sz="24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而是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七岁时开始自己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读“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话说天下大势，分久必合，合久必分</a:t>
            </a:r>
            <a:r>
              <a: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……”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的</a:t>
            </a:r>
            <a:r>
              <a: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三国演义</a:t>
            </a:r>
            <a:r>
              <a: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31754" name="Picture 10" descr="C:\Users\Administrator\AppData\Roaming\Tencent\Users\541737432\QQ\WinTemp\RichOle\BDEXMNR]IA54Y{XA70]M)FQ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950594" y="834392"/>
            <a:ext cx="1449130" cy="1830882"/>
          </a:xfrm>
          <a:prstGeom prst="rect">
            <a:avLst/>
          </a:prstGeom>
          <a:ln w="38100" cap="sq" cmpd="thickThin">
            <a:solidFill>
              <a:schemeClr val="bg2"/>
            </a:solidFill>
            <a:prstDash val="solid"/>
            <a:miter lim="800000"/>
            <a:headEnd/>
            <a:tailEnd/>
          </a:ln>
          <a:effectLst>
            <a:innerShdw blurRad="76200">
              <a:srgbClr val="000000"/>
            </a:innerShdw>
          </a:effectLst>
        </p:spPr>
      </p:pic>
      <p:sp>
        <p:nvSpPr>
          <p:cNvPr id="11" name="Text Box 5"/>
          <p:cNvSpPr txBox="1">
            <a:spLocks noChangeArrowheads="1"/>
          </p:cNvSpPr>
          <p:nvPr/>
        </p:nvSpPr>
        <p:spPr bwMode="auto">
          <a:xfrm>
            <a:off x="967564" y="3169959"/>
            <a:ext cx="6586545" cy="1079500"/>
          </a:xfrm>
          <a:prstGeom prst="borderCallout1">
            <a:avLst>
              <a:gd name="adj1" fmla="val -3223"/>
              <a:gd name="adj2" fmla="val 49972"/>
              <a:gd name="adj3" fmla="val -36381"/>
              <a:gd name="adj4" fmla="val 44861"/>
            </a:avLst>
          </a:prstGeom>
          <a:solidFill>
            <a:srgbClr val="FDEFE3"/>
          </a:solidFill>
          <a:ln w="19050">
            <a:solidFill>
              <a:schemeClr val="accent6">
                <a:lumMod val="60000"/>
                <a:lumOff val="40000"/>
              </a:schemeClr>
            </a:solidFill>
            <a:prstDash val="sysDot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marR="0" defTabSz="457200">
              <a:buClrTx/>
              <a:buSzTx/>
              <a:buFontTx/>
              <a:defRPr/>
            </a:pPr>
            <a:r>
              <a:rPr kumimoji="0" lang="zh-CN" altLang="en-US" sz="2400" b="1" kern="1200" cap="none" spc="0" normalizeH="0" baseline="0" noProof="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“不是</a:t>
            </a:r>
            <a:r>
              <a:rPr kumimoji="0" lang="en-US" altLang="zh-CN" sz="2400" b="1" kern="1200" cap="none" spc="0" normalizeH="0" baseline="0" noProof="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……</a:t>
            </a:r>
            <a:r>
              <a:rPr kumimoji="0" lang="zh-CN" altLang="en-US" sz="2400" b="1" kern="1200" cap="none" spc="0" normalizeH="0" baseline="0" noProof="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而是</a:t>
            </a:r>
            <a:r>
              <a:rPr kumimoji="0" lang="en-US" altLang="zh-CN" sz="2400" b="1" kern="1200" cap="none" spc="0" normalizeH="0" baseline="0" noProof="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……”</a:t>
            </a:r>
            <a:r>
              <a:rPr kumimoji="0" lang="zh-CN" altLang="en-US" sz="2400" b="1" kern="1200" cap="none" spc="0" normalizeH="0" baseline="0" noProof="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这句一方面写出了作者很小的时候就已经开始喜欢读书了，另一方面写出了作者喜欢读的是</a:t>
            </a:r>
            <a:r>
              <a:rPr kumimoji="0" lang="en-US" altLang="zh-CN" sz="2400" b="1" kern="1200" cap="none" spc="0" normalizeH="0" baseline="0" noProof="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《</a:t>
            </a:r>
            <a:r>
              <a:rPr kumimoji="0" lang="zh-CN" altLang="en-US" sz="2400" b="1" kern="1200" cap="none" spc="0" normalizeH="0" baseline="0" noProof="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三国演义</a:t>
            </a:r>
            <a:r>
              <a:rPr kumimoji="0" lang="en-US" altLang="zh-CN" sz="2400" b="1" kern="1200" cap="none" spc="0" normalizeH="0" baseline="0" noProof="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》</a:t>
            </a:r>
            <a:r>
              <a:rPr kumimoji="0" lang="zh-CN" altLang="en-US" sz="2400" b="1" kern="1200" cap="none" spc="0" normalizeH="0" baseline="0" noProof="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之类的书。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ldLvl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 Box 3"/>
          <p:cNvSpPr txBox="1"/>
          <p:nvPr/>
        </p:nvSpPr>
        <p:spPr>
          <a:xfrm>
            <a:off x="636588" y="719138"/>
            <a:ext cx="5192712" cy="23082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    那时，我的舅父杨子敬先生每天晚饭后，必给我们几个表兄妹讲一段</a:t>
            </a:r>
            <a:r>
              <a: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三国演义</a:t>
            </a:r>
            <a:r>
              <a: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，我听得</a:t>
            </a:r>
            <a:r>
              <a:rPr lang="zh-CN" altLang="en-US" sz="24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津津有味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，</a:t>
            </a:r>
            <a:r>
              <a:rPr lang="en-US" altLang="zh-CN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……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在母亲的催促下</a:t>
            </a:r>
            <a:r>
              <a:rPr lang="zh-CN" altLang="en-US" sz="24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含泪上床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</a:p>
        </p:txBody>
      </p:sp>
      <p:pic>
        <p:nvPicPr>
          <p:cNvPr id="32776" name="图片 8" descr="tim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81726" y="900389"/>
            <a:ext cx="2858506" cy="197672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1527175" y="3287927"/>
            <a:ext cx="6219825" cy="1082047"/>
          </a:xfrm>
          <a:prstGeom prst="borderCallout1">
            <a:avLst>
              <a:gd name="adj1" fmla="val -3223"/>
              <a:gd name="adj2" fmla="val 49972"/>
              <a:gd name="adj3" fmla="val -37806"/>
              <a:gd name="adj4" fmla="val 46494"/>
            </a:avLst>
          </a:prstGeom>
          <a:solidFill>
            <a:srgbClr val="FDEFE3"/>
          </a:solidFill>
          <a:ln w="19050">
            <a:solidFill>
              <a:schemeClr val="accent6">
                <a:lumMod val="60000"/>
                <a:lumOff val="40000"/>
              </a:schemeClr>
            </a:solidFill>
            <a:prstDash val="sysDot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marR="0" defTabSz="457200">
              <a:buClrTx/>
              <a:buSzTx/>
              <a:buFontTx/>
              <a:defRPr/>
            </a:pPr>
            <a:r>
              <a:rPr kumimoji="0" lang="zh-CN" altLang="en-US" sz="2400" b="1" kern="1200" cap="none" spc="0" normalizeH="0" baseline="0" noProof="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“津津有味”，“含泪上床”表现了作者对故事下文的无限惦记，写出了作者</a:t>
            </a:r>
            <a:r>
              <a:rPr kumimoji="0" lang="zh-CN" altLang="en-US" sz="2400" b="1" kern="1200" cap="none" spc="0" normalizeH="0" baseline="0" noProof="0" dirty="0">
                <a:solidFill>
                  <a:srgbClr val="FF6600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对</a:t>
            </a:r>
            <a:r>
              <a:rPr kumimoji="0" lang="en-US" altLang="zh-CN" sz="2400" b="1" kern="1200" cap="none" spc="0" normalizeH="0" baseline="0" noProof="0" dirty="0">
                <a:solidFill>
                  <a:srgbClr val="FF6600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《</a:t>
            </a:r>
            <a:r>
              <a:rPr kumimoji="0" lang="zh-CN" altLang="en-US" sz="2400" b="1" kern="1200" cap="none" spc="0" normalizeH="0" baseline="0" noProof="0" dirty="0">
                <a:solidFill>
                  <a:srgbClr val="FF6600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三国演义</a:t>
            </a:r>
            <a:r>
              <a:rPr kumimoji="0" lang="en-US" altLang="zh-CN" sz="2400" b="1" kern="1200" cap="none" spc="0" normalizeH="0" baseline="0" noProof="0" dirty="0">
                <a:solidFill>
                  <a:srgbClr val="FF6600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》</a:t>
            </a:r>
            <a:r>
              <a:rPr kumimoji="0" lang="zh-CN" altLang="en-US" sz="2400" b="1" kern="1200" cap="none" spc="0" normalizeH="0" baseline="0" noProof="0" dirty="0">
                <a:solidFill>
                  <a:srgbClr val="FF6600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的着迷</a:t>
            </a:r>
            <a:r>
              <a:rPr kumimoji="0" lang="zh-CN" altLang="en-US" sz="2400" b="1" kern="1200" cap="none" spc="0" normalizeH="0" baseline="0" noProof="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矩形 1"/>
          <p:cNvSpPr/>
          <p:nvPr/>
        </p:nvSpPr>
        <p:spPr>
          <a:xfrm>
            <a:off x="669858" y="723123"/>
            <a:ext cx="5903137" cy="249299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    此后，我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决定拿起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一本</a:t>
            </a:r>
            <a:r>
              <a: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三国演义</a:t>
            </a:r>
            <a:r>
              <a:rPr lang="en-US" altLang="zh-CN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，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自己一知半解地读了起来，居然越看越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明白。虽然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字音都读得不对，比如把“凯”念作“岂”，把“诸”念作“者”之类，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因为只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学过那个字的一半。</a:t>
            </a:r>
          </a:p>
        </p:txBody>
      </p:sp>
      <p:pic>
        <p:nvPicPr>
          <p:cNvPr id="30724" name="Picture 4" descr="C:\Users\Administrator\AppData\Roaming\Tencent\Users\541737432\QQ\WinTemp\RichOle\FRNIT3F@9$H{O{%(FSE~5V8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19276" y="681571"/>
            <a:ext cx="1674121" cy="231805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1860698" y="3436789"/>
            <a:ext cx="4900465" cy="892175"/>
          </a:xfrm>
          <a:prstGeom prst="borderCallout1">
            <a:avLst>
              <a:gd name="adj1" fmla="val -3223"/>
              <a:gd name="adj2" fmla="val 49972"/>
              <a:gd name="adj3" fmla="val -37806"/>
              <a:gd name="adj4" fmla="val 46494"/>
            </a:avLst>
          </a:prstGeom>
          <a:solidFill>
            <a:srgbClr val="FDEFE3"/>
          </a:solidFill>
          <a:ln w="19050">
            <a:solidFill>
              <a:schemeClr val="accent6">
                <a:lumMod val="60000"/>
                <a:lumOff val="40000"/>
              </a:schemeClr>
            </a:solidFill>
            <a:prstDash val="sysDot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marR="0" defTabSz="457200">
              <a:buClrTx/>
              <a:buSzTx/>
              <a:buFontTx/>
              <a:defRPr/>
            </a:pPr>
            <a:r>
              <a:rPr kumimoji="0" lang="zh-CN" altLang="en-US" sz="2400" b="1" kern="1200" cap="none" spc="0" normalizeH="0" baseline="0" noProof="0" dirty="0" smtClean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读书</a:t>
            </a:r>
            <a:r>
              <a:rPr kumimoji="0" lang="zh-CN" altLang="en-US" sz="2400" b="1" kern="1200" cap="none" spc="0" normalizeH="0" baseline="0" noProof="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越多，知识积累越多，理解能力就会越强，所以就看明白了。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矩形 8"/>
          <p:cNvSpPr/>
          <p:nvPr/>
        </p:nvSpPr>
        <p:spPr>
          <a:xfrm>
            <a:off x="671513" y="890588"/>
            <a:ext cx="6211887" cy="19383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457200">
              <a:lnSpc>
                <a:spcPct val="15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我第一次读</a:t>
            </a:r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三国演义</a:t>
            </a:r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，读到关羽死了，哭了一场，便把书丢下了。第二次再读时，到诸葛亮死了，又哭了一场，又把书丢下了。后来忘了是什么时候才把全书读到“分久必合”的结局。</a:t>
            </a:r>
          </a:p>
        </p:txBody>
      </p:sp>
      <p:pic>
        <p:nvPicPr>
          <p:cNvPr id="16" name="Picture 1028" descr="u=4127472113,1501342521&amp;fm=0&amp;gp=36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979149" y="1042988"/>
            <a:ext cx="1425075" cy="1694380"/>
          </a:xfrm>
          <a:prstGeom prst="rect">
            <a:avLst/>
          </a:prstGeom>
          <a:ln w="28575" cap="sq" cmpd="thickThin">
            <a:solidFill>
              <a:schemeClr val="bg2"/>
            </a:solidFill>
            <a:prstDash val="solid"/>
            <a:miter lim="800000"/>
            <a:headEnd/>
            <a:tailEnd/>
          </a:ln>
          <a:effectLst>
            <a:innerShdw blurRad="76200">
              <a:srgbClr val="000000"/>
            </a:innerShdw>
          </a:effectLst>
        </p:spPr>
      </p:pic>
      <p:sp>
        <p:nvSpPr>
          <p:cNvPr id="12" name="Text Box 5"/>
          <p:cNvSpPr txBox="1">
            <a:spLocks noChangeArrowheads="1"/>
          </p:cNvSpPr>
          <p:nvPr/>
        </p:nvSpPr>
        <p:spPr bwMode="auto">
          <a:xfrm>
            <a:off x="1493838" y="192088"/>
            <a:ext cx="6392863" cy="504825"/>
          </a:xfrm>
          <a:prstGeom prst="borderCallout1">
            <a:avLst>
              <a:gd name="adj1" fmla="val 97267"/>
              <a:gd name="adj2" fmla="val 52358"/>
              <a:gd name="adj3" fmla="val 145755"/>
              <a:gd name="adj4" fmla="val 50176"/>
            </a:avLst>
          </a:prstGeom>
          <a:solidFill>
            <a:srgbClr val="FDEFE3"/>
          </a:solidFill>
          <a:ln w="19050">
            <a:solidFill>
              <a:schemeClr val="accent6">
                <a:lumMod val="60000"/>
                <a:lumOff val="40000"/>
              </a:schemeClr>
            </a:solidFill>
            <a:prstDash val="sysDot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marR="0" defTabSz="457200">
              <a:buClrTx/>
              <a:buSzTx/>
              <a:buFontTx/>
              <a:defRPr/>
            </a:pPr>
            <a:r>
              <a:rPr kumimoji="0" lang="zh-CN" altLang="en-US" sz="2000" b="1" kern="1200" cap="none" spc="0" normalizeH="0" baseline="0" noProof="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从读了哭，哭了读可以看出作者</a:t>
            </a:r>
            <a:r>
              <a:rPr kumimoji="0" lang="zh-CN" altLang="en-US" sz="2000" b="1" kern="1200" cap="none" spc="0" normalizeH="0" baseline="0" noProof="0" dirty="0" smtClean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读书</a:t>
            </a:r>
            <a:r>
              <a:rPr kumimoji="0" lang="zh-CN" altLang="en-US" sz="2000" b="1" kern="1200" cap="none" spc="0" normalizeH="0" baseline="0" noProof="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很用心，很投入。</a:t>
            </a:r>
          </a:p>
        </p:txBody>
      </p:sp>
      <p:grpSp>
        <p:nvGrpSpPr>
          <p:cNvPr id="13" name="组合 12"/>
          <p:cNvGrpSpPr/>
          <p:nvPr/>
        </p:nvGrpSpPr>
        <p:grpSpPr>
          <a:xfrm>
            <a:off x="-15875" y="2606675"/>
            <a:ext cx="8174038" cy="879475"/>
            <a:chOff x="772686" y="3876457"/>
            <a:chExt cx="8177645" cy="879120"/>
          </a:xfrm>
        </p:grpSpPr>
        <p:sp>
          <p:nvSpPr>
            <p:cNvPr id="17415" name="文本框 9"/>
            <p:cNvSpPr txBox="1"/>
            <p:nvPr/>
          </p:nvSpPr>
          <p:spPr>
            <a:xfrm>
              <a:off x="1613629" y="4090304"/>
              <a:ext cx="7336702" cy="48936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2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为什么作者在读</a:t>
              </a:r>
              <a:r>
                <a:rPr lang="en-US" altLang="zh-CN" sz="2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《</a:t>
              </a:r>
              <a:r>
                <a:rPr lang="zh-CN" altLang="en-US" sz="2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三国演义</a:t>
              </a:r>
              <a:r>
                <a:rPr lang="en-US" altLang="zh-CN" sz="2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》</a:t>
              </a:r>
              <a:r>
                <a:rPr lang="zh-CN" altLang="en-US" sz="2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时会有这样的表现？</a:t>
              </a:r>
            </a:p>
          </p:txBody>
        </p:sp>
        <p:pic>
          <p:nvPicPr>
            <p:cNvPr id="17416" name="Picture 9" descr="C:\Users\Administrator\Desktop\道德与法制\e252f8caa5c45daa236bbc27802d0871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72686" y="3876457"/>
              <a:ext cx="896070" cy="879120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17" name="矩形 16"/>
          <p:cNvSpPr/>
          <p:nvPr/>
        </p:nvSpPr>
        <p:spPr>
          <a:xfrm>
            <a:off x="857250" y="3351213"/>
            <a:ext cx="7600950" cy="1410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536575">
              <a:lnSpc>
                <a:spcPct val="130000"/>
              </a:lnSpc>
            </a:pPr>
            <a:r>
              <a:rPr lang="zh-CN" altLang="en-US" sz="2200" b="1" dirty="0">
                <a:solidFill>
                  <a:srgbClr val="C00000"/>
                </a:solidFill>
                <a:latin typeface="Calibri" panose="020F0502020204030204" pitchFamily="34" charset="0"/>
              </a:rPr>
              <a:t>这“哭”</a:t>
            </a:r>
            <a:r>
              <a:rPr lang="zh-CN" altLang="en-US" sz="2200" b="1" dirty="0">
                <a:solidFill>
                  <a:srgbClr val="C00000"/>
                </a:solidFill>
                <a:sym typeface="+mn-ea"/>
              </a:rPr>
              <a:t> 一方面</a:t>
            </a:r>
            <a:r>
              <a:rPr lang="zh-CN" altLang="en-US" sz="2200" b="1" dirty="0">
                <a:solidFill>
                  <a:srgbClr val="C00000"/>
                </a:solidFill>
                <a:latin typeface="Calibri" panose="020F0502020204030204" pitchFamily="34" charset="0"/>
              </a:rPr>
              <a:t>反映出作者是一个爱憎分明、情感丰富的人。另一方面这“哭”也说明了作者确实非常喜欢</a:t>
            </a:r>
            <a:r>
              <a:rPr lang="en-US" altLang="zh-CN" sz="2200" b="1" dirty="0">
                <a:solidFill>
                  <a:srgbClr val="C00000"/>
                </a:solidFill>
                <a:latin typeface="Calibri" panose="020F0502020204030204" pitchFamily="34" charset="0"/>
              </a:rPr>
              <a:t>《</a:t>
            </a:r>
            <a:r>
              <a:rPr lang="zh-CN" altLang="en-US" sz="2200" b="1" dirty="0">
                <a:solidFill>
                  <a:srgbClr val="C00000"/>
                </a:solidFill>
                <a:latin typeface="Calibri" panose="020F0502020204030204" pitchFamily="34" charset="0"/>
              </a:rPr>
              <a:t>三国演义</a:t>
            </a:r>
            <a:r>
              <a:rPr lang="en-US" altLang="zh-CN" sz="2200" b="1" dirty="0">
                <a:solidFill>
                  <a:srgbClr val="C00000"/>
                </a:solidFill>
                <a:latin typeface="Calibri" panose="020F0502020204030204" pitchFamily="34" charset="0"/>
              </a:rPr>
              <a:t>》</a:t>
            </a:r>
            <a:r>
              <a:rPr lang="zh-CN" altLang="en-US" sz="2200" b="1" dirty="0">
                <a:solidFill>
                  <a:srgbClr val="C00000"/>
                </a:solidFill>
                <a:latin typeface="Calibri" panose="020F0502020204030204" pitchFamily="34" charset="0"/>
              </a:rPr>
              <a:t>，被故事中的人物给感染了。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ldLvl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 Box 3"/>
          <p:cNvSpPr txBox="1"/>
          <p:nvPr/>
        </p:nvSpPr>
        <p:spPr>
          <a:xfrm>
            <a:off x="709613" y="900113"/>
            <a:ext cx="5175250" cy="175418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    因为看</a:t>
            </a:r>
            <a:r>
              <a: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三国演义</a:t>
            </a:r>
            <a:r>
              <a: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引起了我对章回小说的兴趣，对于那部述说“官逼民反”的</a:t>
            </a:r>
            <a:r>
              <a: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水浒传</a:t>
            </a:r>
            <a:r>
              <a: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尤其欣赏。</a:t>
            </a:r>
          </a:p>
        </p:txBody>
      </p:sp>
      <p:sp>
        <p:nvSpPr>
          <p:cNvPr id="18435" name="矩形 3"/>
          <p:cNvSpPr/>
          <p:nvPr/>
        </p:nvSpPr>
        <p:spPr>
          <a:xfrm>
            <a:off x="3263900" y="527050"/>
            <a:ext cx="3305175" cy="3683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endParaRPr lang="zh-CN" altLang="en-US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pic>
        <p:nvPicPr>
          <p:cNvPr id="18436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99163" y="741363"/>
            <a:ext cx="2276475" cy="21685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2" name="Text Box 5"/>
          <p:cNvSpPr txBox="1">
            <a:spLocks noChangeArrowheads="1"/>
          </p:cNvSpPr>
          <p:nvPr/>
        </p:nvSpPr>
        <p:spPr bwMode="auto">
          <a:xfrm>
            <a:off x="2147292" y="3308350"/>
            <a:ext cx="5380554" cy="552450"/>
          </a:xfrm>
          <a:prstGeom prst="borderCallout1">
            <a:avLst>
              <a:gd name="adj1" fmla="val -3223"/>
              <a:gd name="adj2" fmla="val 49972"/>
              <a:gd name="adj3" fmla="val -76808"/>
              <a:gd name="adj4" fmla="val 44320"/>
            </a:avLst>
          </a:prstGeom>
          <a:solidFill>
            <a:srgbClr val="FDEFE3"/>
          </a:solidFill>
          <a:ln w="19050">
            <a:solidFill>
              <a:schemeClr val="accent6">
                <a:lumMod val="60000"/>
                <a:lumOff val="40000"/>
              </a:schemeClr>
            </a:solidFill>
            <a:prstDash val="sysDot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marR="0" defTabSz="457200">
              <a:buClrTx/>
              <a:buSzTx/>
              <a:buFontTx/>
              <a:defRPr/>
            </a:pPr>
            <a:r>
              <a:rPr kumimoji="0" lang="zh-CN" altLang="en-US" sz="2400" b="1" kern="1200" cap="none" spc="0" normalizeH="0" baseline="0" noProof="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言简意赅地点出了</a:t>
            </a:r>
            <a:r>
              <a:rPr kumimoji="0" lang="en-US" altLang="zh-CN" sz="2400" b="1" kern="1200" cap="none" spc="0" normalizeH="0" baseline="0" noProof="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《</a:t>
            </a:r>
            <a:r>
              <a:rPr kumimoji="0" lang="zh-CN" altLang="en-US" sz="2400" b="1" kern="1200" cap="none" spc="0" normalizeH="0" baseline="0" noProof="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水浒传</a:t>
            </a:r>
            <a:r>
              <a:rPr kumimoji="0" lang="en-US" altLang="zh-CN" sz="2400" b="1" kern="1200" cap="none" spc="0" normalizeH="0" baseline="0" noProof="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》</a:t>
            </a:r>
            <a:r>
              <a:rPr kumimoji="0" lang="zh-CN" altLang="en-US" sz="2400" b="1" kern="1200" cap="none" spc="0" normalizeH="0" baseline="0" noProof="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的主题。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ldLvl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矩形 1"/>
          <p:cNvSpPr/>
          <p:nvPr/>
        </p:nvSpPr>
        <p:spPr>
          <a:xfrm>
            <a:off x="604838" y="490123"/>
            <a:ext cx="7878762" cy="23082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    那部书里着力描写的人物，如林冲、武松、智智深，都有极其生动的性格，虽然因为作者要</a:t>
            </a:r>
            <a:r>
              <a:rPr lang="zh-CN" altLang="en-US" sz="24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凑成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三十六天罡七十二地煞，</a:t>
            </a:r>
            <a:r>
              <a:rPr lang="zh-CN" altLang="en-US" sz="24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勉勉强强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地凑满了一百零八人的数目，但我觉得比没有人物个性的</a:t>
            </a:r>
            <a:r>
              <a: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荡寇志</a:t>
            </a:r>
            <a:r>
              <a: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强多了。</a:t>
            </a:r>
          </a:p>
        </p:txBody>
      </p:sp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639134" y="2845526"/>
            <a:ext cx="7975600" cy="1530350"/>
          </a:xfrm>
          <a:prstGeom prst="borderCallout1">
            <a:avLst>
              <a:gd name="adj1" fmla="val -734"/>
              <a:gd name="adj2" fmla="val 50131"/>
              <a:gd name="adj3" fmla="val -16249"/>
              <a:gd name="adj4" fmla="val 47187"/>
            </a:avLst>
          </a:prstGeom>
          <a:solidFill>
            <a:srgbClr val="FDEFE3"/>
          </a:solidFill>
          <a:ln w="19050">
            <a:solidFill>
              <a:schemeClr val="accent6">
                <a:lumMod val="60000"/>
                <a:lumOff val="40000"/>
              </a:schemeClr>
            </a:solidFill>
            <a:prstDash val="sysDot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marR="0" defTabSz="457200">
              <a:buClrTx/>
              <a:buSzTx/>
              <a:buFontTx/>
              <a:defRPr/>
            </a:pPr>
            <a:r>
              <a:rPr kumimoji="0" lang="zh-CN" altLang="en-US" sz="2000" b="1" kern="1200" cap="none" spc="0" normalizeH="0" baseline="0" noProof="0" dirty="0" smtClean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“凑成”</a:t>
            </a:r>
            <a:r>
              <a:rPr kumimoji="0" lang="zh-CN" altLang="en-US" sz="2000" b="1" kern="1200" cap="none" spc="0" normalizeH="0" baseline="0" noProof="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有拼凑而成的意思</a:t>
            </a:r>
            <a:r>
              <a:rPr kumimoji="0" lang="zh-CN" altLang="en-US" sz="2000" b="1" kern="1200" cap="none" spc="0" normalizeH="0" baseline="0" noProof="0" dirty="0" smtClean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，“勉勉强强”</a:t>
            </a:r>
            <a:r>
              <a:rPr kumimoji="0" lang="zh-CN" altLang="en-US" sz="2000" b="1" kern="1200" cap="none" spc="0" normalizeH="0" baseline="0" noProof="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有将就凑合的意思，“凑满”有</a:t>
            </a:r>
            <a:r>
              <a:rPr kumimoji="0" lang="zh-CN" altLang="en-US" sz="2000" b="1" kern="1200" cap="none" spc="0" normalizeH="0" baseline="0" noProof="0" dirty="0" smtClean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拼凑够数</a:t>
            </a:r>
            <a:r>
              <a:rPr kumimoji="0" lang="zh-CN" altLang="en-US" sz="2000" b="1" kern="1200" cap="none" spc="0" normalizeH="0" baseline="0" noProof="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目的意思。这句话既肯定</a:t>
            </a:r>
            <a:r>
              <a:rPr kumimoji="0" lang="en-US" altLang="zh-CN" sz="2000" b="1" kern="1200" cap="none" spc="0" normalizeH="0" baseline="0" noProof="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《</a:t>
            </a:r>
            <a:r>
              <a:rPr kumimoji="0" lang="zh-CN" altLang="en-US" sz="2000" b="1" kern="1200" cap="none" spc="0" normalizeH="0" baseline="0" noProof="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水浒传</a:t>
            </a:r>
            <a:r>
              <a:rPr kumimoji="0" lang="en-US" altLang="zh-CN" sz="2000" b="1" kern="1200" cap="none" spc="0" normalizeH="0" baseline="0" noProof="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》</a:t>
            </a:r>
            <a:r>
              <a:rPr kumimoji="0" lang="zh-CN" altLang="en-US" sz="2000" b="1" kern="1200" cap="none" spc="0" normalizeH="0" baseline="0" noProof="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着力刻画的人物性格极生动，又指出</a:t>
            </a:r>
            <a:r>
              <a:rPr kumimoji="0" lang="en-US" altLang="zh-CN" sz="2000" b="1" kern="1200" cap="none" spc="0" normalizeH="0" baseline="0" noProof="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《</a:t>
            </a:r>
            <a:r>
              <a:rPr kumimoji="0" lang="zh-CN" altLang="en-US" sz="2000" b="1" kern="1200" cap="none" spc="0" normalizeH="0" baseline="0" noProof="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水浒传</a:t>
            </a:r>
            <a:r>
              <a:rPr kumimoji="0" lang="en-US" altLang="zh-CN" sz="2000" b="1" kern="1200" cap="none" spc="0" normalizeH="0" baseline="0" noProof="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》</a:t>
            </a:r>
            <a:r>
              <a:rPr kumimoji="0" lang="zh-CN" altLang="en-US" sz="2000" b="1" kern="1200" cap="none" spc="0" normalizeH="0" baseline="0" noProof="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的一百零八人并非</a:t>
            </a:r>
            <a:r>
              <a:rPr kumimoji="0" lang="zh-CN" altLang="en-US" sz="2000" b="1" kern="1200" cap="none" spc="0" normalizeH="0" baseline="0" noProof="0" dirty="0" smtClean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个个性格</a:t>
            </a:r>
            <a:r>
              <a:rPr kumimoji="0" lang="zh-CN" altLang="en-US" sz="2000" b="1" kern="1200" cap="none" spc="0" normalizeH="0" baseline="0" noProof="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鲜明，但比没有人物个性的</a:t>
            </a:r>
            <a:r>
              <a:rPr kumimoji="0" lang="en-US" altLang="zh-CN" sz="2000" b="1" kern="1200" cap="none" spc="0" normalizeH="0" baseline="0" noProof="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《</a:t>
            </a:r>
            <a:r>
              <a:rPr kumimoji="0" lang="zh-CN" altLang="en-US" sz="2000" b="1" kern="1200" cap="none" spc="0" normalizeH="0" baseline="0" noProof="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荡寇志</a:t>
            </a:r>
            <a:r>
              <a:rPr kumimoji="0" lang="en-US" altLang="zh-CN" sz="2000" b="1" kern="1200" cap="none" spc="0" normalizeH="0" baseline="0" noProof="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》</a:t>
            </a:r>
            <a:r>
              <a:rPr kumimoji="0" lang="zh-CN" altLang="en-US" sz="2000" b="1" kern="1200" cap="none" spc="0" normalizeH="0" baseline="0" noProof="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强得多。是一种</a:t>
            </a:r>
            <a:r>
              <a:rPr kumimoji="0" lang="zh-CN" altLang="en-US" sz="2000" b="1" kern="1200" cap="none" spc="0" normalizeH="0" baseline="0" noProof="0" dirty="0" smtClean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客观</a:t>
            </a:r>
            <a:r>
              <a:rPr kumimoji="0" lang="zh-CN" altLang="en-US" sz="2000" b="1" kern="1200" cap="none" spc="0" normalizeH="0" baseline="0" noProof="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中肯的评价。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ldLvl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矩形 1"/>
          <p:cNvSpPr/>
          <p:nvPr/>
        </p:nvSpPr>
        <p:spPr>
          <a:xfrm>
            <a:off x="673100" y="785813"/>
            <a:ext cx="5856288" cy="24003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457200">
              <a:lnSpc>
                <a:spcPct val="15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红楼梦</a:t>
            </a:r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是我在十二三岁时看的，起初我对它的兴趣并不大，贾宝玉的女声女气、林黛玉的哭哭啼啼都使我厌烦。还是到了中年以后再拿起这部书看时，才尝到“满纸荒唐言，一把辛酸泪”所包含的一个朝代和家庭兴亡盛衰的滋味。</a:t>
            </a:r>
          </a:p>
        </p:txBody>
      </p:sp>
      <p:pic>
        <p:nvPicPr>
          <p:cNvPr id="20483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1775" y="788988"/>
            <a:ext cx="1930400" cy="240188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1022350" y="3490764"/>
            <a:ext cx="5750590" cy="847318"/>
          </a:xfrm>
          <a:prstGeom prst="borderCallout1">
            <a:avLst>
              <a:gd name="adj1" fmla="val -734"/>
              <a:gd name="adj2" fmla="val 50131"/>
              <a:gd name="adj3" fmla="val -49971"/>
              <a:gd name="adj4" fmla="val 47365"/>
            </a:avLst>
          </a:prstGeom>
          <a:solidFill>
            <a:srgbClr val="FDEFE3"/>
          </a:solidFill>
          <a:ln w="19050">
            <a:solidFill>
              <a:schemeClr val="accent6">
                <a:lumMod val="60000"/>
                <a:lumOff val="40000"/>
              </a:schemeClr>
            </a:solidFill>
            <a:prstDash val="sysDot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marR="0" defTabSz="457200">
              <a:buClrTx/>
              <a:buSzTx/>
              <a:buFontTx/>
              <a:defRPr/>
            </a:pPr>
            <a:r>
              <a:rPr kumimoji="0" lang="zh-CN" altLang="en-US" sz="2400" b="1" kern="1200" cap="none" spc="0" normalizeH="0" baseline="0" noProof="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作者在不断地阅读中对这本书的</a:t>
            </a:r>
            <a:r>
              <a:rPr kumimoji="0" lang="zh-CN" altLang="en-US" sz="2400" b="1" kern="1200" cap="none" spc="0" normalizeH="0" baseline="0" noProof="0" dirty="0" smtClean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认识</a:t>
            </a:r>
            <a:r>
              <a:rPr kumimoji="0" lang="zh-CN" altLang="en-US" sz="2400" b="1" kern="1200" cap="none" spc="0" normalizeH="0" baseline="0" noProof="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与理解也在不断地加深。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ldLvl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 Box 3"/>
          <p:cNvSpPr txBox="1"/>
          <p:nvPr/>
        </p:nvSpPr>
        <p:spPr>
          <a:xfrm>
            <a:off x="536575" y="1393825"/>
            <a:ext cx="8131175" cy="13843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28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总而言之，统而言之，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我这一辈子读到的中外文艺作品不能算太少。</a:t>
            </a:r>
          </a:p>
        </p:txBody>
      </p:sp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2025650" y="3136900"/>
            <a:ext cx="6332855" cy="1100455"/>
          </a:xfrm>
          <a:prstGeom prst="borderCallout1">
            <a:avLst>
              <a:gd name="adj1" fmla="val -734"/>
              <a:gd name="adj2" fmla="val 50131"/>
              <a:gd name="adj3" fmla="val -27738"/>
              <a:gd name="adj4" fmla="val 44326"/>
            </a:avLst>
          </a:prstGeom>
          <a:solidFill>
            <a:srgbClr val="FDEFE3"/>
          </a:solidFill>
          <a:ln w="19050">
            <a:solidFill>
              <a:schemeClr val="accent6">
                <a:lumMod val="60000"/>
                <a:lumOff val="40000"/>
              </a:schemeClr>
            </a:solidFill>
            <a:prstDash val="sysDot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marR="0" defTabSz="457200">
              <a:buClrTx/>
              <a:buSzTx/>
              <a:buFontTx/>
              <a:defRPr/>
            </a:pPr>
            <a:r>
              <a:rPr kumimoji="0" lang="zh-CN" altLang="en-US" sz="2400" b="1" kern="1200" cap="none" spc="0" normalizeH="0" baseline="0" noProof="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“总而言之”“统而言之”语义虽重复，但不啰唆。这样写，主要起强调作用，表明作者为自己能读到不少中外文艺作品而感到自豪。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ldLvl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矩形 1"/>
          <p:cNvSpPr/>
          <p:nvPr/>
        </p:nvSpPr>
        <p:spPr>
          <a:xfrm>
            <a:off x="503238" y="521873"/>
            <a:ext cx="6245225" cy="17541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    我永远感到读书是我生命中最大的快乐</a:t>
            </a:r>
            <a:r>
              <a: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!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从读书中我还得到了做人处世要独立思考的大道理，这都是从修身课本中得不到的。</a:t>
            </a:r>
          </a:p>
        </p:txBody>
      </p:sp>
      <p:cxnSp>
        <p:nvCxnSpPr>
          <p:cNvPr id="7" name="直接连接符 6"/>
          <p:cNvCxnSpPr/>
          <p:nvPr/>
        </p:nvCxnSpPr>
        <p:spPr>
          <a:xfrm>
            <a:off x="2817813" y="1066386"/>
            <a:ext cx="3721100" cy="1588"/>
          </a:xfrm>
          <a:prstGeom prst="line">
            <a:avLst/>
          </a:prstGeom>
          <a:ln w="38100"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2532" name="Picture 7" descr="j037088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94513" y="545686"/>
            <a:ext cx="1811337" cy="1846262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10" name="组合 9"/>
          <p:cNvGrpSpPr/>
          <p:nvPr/>
        </p:nvGrpSpPr>
        <p:grpSpPr>
          <a:xfrm>
            <a:off x="-74943" y="1976056"/>
            <a:ext cx="8985028" cy="879475"/>
            <a:chOff x="772686" y="3876457"/>
            <a:chExt cx="8990389" cy="879120"/>
          </a:xfrm>
        </p:grpSpPr>
        <p:sp>
          <p:nvSpPr>
            <p:cNvPr id="22535" name="文本框 9"/>
            <p:cNvSpPr txBox="1"/>
            <p:nvPr/>
          </p:nvSpPr>
          <p:spPr>
            <a:xfrm>
              <a:off x="1549205" y="4154673"/>
              <a:ext cx="8213870" cy="49224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20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作者说：“读书是我生命中最大的快乐。”文中哪些地方能表现出来？ </a:t>
              </a:r>
            </a:p>
          </p:txBody>
        </p:sp>
        <p:pic>
          <p:nvPicPr>
            <p:cNvPr id="22536" name="Picture 9" descr="C:\Users\Administrator\Desktop\道德与法制\e252f8caa5c45daa236bbc27802d0871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72686" y="3876457"/>
              <a:ext cx="896070" cy="879120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13" name="矩形 12"/>
          <p:cNvSpPr/>
          <p:nvPr/>
        </p:nvSpPr>
        <p:spPr>
          <a:xfrm>
            <a:off x="514953" y="2786458"/>
            <a:ext cx="8427026" cy="1772793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450850">
              <a:lnSpc>
                <a:spcPct val="130000"/>
              </a:lnSpc>
            </a:pPr>
            <a:r>
              <a:rPr lang="zh-CN" altLang="en-US" sz="2100" b="1" dirty="0">
                <a:solidFill>
                  <a:srgbClr val="C00000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2100" b="1" dirty="0">
                <a:solidFill>
                  <a:srgbClr val="C00000"/>
                </a:solidFill>
                <a:latin typeface="Calibri" panose="020F0502020204030204" pitchFamily="34" charset="0"/>
              </a:rPr>
              <a:t>《</a:t>
            </a:r>
            <a:r>
              <a:rPr lang="zh-CN" altLang="en-US" sz="2100" b="1" dirty="0">
                <a:solidFill>
                  <a:srgbClr val="C00000"/>
                </a:solidFill>
                <a:latin typeface="Calibri" panose="020F0502020204030204" pitchFamily="34" charset="0"/>
              </a:rPr>
              <a:t>三国演义</a:t>
            </a:r>
            <a:r>
              <a:rPr lang="en-US" altLang="zh-CN" sz="2100" b="1" dirty="0">
                <a:solidFill>
                  <a:srgbClr val="C00000"/>
                </a:solidFill>
                <a:latin typeface="Calibri" panose="020F0502020204030204" pitchFamily="34" charset="0"/>
              </a:rPr>
              <a:t>》</a:t>
            </a:r>
            <a:r>
              <a:rPr lang="zh-CN" altLang="en-US" sz="2100" b="1" dirty="0">
                <a:solidFill>
                  <a:srgbClr val="C00000"/>
                </a:solidFill>
                <a:latin typeface="Calibri" panose="020F0502020204030204" pitchFamily="34" charset="0"/>
              </a:rPr>
              <a:t>让作者感到“津津有味”，“好听极了”，还“含泪上床”，“大哭了一场；</a:t>
            </a:r>
            <a:r>
              <a:rPr lang="en-US" altLang="zh-CN" sz="2100" b="1" dirty="0">
                <a:solidFill>
                  <a:srgbClr val="C00000"/>
                </a:solidFill>
                <a:latin typeface="Calibri" panose="020F0502020204030204" pitchFamily="34" charset="0"/>
              </a:rPr>
              <a:t>《</a:t>
            </a:r>
            <a:r>
              <a:rPr lang="zh-CN" altLang="en-US" sz="2100" b="1" dirty="0">
                <a:solidFill>
                  <a:srgbClr val="C00000"/>
                </a:solidFill>
                <a:latin typeface="Calibri" panose="020F0502020204030204" pitchFamily="34" charset="0"/>
              </a:rPr>
              <a:t>水浒传</a:t>
            </a:r>
            <a:r>
              <a:rPr lang="en-US" altLang="zh-CN" sz="2100" b="1" dirty="0">
                <a:solidFill>
                  <a:srgbClr val="C00000"/>
                </a:solidFill>
                <a:latin typeface="Calibri" panose="020F0502020204030204" pitchFamily="34" charset="0"/>
              </a:rPr>
              <a:t>》</a:t>
            </a:r>
            <a:r>
              <a:rPr lang="zh-CN" altLang="en-US" sz="2100" b="1" dirty="0">
                <a:solidFill>
                  <a:srgbClr val="C00000"/>
                </a:solidFill>
                <a:latin typeface="Calibri" panose="020F0502020204030204" pitchFamily="34" charset="0"/>
              </a:rPr>
              <a:t>让作者大加欣赏；</a:t>
            </a:r>
            <a:r>
              <a:rPr lang="en-US" altLang="zh-CN" sz="2100" b="1" dirty="0">
                <a:solidFill>
                  <a:srgbClr val="C00000"/>
                </a:solidFill>
                <a:latin typeface="Calibri" panose="020F0502020204030204" pitchFamily="34" charset="0"/>
              </a:rPr>
              <a:t>《</a:t>
            </a:r>
            <a:r>
              <a:rPr lang="zh-CN" altLang="en-US" sz="2100" b="1" dirty="0">
                <a:solidFill>
                  <a:srgbClr val="C00000"/>
                </a:solidFill>
                <a:latin typeface="Calibri" panose="020F0502020204030204" pitchFamily="34" charset="0"/>
              </a:rPr>
              <a:t>红楼梦</a:t>
            </a:r>
            <a:r>
              <a:rPr lang="en-US" altLang="zh-CN" sz="2100" b="1" dirty="0">
                <a:solidFill>
                  <a:srgbClr val="C00000"/>
                </a:solidFill>
                <a:latin typeface="Calibri" panose="020F0502020204030204" pitchFamily="34" charset="0"/>
              </a:rPr>
              <a:t>》</a:t>
            </a:r>
            <a:r>
              <a:rPr lang="zh-CN" altLang="en-US" sz="2100" b="1" dirty="0">
                <a:solidFill>
                  <a:srgbClr val="C00000"/>
                </a:solidFill>
                <a:latin typeface="Calibri" panose="020F0502020204030204" pitchFamily="34" charset="0"/>
              </a:rPr>
              <a:t>让作者尝到“满纸荒唐言，一把辛酸泪，一个朝代和家庭兴亡盛衰的滋味”；现代优秀的文学作品让作者“心动神移，不能自已”。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1"/>
          <p:cNvSpPr/>
          <p:nvPr/>
        </p:nvSpPr>
        <p:spPr>
          <a:xfrm>
            <a:off x="567301" y="578348"/>
            <a:ext cx="8016875" cy="919867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lstStyle/>
          <a:p>
            <a:pPr marL="269875" indent="-269875">
              <a:lnSpc>
                <a:spcPct val="120000"/>
              </a:lnSpc>
            </a:pPr>
            <a:r>
              <a:rPr lang="zh-CN" altLang="zh-CN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○</a:t>
            </a:r>
            <a:r>
              <a: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结合自己的读书经历，谈谈你对“我永远感到读书是我生命中最大的快乐”这句话的体会。</a:t>
            </a:r>
            <a:endParaRPr lang="en-US" altLang="zh-CN" sz="3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0963" name="Rectangle 2"/>
          <p:cNvSpPr>
            <a:spLocks noChangeArrowheads="1"/>
          </p:cNvSpPr>
          <p:nvPr/>
        </p:nvSpPr>
        <p:spPr bwMode="auto">
          <a:xfrm>
            <a:off x="655713" y="1498868"/>
            <a:ext cx="7850188" cy="28822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lvl="0" indent="457200">
              <a:lnSpc>
                <a:spcPct val="120000"/>
              </a:lnSpc>
              <a:defRPr/>
            </a:pPr>
            <a:r>
              <a:rPr lang="zh-CN" altLang="en-US" sz="2200" b="1" dirty="0">
                <a:solidFill>
                  <a:srgbClr val="C00000"/>
                </a:solidFill>
                <a:latin typeface="+mj-ea"/>
                <a:ea typeface="+mj-ea"/>
                <a:cs typeface="宋体" panose="02010600030101010101" pitchFamily="2" charset="-122"/>
              </a:rPr>
              <a:t>这句话是作者的读书体会，读了这句话，我也深有同感。我们在课堂上学习的知识是有限的，要想扩充知识面，就要在课下进行有选择的广泛的读书。在我的书柜里就有许多中外名著，每当完成老师布置的作业后，我都会读上一个小时。在书中，我了解到了很多课堂上学不到的东西，开阔了视野，提升了语文素养。读书让我感到幸福，从书中，我体验到了</a:t>
            </a:r>
            <a:r>
              <a:rPr lang="zh-CN" altLang="en-US" sz="2200" b="1" dirty="0" smtClean="0">
                <a:solidFill>
                  <a:srgbClr val="C00000"/>
                </a:solidFill>
                <a:latin typeface="+mj-ea"/>
                <a:ea typeface="+mj-ea"/>
                <a:cs typeface="宋体" panose="02010600030101010101" pitchFamily="2" charset="-122"/>
              </a:rPr>
              <a:t>从未有过</a:t>
            </a:r>
            <a:r>
              <a:rPr lang="zh-CN" altLang="en-US" sz="2200" b="1" dirty="0">
                <a:solidFill>
                  <a:srgbClr val="C00000"/>
                </a:solidFill>
                <a:latin typeface="+mj-ea"/>
                <a:ea typeface="+mj-ea"/>
                <a:cs typeface="宋体" panose="02010600030101010101" pitchFamily="2" charset="-122"/>
              </a:rPr>
              <a:t>的快乐，以后我还会坚持读书，让书伴我成长。</a:t>
            </a:r>
            <a:endParaRPr kumimoji="0" lang="zh-CN" altLang="en-US" sz="22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j-ea"/>
              <a:ea typeface="+mj-ea"/>
              <a:cs typeface="宋体" panose="02010600030101010101" pitchFamily="2" charset="-122"/>
            </a:endParaRPr>
          </a:p>
        </p:txBody>
      </p:sp>
      <p:grpSp>
        <p:nvGrpSpPr>
          <p:cNvPr id="2" name="组合 3"/>
          <p:cNvGrpSpPr/>
          <p:nvPr/>
        </p:nvGrpSpPr>
        <p:grpSpPr>
          <a:xfrm>
            <a:off x="6835166" y="4141969"/>
            <a:ext cx="2185987" cy="498475"/>
            <a:chOff x="6685397" y="792134"/>
            <a:chExt cx="2185553" cy="496847"/>
          </a:xfrm>
        </p:grpSpPr>
        <p:pic>
          <p:nvPicPr>
            <p:cNvPr id="23557" name="Picture 12" descr="C:\Users\Administrator\Desktop\81c83b3069976615a5dcb33b58b7eb2a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685397" y="792134"/>
              <a:ext cx="2095639" cy="496847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23558" name="矩形 7"/>
            <p:cNvSpPr/>
            <p:nvPr/>
          </p:nvSpPr>
          <p:spPr>
            <a:xfrm>
              <a:off x="6709781" y="882133"/>
              <a:ext cx="2161169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r>
                <a:rPr lang="zh-CN" altLang="en-US" b="1" dirty="0">
                  <a:solidFill>
                    <a:srgbClr val="000000"/>
                  </a:solidFill>
                  <a:latin typeface="仿宋" panose="02010609060101010101" pitchFamily="49" charset="-122"/>
                  <a:ea typeface="仿宋" panose="02010609060101010101" pitchFamily="49" charset="-122"/>
                </a:rPr>
                <a:t>这是课后第</a:t>
              </a:r>
              <a:r>
                <a:rPr lang="en-US" altLang="zh-CN" b="1" dirty="0">
                  <a:solidFill>
                    <a:srgbClr val="000000"/>
                  </a:solidFill>
                  <a:latin typeface="仿宋" panose="02010609060101010101" pitchFamily="49" charset="-122"/>
                  <a:ea typeface="仿宋" panose="02010609060101010101" pitchFamily="49" charset="-122"/>
                </a:rPr>
                <a:t>2</a:t>
              </a:r>
              <a:r>
                <a:rPr lang="zh-CN" altLang="en-US" b="1" dirty="0">
                  <a:solidFill>
                    <a:srgbClr val="000000"/>
                  </a:solidFill>
                  <a:latin typeface="仿宋" panose="02010609060101010101" pitchFamily="49" charset="-122"/>
                  <a:ea typeface="仿宋" panose="02010609060101010101" pitchFamily="49" charset="-122"/>
                </a:rPr>
                <a:t>题哦！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09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6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6"/>
          <p:cNvSpPr txBox="1"/>
          <p:nvPr/>
        </p:nvSpPr>
        <p:spPr>
          <a:xfrm>
            <a:off x="643635" y="1714323"/>
            <a:ext cx="8064427" cy="1772793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8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   </a:t>
            </a:r>
            <a:r>
              <a:rPr lang="zh-CN" altLang="en-US" sz="2800" b="1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读好书，懂鉴赏</a:t>
            </a:r>
            <a:r>
              <a:rPr lang="zh-CN" altLang="en-US" sz="28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在文中哪里体现了？作者又是怎样挑选书、比较书的？</a:t>
            </a:r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请默读</a:t>
            </a:r>
            <a:r>
              <a:rPr lang="zh-CN" altLang="en-US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第</a:t>
            </a:r>
            <a:r>
              <a:rPr lang="en-US" altLang="zh-CN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9-10</a:t>
            </a:r>
            <a:r>
              <a:rPr lang="zh-CN" altLang="en-US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自然段</a:t>
            </a:r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，从中找出相关的</a:t>
            </a:r>
            <a:r>
              <a:rPr lang="zh-CN" altLang="en-US" sz="28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内容。</a:t>
            </a:r>
            <a:endParaRPr lang="en-US" altLang="zh-CN" sz="2800" b="1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21507" name="组合 6"/>
          <p:cNvGrpSpPr/>
          <p:nvPr/>
        </p:nvGrpSpPr>
        <p:grpSpPr>
          <a:xfrm>
            <a:off x="2749550" y="990937"/>
            <a:ext cx="3157855" cy="509905"/>
            <a:chOff x="2393006" y="-592137"/>
            <a:chExt cx="3936938" cy="592137"/>
          </a:xfrm>
        </p:grpSpPr>
        <p:pic>
          <p:nvPicPr>
            <p:cNvPr id="21509" name="Picture 2" descr="C:\Users\Administrator\Desktop\资源 3@3x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608652" y="-592137"/>
              <a:ext cx="3586163" cy="592137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21510" name="矩形 8"/>
            <p:cNvSpPr/>
            <p:nvPr/>
          </p:nvSpPr>
          <p:spPr>
            <a:xfrm>
              <a:off x="2393006" y="-536452"/>
              <a:ext cx="3936938" cy="534619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“读好书，懂鉴赏”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5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5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5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ext Box 3"/>
          <p:cNvSpPr txBox="1"/>
          <p:nvPr/>
        </p:nvSpPr>
        <p:spPr>
          <a:xfrm>
            <a:off x="561975" y="1358900"/>
            <a:ext cx="5686425" cy="17541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zh-CN" altLang="en-US" sz="24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       我自</a:t>
            </a:r>
            <a:r>
              <a:rPr lang="en-US" altLang="zh-CN" sz="24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1980</a:t>
            </a:r>
            <a:r>
              <a:rPr lang="zh-CN" altLang="en-US" sz="24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年到日本访问回来后，即因腿伤闭门不出，“行万里路”做不到了，“读万卷书”便是我唯一的消遣。</a:t>
            </a:r>
          </a:p>
        </p:txBody>
      </p:sp>
      <p:pic>
        <p:nvPicPr>
          <p:cNvPr id="22539" name="Picture 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4635" y="1490130"/>
            <a:ext cx="2221742" cy="159521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 Box 5"/>
          <p:cNvSpPr txBox="1">
            <a:spLocks noChangeArrowheads="1"/>
          </p:cNvSpPr>
          <p:nvPr/>
        </p:nvSpPr>
        <p:spPr bwMode="auto">
          <a:xfrm>
            <a:off x="1549400" y="3401235"/>
            <a:ext cx="6254750" cy="825500"/>
          </a:xfrm>
          <a:prstGeom prst="borderCallout1">
            <a:avLst>
              <a:gd name="adj1" fmla="val -734"/>
              <a:gd name="adj2" fmla="val 50131"/>
              <a:gd name="adj3" fmla="val -36233"/>
              <a:gd name="adj4" fmla="val 46179"/>
            </a:avLst>
          </a:prstGeom>
          <a:solidFill>
            <a:srgbClr val="FDEFE3"/>
          </a:solidFill>
          <a:ln w="19050">
            <a:solidFill>
              <a:schemeClr val="accent6">
                <a:lumMod val="60000"/>
                <a:lumOff val="40000"/>
              </a:schemeClr>
            </a:solidFill>
            <a:prstDash val="sysDot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marR="0" defTabSz="457200">
              <a:buClrTx/>
              <a:buSzTx/>
              <a:buFontTx/>
              <a:defRPr/>
            </a:pPr>
            <a:r>
              <a:rPr kumimoji="0" lang="zh-CN" altLang="en-US" sz="2400" b="1" kern="1200" cap="none" spc="0" normalizeH="0" baseline="0" noProof="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引用名言点出读书占用了平时空闲的全部时间</a:t>
            </a:r>
            <a:r>
              <a:rPr kumimoji="0" lang="zh-CN" altLang="en-US" sz="2400" b="1" kern="1200" cap="none" spc="0" normalizeH="0" baseline="0" noProof="0" dirty="0" smtClean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，表达</a:t>
            </a:r>
            <a:r>
              <a:rPr kumimoji="0" lang="zh-CN" altLang="en-US" sz="2400" b="1" kern="1200" cap="none" spc="0" normalizeH="0" baseline="0" noProof="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出</a:t>
            </a:r>
            <a:r>
              <a:rPr kumimoji="0" lang="zh-CN" altLang="en-US" sz="2400" b="1" kern="1200" cap="none" spc="0" normalizeH="0" baseline="0" noProof="0" dirty="0">
                <a:solidFill>
                  <a:srgbClr val="FF6600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对读书的强烈喜爱</a:t>
            </a:r>
            <a:r>
              <a:rPr kumimoji="0" lang="zh-CN" altLang="en-US" sz="2400" b="1" kern="1200" cap="none" spc="0" normalizeH="0" baseline="0" noProof="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之情。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ldLvl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矩形 8"/>
          <p:cNvSpPr/>
          <p:nvPr/>
        </p:nvSpPr>
        <p:spPr>
          <a:xfrm>
            <a:off x="538163" y="1149052"/>
            <a:ext cx="8064500" cy="12001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457200">
              <a:lnSpc>
                <a:spcPct val="150000"/>
              </a:lnSpc>
            </a:pP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 我每天都会得到许多书刊，知道了许多事情，也认识了许多人物。同时，书看多了，我也会挑选、比较。</a:t>
            </a:r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1695334" y="2801309"/>
            <a:ext cx="6364141" cy="827088"/>
          </a:xfrm>
          <a:prstGeom prst="borderCallout1">
            <a:avLst>
              <a:gd name="adj1" fmla="val -734"/>
              <a:gd name="adj2" fmla="val 50131"/>
              <a:gd name="adj3" fmla="val -36233"/>
              <a:gd name="adj4" fmla="val 46179"/>
            </a:avLst>
          </a:prstGeom>
          <a:solidFill>
            <a:srgbClr val="FDEFE3"/>
          </a:solidFill>
          <a:ln w="19050">
            <a:solidFill>
              <a:schemeClr val="accent6">
                <a:lumMod val="60000"/>
                <a:lumOff val="40000"/>
              </a:schemeClr>
            </a:solidFill>
            <a:prstDash val="sysDot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marR="0" defTabSz="457200">
              <a:buClrTx/>
              <a:buSzTx/>
              <a:buFontTx/>
              <a:defRPr/>
            </a:pPr>
            <a:r>
              <a:rPr kumimoji="0" lang="zh-CN" altLang="en-US" sz="2400" b="1" kern="1200" cap="none" spc="0" normalizeH="0" baseline="0" noProof="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不仅写出了读书的好处</a:t>
            </a:r>
            <a:r>
              <a:rPr kumimoji="0" lang="zh-CN" altLang="en-US" sz="2400" b="1" kern="1200" cap="none" spc="0" normalizeH="0" baseline="0" noProof="0" dirty="0" smtClean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，而且</a:t>
            </a:r>
            <a:r>
              <a:rPr kumimoji="0" lang="zh-CN" altLang="en-US" sz="2400" b="1" kern="1200" cap="none" spc="0" normalizeH="0" baseline="0" noProof="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点出学会了挑选、比较，说明</a:t>
            </a:r>
            <a:r>
              <a:rPr kumimoji="0" lang="zh-CN" altLang="en-US" sz="2400" b="1" kern="1200" cap="none" spc="0" normalizeH="0" baseline="0" noProof="0" dirty="0">
                <a:solidFill>
                  <a:srgbClr val="FF6600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作者在读书中不断地成长</a:t>
            </a:r>
            <a:r>
              <a:rPr kumimoji="0" lang="zh-CN" altLang="en-US" sz="2400" b="1" kern="1200" cap="none" spc="0" normalizeH="0" baseline="0" noProof="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12" descr="QQ截图20180303211941"/>
          <p:cNvPicPr>
            <a:picLocks noChangeAspect="1" noChangeArrowheads="1"/>
          </p:cNvPicPr>
          <p:nvPr/>
        </p:nvPicPr>
        <p:blipFill rotWithShape="1">
          <a:blip r:embed="rId2"/>
          <a:srcRect/>
          <a:stretch>
            <a:fillRect/>
          </a:stretch>
        </p:blipFill>
        <p:spPr bwMode="auto">
          <a:xfrm>
            <a:off x="6796251" y="850210"/>
            <a:ext cx="2186965" cy="157310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sp>
        <p:nvSpPr>
          <p:cNvPr id="26627" name="矩形 1"/>
          <p:cNvSpPr/>
          <p:nvPr/>
        </p:nvSpPr>
        <p:spPr>
          <a:xfrm>
            <a:off x="340925" y="605508"/>
            <a:ext cx="5879189" cy="1938992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    比如说看了精彩的</a:t>
            </a:r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西游记</a:t>
            </a:r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就会丢下烦琐的</a:t>
            </a:r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封神榜</a:t>
            </a:r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，看了人物栩栩如生的</a:t>
            </a:r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水浒传</a:t>
            </a:r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就不会看索然无味的</a:t>
            </a:r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荡寇志</a:t>
            </a:r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……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那怕只有几百上千字，也往往使我心动神移，不能自已</a:t>
            </a:r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!</a:t>
            </a:r>
            <a:endParaRPr lang="zh-CN" altLang="en-US" sz="2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24586" name="Picture 1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9482" y="321205"/>
            <a:ext cx="2003073" cy="1293575"/>
          </a:xfrm>
          <a:prstGeom prst="ellipse">
            <a:avLst/>
          </a:prstGeom>
          <a:ln>
            <a:noFill/>
          </a:ln>
          <a:effectLst>
            <a:outerShdw dist="35921" dir="2700000" algn="ctr" rotWithShape="0">
              <a:schemeClr val="bg2"/>
            </a:outerShdw>
            <a:softEdge rad="127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1" name="组合 10"/>
          <p:cNvGrpSpPr/>
          <p:nvPr/>
        </p:nvGrpSpPr>
        <p:grpSpPr>
          <a:xfrm>
            <a:off x="52653" y="2302238"/>
            <a:ext cx="5667664" cy="879475"/>
            <a:chOff x="772686" y="3876457"/>
            <a:chExt cx="5671046" cy="879120"/>
          </a:xfrm>
        </p:grpSpPr>
        <p:sp>
          <p:nvSpPr>
            <p:cNvPr id="26631" name="文本框 9"/>
            <p:cNvSpPr txBox="1"/>
            <p:nvPr/>
          </p:nvSpPr>
          <p:spPr>
            <a:xfrm>
              <a:off x="1570484" y="4122787"/>
              <a:ext cx="4873248" cy="57223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2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作者是通过什么方法来挑选书的呢？</a:t>
              </a:r>
            </a:p>
          </p:txBody>
        </p:sp>
        <p:pic>
          <p:nvPicPr>
            <p:cNvPr id="26632" name="Picture 9" descr="C:\Users\Administrator\Desktop\道德与法制\e252f8caa5c45daa236bbc27802d0871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72686" y="3876457"/>
              <a:ext cx="896070" cy="879120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14" name="矩形 13"/>
          <p:cNvSpPr/>
          <p:nvPr/>
        </p:nvSpPr>
        <p:spPr>
          <a:xfrm>
            <a:off x="583125" y="3110498"/>
            <a:ext cx="8389458" cy="1532727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450850">
              <a:lnSpc>
                <a:spcPct val="130000"/>
              </a:lnSpc>
            </a:pPr>
            <a:r>
              <a:rPr lang="zh-CN" altLang="en-US" sz="2400" b="1" dirty="0">
                <a:solidFill>
                  <a:srgbClr val="C00000"/>
                </a:solidFill>
                <a:latin typeface="Calibri" panose="020F0502020204030204" pitchFamily="34" charset="0"/>
              </a:rPr>
              <a:t>方法：比较、选择。</a:t>
            </a:r>
          </a:p>
          <a:p>
            <a:pPr indent="450850">
              <a:lnSpc>
                <a:spcPct val="130000"/>
              </a:lnSpc>
            </a:pPr>
            <a:r>
              <a:rPr lang="en-US" altLang="zh-CN" sz="2400" b="1" dirty="0">
                <a:solidFill>
                  <a:srgbClr val="C00000"/>
                </a:solidFill>
                <a:latin typeface="Calibri" panose="020F0502020204030204" pitchFamily="34" charset="0"/>
              </a:rPr>
              <a:t>《</a:t>
            </a:r>
            <a:r>
              <a:rPr lang="zh-CN" altLang="en-US" sz="2400" b="1" dirty="0">
                <a:solidFill>
                  <a:srgbClr val="C00000"/>
                </a:solidFill>
                <a:latin typeface="Calibri" panose="020F0502020204030204" pitchFamily="34" charset="0"/>
              </a:rPr>
              <a:t>西游记</a:t>
            </a:r>
            <a:r>
              <a:rPr lang="en-US" altLang="zh-CN" sz="2400" b="1" dirty="0">
                <a:solidFill>
                  <a:srgbClr val="C00000"/>
                </a:solidFill>
                <a:latin typeface="Calibri" panose="020F0502020204030204" pitchFamily="34" charset="0"/>
              </a:rPr>
              <a:t>》</a:t>
            </a:r>
            <a:r>
              <a:rPr lang="zh-CN" altLang="en-US" sz="2400" b="1" dirty="0">
                <a:solidFill>
                  <a:srgbClr val="C00000"/>
                </a:solidFill>
                <a:latin typeface="Calibri" panose="020F0502020204030204" pitchFamily="34" charset="0"/>
              </a:rPr>
              <a:t>精彩                            </a:t>
            </a:r>
            <a:r>
              <a:rPr lang="en-US" altLang="zh-CN" sz="2400" b="1" dirty="0">
                <a:solidFill>
                  <a:srgbClr val="C00000"/>
                </a:solidFill>
                <a:latin typeface="Calibri" panose="020F0502020204030204" pitchFamily="34" charset="0"/>
              </a:rPr>
              <a:t>《</a:t>
            </a:r>
            <a:r>
              <a:rPr lang="zh-CN" altLang="en-US" sz="2400" b="1" dirty="0">
                <a:solidFill>
                  <a:srgbClr val="C00000"/>
                </a:solidFill>
                <a:latin typeface="Calibri" panose="020F0502020204030204" pitchFamily="34" charset="0"/>
              </a:rPr>
              <a:t>封神榜</a:t>
            </a:r>
            <a:r>
              <a:rPr lang="en-US" altLang="zh-CN" sz="2400" b="1" dirty="0">
                <a:solidFill>
                  <a:srgbClr val="C00000"/>
                </a:solidFill>
                <a:latin typeface="Calibri" panose="020F0502020204030204" pitchFamily="34" charset="0"/>
              </a:rPr>
              <a:t>》</a:t>
            </a:r>
            <a:r>
              <a:rPr lang="zh-CN" altLang="en-US" sz="2400" b="1" dirty="0">
                <a:solidFill>
                  <a:srgbClr val="C00000"/>
                </a:solidFill>
                <a:latin typeface="Calibri" panose="020F0502020204030204" pitchFamily="34" charset="0"/>
              </a:rPr>
              <a:t>烦琐         </a:t>
            </a:r>
          </a:p>
          <a:p>
            <a:pPr indent="450850">
              <a:lnSpc>
                <a:spcPct val="130000"/>
              </a:lnSpc>
            </a:pPr>
            <a:r>
              <a:rPr lang="en-US" altLang="zh-CN" sz="2400" b="1" dirty="0">
                <a:solidFill>
                  <a:srgbClr val="C00000"/>
                </a:solidFill>
                <a:latin typeface="Calibri" panose="020F0502020204030204" pitchFamily="34" charset="0"/>
              </a:rPr>
              <a:t>《</a:t>
            </a:r>
            <a:r>
              <a:rPr lang="zh-CN" altLang="en-US" sz="2400" b="1" dirty="0">
                <a:solidFill>
                  <a:srgbClr val="C00000"/>
                </a:solidFill>
                <a:latin typeface="Calibri" panose="020F0502020204030204" pitchFamily="34" charset="0"/>
              </a:rPr>
              <a:t>水浒传</a:t>
            </a:r>
            <a:r>
              <a:rPr lang="en-US" altLang="zh-CN" sz="2400" b="1" dirty="0">
                <a:solidFill>
                  <a:srgbClr val="C00000"/>
                </a:solidFill>
                <a:latin typeface="Calibri" panose="020F0502020204030204" pitchFamily="34" charset="0"/>
              </a:rPr>
              <a:t>》</a:t>
            </a:r>
            <a:r>
              <a:rPr lang="zh-CN" altLang="en-US" sz="2400" b="1" dirty="0">
                <a:solidFill>
                  <a:srgbClr val="C00000"/>
                </a:solidFill>
                <a:latin typeface="Calibri" panose="020F0502020204030204" pitchFamily="34" charset="0"/>
              </a:rPr>
              <a:t>人物栩栩如生          </a:t>
            </a:r>
            <a:r>
              <a:rPr lang="en-US" altLang="zh-CN" sz="2400" b="1" dirty="0">
                <a:solidFill>
                  <a:srgbClr val="C00000"/>
                </a:solidFill>
                <a:latin typeface="Calibri" panose="020F0502020204030204" pitchFamily="34" charset="0"/>
              </a:rPr>
              <a:t>《</a:t>
            </a:r>
            <a:r>
              <a:rPr lang="zh-CN" altLang="en-US" sz="2400" b="1" dirty="0">
                <a:solidFill>
                  <a:srgbClr val="C00000"/>
                </a:solidFill>
                <a:latin typeface="Calibri" panose="020F0502020204030204" pitchFamily="34" charset="0"/>
              </a:rPr>
              <a:t>荡寇志</a:t>
            </a:r>
            <a:r>
              <a:rPr lang="en-US" altLang="zh-CN" sz="2400" b="1" dirty="0">
                <a:solidFill>
                  <a:srgbClr val="C00000"/>
                </a:solidFill>
                <a:latin typeface="Calibri" panose="020F0502020204030204" pitchFamily="34" charset="0"/>
              </a:rPr>
              <a:t>》</a:t>
            </a:r>
            <a:r>
              <a:rPr lang="zh-CN" altLang="en-US" sz="2400" b="1" dirty="0">
                <a:solidFill>
                  <a:srgbClr val="C00000"/>
                </a:solidFill>
                <a:latin typeface="Calibri" panose="020F0502020204030204" pitchFamily="34" charset="0"/>
              </a:rPr>
              <a:t>人物索然无味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矩形 8"/>
          <p:cNvSpPr/>
          <p:nvPr/>
        </p:nvSpPr>
        <p:spPr>
          <a:xfrm>
            <a:off x="787400" y="1096963"/>
            <a:ext cx="7750175" cy="12001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457200">
              <a:lnSpc>
                <a:spcPct val="150000"/>
              </a:lnSpc>
            </a:pP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 书看多了，从中也得到了一个体会，物怕比，人怕比，书也怕比，“不比不知道，一比吓一跳。”</a:t>
            </a:r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2327275" y="2773363"/>
            <a:ext cx="5275004" cy="565150"/>
          </a:xfrm>
          <a:prstGeom prst="borderCallout1">
            <a:avLst>
              <a:gd name="adj1" fmla="val -734"/>
              <a:gd name="adj2" fmla="val 50131"/>
              <a:gd name="adj3" fmla="val -68157"/>
              <a:gd name="adj4" fmla="val 43164"/>
            </a:avLst>
          </a:prstGeom>
          <a:solidFill>
            <a:srgbClr val="FDEFE3"/>
          </a:solidFill>
          <a:ln w="19050">
            <a:solidFill>
              <a:schemeClr val="accent6">
                <a:lumMod val="60000"/>
                <a:lumOff val="40000"/>
              </a:schemeClr>
            </a:solidFill>
            <a:prstDash val="sysDot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marR="0" defTabSz="457200">
              <a:buClrTx/>
              <a:buSzTx/>
              <a:buFontTx/>
              <a:defRPr/>
            </a:pPr>
            <a:r>
              <a:rPr kumimoji="0" lang="zh-CN" altLang="en-US" sz="2400" b="1" kern="1200" cap="none" spc="0" normalizeH="0" baseline="0" noProof="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点明了读书不能盲目</a:t>
            </a:r>
            <a:r>
              <a:rPr kumimoji="0" lang="zh-CN" altLang="en-US" sz="2400" b="1" kern="1200" cap="none" spc="0" normalizeH="0" baseline="0" noProof="0" dirty="0" smtClean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，要</a:t>
            </a:r>
            <a:r>
              <a:rPr kumimoji="0" lang="zh-CN" altLang="en-US" sz="2400" b="1" kern="1200" cap="none" spc="0" normalizeH="0" baseline="0" noProof="0" dirty="0">
                <a:solidFill>
                  <a:srgbClr val="FF6600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择优而读</a:t>
            </a:r>
            <a:r>
              <a:rPr kumimoji="0" lang="zh-CN" altLang="en-US" sz="2400" b="1" kern="1200" cap="none" spc="0" normalizeH="0" baseline="0" noProof="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6"/>
          <p:cNvSpPr txBox="1"/>
          <p:nvPr/>
        </p:nvSpPr>
        <p:spPr>
          <a:xfrm>
            <a:off x="711586" y="1650646"/>
            <a:ext cx="8017731" cy="1772793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8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   </a:t>
            </a:r>
            <a:r>
              <a:rPr lang="zh-CN" altLang="en-US" sz="2800" b="1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多读书，有所悟</a:t>
            </a:r>
            <a:r>
              <a:rPr lang="zh-CN" altLang="en-US" sz="28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在文中哪里体现了？作者有怎样的读书感悟？</a:t>
            </a:r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请默读</a:t>
            </a:r>
            <a:r>
              <a:rPr lang="zh-CN" altLang="en-US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第</a:t>
            </a:r>
            <a:r>
              <a:rPr lang="en-US" altLang="zh-CN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11-12</a:t>
            </a:r>
            <a:r>
              <a:rPr lang="zh-CN" altLang="en-US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自然段</a:t>
            </a:r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，从中找出相关的内容</a:t>
            </a:r>
            <a:r>
              <a:rPr lang="zh-CN" altLang="en-US" sz="28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。</a:t>
            </a:r>
            <a:endParaRPr lang="en-US" altLang="zh-CN" sz="2800" b="1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21507" name="组合 6"/>
          <p:cNvGrpSpPr/>
          <p:nvPr/>
        </p:nvGrpSpPr>
        <p:grpSpPr>
          <a:xfrm>
            <a:off x="2992755" y="962686"/>
            <a:ext cx="3157855" cy="509905"/>
            <a:chOff x="2393006" y="-592137"/>
            <a:chExt cx="3936938" cy="592137"/>
          </a:xfrm>
        </p:grpSpPr>
        <p:pic>
          <p:nvPicPr>
            <p:cNvPr id="21509" name="Picture 2" descr="C:\Users\Administrator\Desktop\资源 3@3x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608652" y="-592137"/>
              <a:ext cx="3586163" cy="592137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21510" name="矩形 8"/>
            <p:cNvSpPr/>
            <p:nvPr/>
          </p:nvSpPr>
          <p:spPr>
            <a:xfrm>
              <a:off x="2393006" y="-536452"/>
              <a:ext cx="3936938" cy="534619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“多读书，有所悟”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15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5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1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矩形 8"/>
          <p:cNvSpPr/>
          <p:nvPr/>
        </p:nvSpPr>
        <p:spPr>
          <a:xfrm>
            <a:off x="1012825" y="1211263"/>
            <a:ext cx="6084888" cy="8318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457200">
              <a:lnSpc>
                <a:spcPct val="150000"/>
              </a:lnSpc>
            </a:pP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读书好，多读书，读好书。</a:t>
            </a:r>
          </a:p>
        </p:txBody>
      </p:sp>
      <p:pic>
        <p:nvPicPr>
          <p:cNvPr id="8" name="Picture 11" descr="BJ_02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6570042" y="610834"/>
            <a:ext cx="2593088" cy="200087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1684338" y="2644775"/>
            <a:ext cx="5311885" cy="1128713"/>
          </a:xfrm>
          <a:prstGeom prst="borderCallout1">
            <a:avLst>
              <a:gd name="adj1" fmla="val -734"/>
              <a:gd name="adj2" fmla="val 50131"/>
              <a:gd name="adj3" fmla="val -39637"/>
              <a:gd name="adj4" fmla="val 45045"/>
            </a:avLst>
          </a:prstGeom>
          <a:solidFill>
            <a:srgbClr val="FDEFE3"/>
          </a:solidFill>
          <a:ln w="19050">
            <a:solidFill>
              <a:schemeClr val="accent6">
                <a:lumMod val="60000"/>
                <a:lumOff val="40000"/>
              </a:schemeClr>
            </a:solidFill>
            <a:prstDash val="sysDot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marR="0" defTabSz="457200">
              <a:buClrTx/>
              <a:buSzTx/>
              <a:buFontTx/>
              <a:defRPr/>
            </a:pPr>
            <a:r>
              <a:rPr kumimoji="0" lang="zh-CN" altLang="en-US" sz="2400" b="1" kern="1200" cap="none" spc="0" normalizeH="0" baseline="0" noProof="0" dirty="0" smtClean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从</a:t>
            </a:r>
            <a:r>
              <a:rPr kumimoji="0" lang="zh-CN" altLang="en-US" sz="2400" b="1" kern="1200" cap="none" spc="0" normalizeH="0" baseline="0" noProof="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读书的意义讲到读书</a:t>
            </a:r>
            <a:r>
              <a:rPr kumimoji="0" lang="zh-CN" altLang="en-US" sz="2400" b="1" kern="1200" cap="none" spc="0" normalizeH="0" baseline="0" noProof="0" dirty="0" smtClean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的方法</a:t>
            </a:r>
            <a:r>
              <a:rPr kumimoji="0" lang="zh-CN" altLang="en-US" sz="2400" b="1" kern="1200" cap="none" spc="0" normalizeH="0" baseline="0" noProof="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，言简意赅，含义深刻，</a:t>
            </a:r>
            <a:r>
              <a:rPr kumimoji="0" lang="zh-CN" altLang="en-US" sz="2400" b="1" kern="1200" cap="none" spc="0" normalizeH="0" baseline="0" noProof="0" dirty="0" smtClean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既是对</a:t>
            </a:r>
            <a:r>
              <a:rPr kumimoji="0" lang="zh-CN" altLang="en-US" sz="2400" b="1" kern="1200" cap="none" spc="0" normalizeH="0" baseline="0" noProof="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自己读书经验的总结，也是</a:t>
            </a:r>
            <a:r>
              <a:rPr kumimoji="0" lang="zh-CN" altLang="en-US" sz="2400" b="1" kern="1200" cap="none" spc="0" normalizeH="0" baseline="0" noProof="0" dirty="0" smtClean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对学生们的</a:t>
            </a:r>
            <a:r>
              <a:rPr kumimoji="0" lang="zh-CN" altLang="en-US" sz="2400" b="1" kern="1200" cap="none" spc="0" normalizeH="0" baseline="0" noProof="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殷切期望。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ldLvl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1"/>
          <p:cNvSpPr/>
          <p:nvPr/>
        </p:nvSpPr>
        <p:spPr>
          <a:xfrm>
            <a:off x="553079" y="561859"/>
            <a:ext cx="8105775" cy="1200150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lstStyle/>
          <a:p>
            <a:pPr indent="266700" eaLnBrk="0" hangingPunct="0">
              <a:lnSpc>
                <a:spcPct val="150000"/>
              </a:lnSpc>
            </a:pPr>
            <a:r>
              <a:rPr lang="en-US" altLang="zh-CN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zh-CN" altLang="zh-CN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“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读书好，多读书，读好书。</a:t>
            </a:r>
            <a:r>
              <a: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”这三个分句各自强调的重点是什么？结合全文谈谈你的理解。</a:t>
            </a:r>
          </a:p>
        </p:txBody>
      </p:sp>
      <p:sp>
        <p:nvSpPr>
          <p:cNvPr id="47107" name="Rectangle 2"/>
          <p:cNvSpPr>
            <a:spLocks noChangeArrowheads="1"/>
          </p:cNvSpPr>
          <p:nvPr/>
        </p:nvSpPr>
        <p:spPr bwMode="auto">
          <a:xfrm>
            <a:off x="619572" y="1600116"/>
            <a:ext cx="7950200" cy="286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/>
          <a:p>
            <a:pPr marL="0" marR="0" lvl="0" indent="541655" algn="l" defTabSz="4572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ea"/>
                <a:ea typeface="+mj-ea"/>
                <a:cs typeface="宋体" panose="02010600030101010101" pitchFamily="2" charset="-122"/>
              </a:rPr>
              <a:t>读书好：</a:t>
            </a:r>
            <a:r>
              <a:rPr kumimoji="0" lang="zh-CN" altLang="en-US" sz="2400" b="1" i="0" u="sng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ea"/>
                <a:ea typeface="+mj-ea"/>
                <a:cs typeface="宋体" panose="02010600030101010101" pitchFamily="2" charset="-122"/>
              </a:rPr>
              <a:t>开卷有益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ea"/>
                <a:ea typeface="+mj-ea"/>
                <a:cs typeface="宋体" panose="02010600030101010101" pitchFamily="2" charset="-122"/>
              </a:rPr>
              <a:t>，读书是最大的快乐，并且能让自己从书中懂得做人处世的道理。</a:t>
            </a:r>
            <a:endParaRPr kumimoji="0" lang="en-US" altLang="zh-CN" sz="24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j-ea"/>
              <a:ea typeface="+mj-ea"/>
              <a:cs typeface="宋体" panose="02010600030101010101" pitchFamily="2" charset="-122"/>
            </a:endParaRPr>
          </a:p>
          <a:p>
            <a:pPr marL="0" marR="0" lvl="0" indent="541655" algn="l" defTabSz="4572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ea"/>
                <a:ea typeface="+mj-ea"/>
                <a:cs typeface="宋体" panose="02010600030101010101" pitchFamily="2" charset="-122"/>
              </a:rPr>
              <a:t>多读书：</a:t>
            </a:r>
            <a:r>
              <a:rPr kumimoji="0" lang="zh-CN" altLang="en-US" sz="2400" b="1" i="0" u="sng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ea"/>
                <a:ea typeface="+mj-ea"/>
                <a:cs typeface="宋体" panose="02010600030101010101" pitchFamily="2" charset="-122"/>
              </a:rPr>
              <a:t>博览群书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ea"/>
                <a:ea typeface="+mj-ea"/>
                <a:cs typeface="宋体" panose="02010600030101010101" pitchFamily="2" charset="-122"/>
              </a:rPr>
              <a:t>，数量要多、品种要多。</a:t>
            </a:r>
            <a:endParaRPr kumimoji="0" lang="en-US" altLang="zh-CN" sz="24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j-ea"/>
              <a:ea typeface="+mj-ea"/>
              <a:cs typeface="宋体" panose="02010600030101010101" pitchFamily="2" charset="-122"/>
            </a:endParaRPr>
          </a:p>
          <a:p>
            <a:pPr marL="0" marR="0" lvl="0" indent="541655" algn="l" defTabSz="4572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ea"/>
                <a:ea typeface="+mj-ea"/>
                <a:cs typeface="宋体" panose="02010600030101010101" pitchFamily="2" charset="-122"/>
              </a:rPr>
              <a:t>读好书：</a:t>
            </a:r>
            <a:r>
              <a:rPr kumimoji="0" lang="zh-CN" altLang="en-US" sz="2400" b="1" i="0" u="sng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ea"/>
                <a:ea typeface="+mj-ea"/>
                <a:cs typeface="宋体" panose="02010600030101010101" pitchFamily="2" charset="-122"/>
              </a:rPr>
              <a:t>择善而读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ea"/>
                <a:ea typeface="+mj-ea"/>
                <a:cs typeface="宋体" panose="02010600030101010101" pitchFamily="2" charset="-122"/>
              </a:rPr>
              <a:t>，要学会选择，只有好书才能让自己心动神移。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7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107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矩形 1"/>
          <p:cNvSpPr/>
          <p:nvPr/>
        </p:nvSpPr>
        <p:spPr>
          <a:xfrm>
            <a:off x="720725" y="1363663"/>
            <a:ext cx="7702550" cy="15700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    作者是个对书非常有感情的人，你从文中哪些词句能感受到这种感情？</a:t>
            </a:r>
            <a:endParaRPr lang="en-US" altLang="zh-CN" sz="32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1747" name="WordArt 3"/>
          <p:cNvSpPr>
            <a:spLocks noTextEdit="1"/>
          </p:cNvSpPr>
          <p:nvPr/>
        </p:nvSpPr>
        <p:spPr>
          <a:xfrm rot="685608">
            <a:off x="7161213" y="3328988"/>
            <a:ext cx="1109662" cy="11747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normAutofit/>
          </a:bodyPr>
          <a:lstStyle/>
          <a:p>
            <a:pPr algn="ctr" eaLnBrk="0" hangingPunct="0"/>
            <a:r>
              <a:rPr lang="zh-CN" altLang="en-US" sz="4800" b="1"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  <a:tileRect/>
                </a:gradFill>
                <a:effectLst>
                  <a:outerShdw dist="35921" dir="2699999" algn="ctr" rotWithShape="0">
                    <a:srgbClr val="C0C0C0">
                      <a:alpha val="79999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？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17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17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17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17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17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矩形 3"/>
          <p:cNvSpPr/>
          <p:nvPr/>
        </p:nvSpPr>
        <p:spPr>
          <a:xfrm>
            <a:off x="344488" y="661541"/>
            <a:ext cx="8408987" cy="37846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marL="269875" indent="-269875">
              <a:lnSpc>
                <a:spcPct val="150000"/>
              </a:lnSpc>
            </a:pPr>
            <a:r>
              <a:rPr lang="en-US" altLang="zh-CN" sz="20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(1)</a:t>
            </a:r>
            <a:r>
              <a:rPr lang="zh-CN" altLang="en-US" sz="2000" b="1" u="sng" dirty="0">
                <a:solidFill>
                  <a:srgbClr val="FF33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一谈到读书，我的话就多了！</a:t>
            </a:r>
          </a:p>
          <a:p>
            <a:pPr marL="269875" indent="-269875">
              <a:lnSpc>
                <a:spcPct val="150000"/>
              </a:lnSpc>
            </a:pPr>
            <a:r>
              <a:rPr lang="en-US" altLang="zh-CN" sz="20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(2)</a:t>
            </a:r>
            <a:r>
              <a:rPr lang="zh-CN" altLang="en-US" sz="20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那时，我的舅父杨子敬先生每天晚饭后，必给我们几个表兄妹讲一段</a:t>
            </a:r>
            <a:r>
              <a:rPr lang="en-US" altLang="zh-CN" sz="20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《</a:t>
            </a:r>
            <a:r>
              <a:rPr lang="zh-CN" altLang="en-US" sz="20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三国演义</a:t>
            </a:r>
            <a:r>
              <a:rPr lang="en-US" altLang="zh-CN" sz="20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》</a:t>
            </a:r>
            <a:r>
              <a:rPr lang="zh-CN" altLang="en-US" sz="20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，</a:t>
            </a:r>
            <a:r>
              <a:rPr lang="zh-CN" altLang="en-US" sz="2000" b="1" u="sng" dirty="0">
                <a:solidFill>
                  <a:srgbClr val="FF33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我听得津津有味</a:t>
            </a:r>
            <a:r>
              <a:rPr lang="zh-CN" altLang="en-US" sz="20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，什么“宴桃园豪杰三结义，斩黄巾英雄首立功”，真是好听极了。但是他讲了半个钟头，就停下去干他的公事了。我只好带着对故事下文的无限期待，</a:t>
            </a:r>
            <a:r>
              <a:rPr lang="zh-CN" altLang="en-US" sz="2000" b="1" u="sng" dirty="0">
                <a:solidFill>
                  <a:srgbClr val="FF33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在母亲的催促下含泪上床</a:t>
            </a:r>
            <a:r>
              <a:rPr lang="zh-CN" altLang="en-US" sz="20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。</a:t>
            </a:r>
          </a:p>
          <a:p>
            <a:pPr marL="269875" indent="-269875">
              <a:lnSpc>
                <a:spcPct val="150000"/>
              </a:lnSpc>
            </a:pPr>
            <a:r>
              <a:rPr lang="en-US" altLang="zh-CN" sz="20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(3)</a:t>
            </a:r>
            <a:r>
              <a:rPr lang="zh-CN" altLang="en-US" sz="20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此后，</a:t>
            </a:r>
            <a:r>
              <a:rPr lang="zh-CN" altLang="en-US" sz="2000" b="1" u="sng" dirty="0">
                <a:solidFill>
                  <a:srgbClr val="FF33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我决定咬了牙拿起一本</a:t>
            </a:r>
            <a:r>
              <a:rPr lang="en-US" altLang="zh-CN" sz="2000" b="1" u="sng" dirty="0">
                <a:solidFill>
                  <a:srgbClr val="FF33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《</a:t>
            </a:r>
            <a:r>
              <a:rPr lang="zh-CN" altLang="en-US" sz="2000" b="1" u="sng" dirty="0">
                <a:solidFill>
                  <a:srgbClr val="FF33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三国演义</a:t>
            </a:r>
            <a:r>
              <a:rPr lang="en-US" altLang="zh-CN" sz="2000" b="1" u="sng" dirty="0">
                <a:solidFill>
                  <a:srgbClr val="FF33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》</a:t>
            </a:r>
            <a:r>
              <a:rPr lang="zh-CN" altLang="en-US" sz="20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，自己一知半解地读了起来，</a:t>
            </a:r>
            <a:r>
              <a:rPr lang="zh-CN" altLang="en-US" sz="2000" b="1" u="sng" dirty="0">
                <a:solidFill>
                  <a:srgbClr val="FF33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居然越看越明白</a:t>
            </a:r>
            <a:r>
              <a:rPr lang="zh-CN" altLang="en-US" sz="20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。虽然字音都读得不对，比如说把“凯”念作“岂” ，把“诸”念作“者”之类，因为只学过那个字的一半。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0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78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矩形 1"/>
          <p:cNvSpPr/>
          <p:nvPr/>
        </p:nvSpPr>
        <p:spPr>
          <a:xfrm>
            <a:off x="420688" y="679450"/>
            <a:ext cx="8091487" cy="40909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marL="360680" indent="-360680">
              <a:lnSpc>
                <a:spcPct val="150000"/>
              </a:lnSpc>
            </a:pPr>
            <a:r>
              <a:rPr lang="en-US" altLang="zh-CN" sz="22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(4)</a:t>
            </a:r>
            <a:r>
              <a:rPr lang="zh-CN" altLang="en-US" sz="22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我第一次读</a:t>
            </a:r>
            <a:r>
              <a:rPr lang="en-US" altLang="zh-CN" sz="22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《</a:t>
            </a:r>
            <a:r>
              <a:rPr lang="zh-CN" altLang="en-US" sz="22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三国演义</a:t>
            </a:r>
            <a:r>
              <a:rPr lang="en-US" altLang="zh-CN" sz="22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》</a:t>
            </a:r>
            <a:r>
              <a:rPr lang="zh-CN" altLang="en-US" sz="22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，读到关羽死了，</a:t>
            </a:r>
            <a:r>
              <a:rPr lang="zh-CN" altLang="en-US" sz="2200" b="1" u="sng" dirty="0">
                <a:solidFill>
                  <a:srgbClr val="FF33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哭了一场</a:t>
            </a:r>
            <a:r>
              <a:rPr lang="zh-CN" altLang="en-US" sz="22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，便把书丢下了。第二次再读时，到诸葛亮死了，</a:t>
            </a:r>
            <a:r>
              <a:rPr lang="zh-CN" altLang="en-US" sz="2200" b="1" u="sng" dirty="0">
                <a:solidFill>
                  <a:srgbClr val="FF33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又哭了一场</a:t>
            </a:r>
            <a:r>
              <a:rPr lang="zh-CN" altLang="en-US" sz="22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，又把书丢下了。后来忘了是什么时候才把全书读到“分久必合”的结局。</a:t>
            </a:r>
          </a:p>
          <a:p>
            <a:pPr marL="360680" indent="-360680">
              <a:lnSpc>
                <a:spcPct val="150000"/>
              </a:lnSpc>
            </a:pPr>
            <a:r>
              <a:rPr lang="en-US" altLang="zh-CN" sz="22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(5)《</a:t>
            </a:r>
            <a:r>
              <a:rPr lang="zh-CN" altLang="en-US" sz="22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红楼梦</a:t>
            </a:r>
            <a:r>
              <a:rPr lang="en-US" altLang="zh-CN" sz="22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》</a:t>
            </a:r>
            <a:r>
              <a:rPr lang="zh-CN" altLang="en-US" sz="22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是我在十二三岁时看的，起初我对它的兴趣并不大，</a:t>
            </a:r>
            <a:r>
              <a:rPr lang="zh-CN" altLang="en-US" sz="2200" b="1" u="sng" dirty="0">
                <a:solidFill>
                  <a:srgbClr val="FF33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贾宝玉的女声女气、林黛玉的哭哭啼啼都使我厌烦</a:t>
            </a:r>
            <a:r>
              <a:rPr lang="zh-CN" altLang="en-US" sz="22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。还是到了中年以后再拿起这部书看时，才尝到“满纸荒唐言，一把辛酸泪”所包含的一个朝代和家庭兴亡盛衰的滋味。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1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0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矩形 1"/>
          <p:cNvSpPr/>
          <p:nvPr/>
        </p:nvSpPr>
        <p:spPr>
          <a:xfrm>
            <a:off x="523875" y="922338"/>
            <a:ext cx="8053388" cy="13843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    结合冰心老人的选择和自己的阅读经验，说说什么样的书才是好书呢？</a:t>
            </a:r>
            <a:endParaRPr lang="en-US" altLang="zh-CN" sz="28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4276" name="矩形 4"/>
          <p:cNvSpPr>
            <a:spLocks noChangeArrowheads="1"/>
          </p:cNvSpPr>
          <p:nvPr/>
        </p:nvSpPr>
        <p:spPr bwMode="auto">
          <a:xfrm>
            <a:off x="596900" y="2278063"/>
            <a:ext cx="7935913" cy="193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    能感染人、陶冶人，有助于提高人的品德修养，有助于扩大知识面，有助于写作的书，才能算是好书。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4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276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380728" y="830593"/>
            <a:ext cx="8326438" cy="3698034"/>
          </a:xfrm>
          <a:prstGeom prst="roundRect">
            <a:avLst/>
          </a:prstGeom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黑体" pitchFamily="49" charset="-122"/>
                <a:ea typeface="黑体" pitchFamily="49" charset="-122"/>
              </a:rPr>
              <a:t>按时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黑体" pitchFamily="49" charset="-122"/>
                <a:ea typeface="黑体" pitchFamily="49" charset="-122"/>
              </a:rPr>
              <a:t>间顺序记叙    </a:t>
            </a:r>
          </a:p>
          <a:p>
            <a:pPr lvl="0">
              <a:lnSpc>
                <a:spcPct val="110000"/>
              </a:lnSpc>
              <a:defRPr/>
            </a:pPr>
            <a:r>
              <a:rPr lang="zh-CN" altLang="en-US" sz="2400" b="1" dirty="0" smtClean="0">
                <a:solidFill>
                  <a:srgbClr val="FF0000"/>
                </a:solidFill>
                <a:latin typeface="+mj-ea"/>
                <a:ea typeface="+mj-ea"/>
              </a:rPr>
              <a:t>学方法</a:t>
            </a:r>
            <a:r>
              <a:rPr lang="zh-CN" altLang="en-US" sz="2400" b="1" dirty="0">
                <a:latin typeface="+mj-ea"/>
                <a:ea typeface="+mj-ea"/>
              </a:rPr>
              <a:t>：按时间顺序记叙是指按照事件发展过程的先后顺序来记叙。在文章中恰当地</a:t>
            </a:r>
            <a:r>
              <a:rPr lang="zh-CN" altLang="en-US" sz="2400" b="1" dirty="0" smtClean="0">
                <a:latin typeface="+mj-ea"/>
                <a:ea typeface="+mj-ea"/>
              </a:rPr>
              <a:t>使用</a:t>
            </a:r>
            <a:r>
              <a:rPr lang="zh-CN" altLang="en-US" sz="2400" b="1" dirty="0">
                <a:latin typeface="+mj-ea"/>
                <a:ea typeface="+mj-ea"/>
              </a:rPr>
              <a:t>时间顺序，可以使文章层次井然有序，脉络清晰。本文的作者就是按时间顺序写了</a:t>
            </a:r>
            <a:r>
              <a:rPr lang="zh-CN" altLang="en-US" sz="2400" b="1" dirty="0" smtClean="0">
                <a:latin typeface="+mj-ea"/>
                <a:ea typeface="+mj-ea"/>
              </a:rPr>
              <a:t>自己</a:t>
            </a:r>
            <a:r>
              <a:rPr lang="zh-CN" altLang="en-US" sz="2400" b="1" dirty="0">
                <a:latin typeface="+mj-ea"/>
                <a:ea typeface="+mj-ea"/>
              </a:rPr>
              <a:t>的读书经历。①“我”会认字后不到几年，就开始读书。七岁时就开始自己读</a:t>
            </a:r>
            <a:r>
              <a:rPr lang="en-US" altLang="zh-CN" sz="2400" b="1" dirty="0">
                <a:latin typeface="+mj-ea"/>
                <a:ea typeface="+mj-ea"/>
              </a:rPr>
              <a:t>《</a:t>
            </a:r>
            <a:r>
              <a:rPr lang="zh-CN" altLang="en-US" sz="2400" b="1" dirty="0" smtClean="0">
                <a:latin typeface="+mj-ea"/>
                <a:ea typeface="+mj-ea"/>
              </a:rPr>
              <a:t>三国演义</a:t>
            </a:r>
            <a:r>
              <a:rPr lang="en-US" altLang="zh-CN" sz="2400" b="1" dirty="0">
                <a:latin typeface="+mj-ea"/>
                <a:ea typeface="+mj-ea"/>
              </a:rPr>
              <a:t>》</a:t>
            </a:r>
            <a:r>
              <a:rPr lang="zh-CN" altLang="en-US" sz="2400" b="1" dirty="0">
                <a:latin typeface="+mj-ea"/>
                <a:ea typeface="+mj-ea"/>
              </a:rPr>
              <a:t>；②十二三岁时看</a:t>
            </a:r>
            <a:r>
              <a:rPr lang="en-US" altLang="zh-CN" sz="2400" b="1" dirty="0">
                <a:latin typeface="+mj-ea"/>
                <a:ea typeface="+mj-ea"/>
              </a:rPr>
              <a:t>《</a:t>
            </a:r>
            <a:r>
              <a:rPr lang="zh-CN" altLang="en-US" sz="2400" b="1" dirty="0">
                <a:latin typeface="+mj-ea"/>
                <a:ea typeface="+mj-ea"/>
              </a:rPr>
              <a:t>红楼梦</a:t>
            </a:r>
            <a:r>
              <a:rPr lang="en-US" altLang="zh-CN" sz="2400" b="1" dirty="0">
                <a:latin typeface="+mj-ea"/>
                <a:ea typeface="+mj-ea"/>
              </a:rPr>
              <a:t>》</a:t>
            </a:r>
            <a:r>
              <a:rPr lang="zh-CN" altLang="en-US" sz="2400" b="1" dirty="0">
                <a:latin typeface="+mj-ea"/>
                <a:ea typeface="+mj-ea"/>
              </a:rPr>
              <a:t>与中年以后再看此书感受不同；③ </a:t>
            </a:r>
            <a:r>
              <a:rPr lang="en-US" altLang="zh-CN" sz="2400" b="1" dirty="0">
                <a:latin typeface="+mj-ea"/>
                <a:ea typeface="+mj-ea"/>
              </a:rPr>
              <a:t>1980 </a:t>
            </a:r>
            <a:r>
              <a:rPr lang="zh-CN" altLang="en-US" sz="2400" b="1" dirty="0">
                <a:latin typeface="+mj-ea"/>
                <a:ea typeface="+mj-ea"/>
              </a:rPr>
              <a:t>年到日本</a:t>
            </a:r>
            <a:r>
              <a:rPr lang="zh-CN" altLang="en-US" sz="2400" b="1" dirty="0" smtClean="0">
                <a:latin typeface="+mj-ea"/>
                <a:ea typeface="+mj-ea"/>
              </a:rPr>
              <a:t>访问</a:t>
            </a:r>
            <a:r>
              <a:rPr lang="zh-CN" altLang="en-US" sz="2400" b="1" dirty="0">
                <a:latin typeface="+mj-ea"/>
                <a:ea typeface="+mj-ea"/>
              </a:rPr>
              <a:t>回来后不能“行万里路”，便“读万卷书”。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187645" y="16819"/>
            <a:ext cx="2242922" cy="707886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all" spc="0" normalizeH="0" baseline="0" noProof="0" dirty="0"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写法借鉴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370095" y="830593"/>
            <a:ext cx="8326438" cy="2553891"/>
          </a:xfrm>
          <a:prstGeom prst="roundRect">
            <a:avLst/>
          </a:prstGeom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zh-CN" altLang="en-US" sz="2400" b="1" dirty="0" smtClean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记方法</a:t>
            </a:r>
            <a:r>
              <a:rPr lang="zh-CN" altLang="en-US"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：</a:t>
            </a:r>
            <a:r>
              <a:rPr lang="en-US" altLang="zh-CN"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1</a:t>
            </a:r>
            <a:r>
              <a:rPr lang="en-US" altLang="zh-CN" sz="2400" b="1" dirty="0">
                <a:latin typeface="Times New Roman" pitchFamily="18" charset="0"/>
                <a:ea typeface="+mj-ea"/>
                <a:cs typeface="Times New Roman" pitchFamily="18" charset="0"/>
              </a:rPr>
              <a:t>. </a:t>
            </a:r>
            <a:r>
              <a:rPr lang="zh-CN" altLang="en-US" sz="2400" b="1" dirty="0">
                <a:latin typeface="Times New Roman" pitchFamily="18" charset="0"/>
                <a:ea typeface="+mj-ea"/>
                <a:cs typeface="Times New Roman" pitchFamily="18" charset="0"/>
              </a:rPr>
              <a:t>交代清楚时间推移的顺序</a:t>
            </a:r>
            <a:r>
              <a:rPr lang="zh-CN" altLang="en-US"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。</a:t>
            </a:r>
            <a:endParaRPr lang="en-US" altLang="zh-CN" sz="2400" b="1" dirty="0" smtClean="0"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lvl="0">
              <a:lnSpc>
                <a:spcPct val="150000"/>
              </a:lnSpc>
              <a:defRPr/>
            </a:pPr>
            <a:r>
              <a:rPr lang="en-US" altLang="zh-CN"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2</a:t>
            </a:r>
            <a:r>
              <a:rPr lang="en-US" altLang="zh-CN" sz="2400" b="1" dirty="0">
                <a:latin typeface="Times New Roman" pitchFamily="18" charset="0"/>
                <a:ea typeface="+mj-ea"/>
                <a:cs typeface="Times New Roman" pitchFamily="18" charset="0"/>
              </a:rPr>
              <a:t>. </a:t>
            </a:r>
            <a:r>
              <a:rPr lang="zh-CN" altLang="en-US" sz="2400" b="1" dirty="0">
                <a:latin typeface="Times New Roman" pitchFamily="18" charset="0"/>
                <a:ea typeface="+mj-ea"/>
                <a:cs typeface="Times New Roman" pitchFamily="18" charset="0"/>
              </a:rPr>
              <a:t>注意挑选在这一时间段内最有意义、最典型的事</a:t>
            </a:r>
            <a:r>
              <a:rPr lang="zh-CN" altLang="en-US"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、物</a:t>
            </a:r>
            <a:r>
              <a:rPr lang="zh-CN" altLang="en-US" sz="2400" b="1" dirty="0">
                <a:latin typeface="Times New Roman" pitchFamily="18" charset="0"/>
                <a:ea typeface="+mj-ea"/>
                <a:cs typeface="Times New Roman" pitchFamily="18" charset="0"/>
              </a:rPr>
              <a:t>来写，不能面面俱到，没有重点</a:t>
            </a:r>
            <a:r>
              <a:rPr lang="zh-CN" altLang="en-US"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。</a:t>
            </a:r>
            <a:endParaRPr lang="en-US" altLang="zh-CN" sz="2400" b="1" dirty="0" smtClean="0"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lvl="0">
              <a:lnSpc>
                <a:spcPct val="150000"/>
              </a:lnSpc>
              <a:defRPr/>
            </a:pPr>
            <a:r>
              <a:rPr lang="en-US" altLang="zh-CN"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3</a:t>
            </a:r>
            <a:r>
              <a:rPr lang="en-US" altLang="zh-CN" sz="2400" b="1" dirty="0">
                <a:latin typeface="Times New Roman" pitchFamily="18" charset="0"/>
                <a:ea typeface="+mj-ea"/>
                <a:cs typeface="Times New Roman" pitchFamily="18" charset="0"/>
              </a:rPr>
              <a:t>. </a:t>
            </a:r>
            <a:r>
              <a:rPr lang="zh-CN" altLang="en-US" sz="2400" b="1" dirty="0">
                <a:latin typeface="Times New Roman" pitchFamily="18" charset="0"/>
                <a:ea typeface="+mj-ea"/>
                <a:cs typeface="Times New Roman" pitchFamily="18" charset="0"/>
              </a:rPr>
              <a:t>不能将时间顺序写乱了。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01181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596635" y="491335"/>
            <a:ext cx="7596188" cy="559769"/>
          </a:xfrm>
          <a:prstGeom prst="rect">
            <a:avLst/>
          </a:prstGeom>
        </p:spPr>
        <p:txBody>
          <a:bodyPr>
            <a:spAutoFit/>
          </a:bodyPr>
          <a:lstStyle/>
          <a:p>
            <a:pPr marR="0" lvl="0" algn="l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itchFamily="49" charset="-122"/>
                <a:ea typeface="黑体" pitchFamily="49" charset="-122"/>
                <a:cs typeface="Times New Roman" panose="02020603050405020304" pitchFamily="18" charset="0"/>
              </a:rPr>
              <a:t>按时间顺序写一段令你印象深刻的事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itchFamily="49" charset="-122"/>
                <a:ea typeface="黑体" pitchFamily="49" charset="-122"/>
                <a:cs typeface="Times New Roman" panose="02020603050405020304" pitchFamily="18" charset="0"/>
              </a:rPr>
              <a:t>。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黑体" pitchFamily="49" charset="-122"/>
              <a:ea typeface="黑体" pitchFamily="49" charset="-122"/>
              <a:cs typeface="Times New Roman" panose="02020603050405020304" pitchFamily="18" charset="0"/>
            </a:endParaRPr>
          </a:p>
        </p:txBody>
      </p:sp>
      <p:sp>
        <p:nvSpPr>
          <p:cNvPr id="4" name="云形标注 3"/>
          <p:cNvSpPr/>
          <p:nvPr/>
        </p:nvSpPr>
        <p:spPr>
          <a:xfrm>
            <a:off x="6063835" y="163033"/>
            <a:ext cx="2876551" cy="687388"/>
          </a:xfrm>
          <a:prstGeom prst="cloudCallout">
            <a:avLst>
              <a:gd name="adj1" fmla="val -68077"/>
              <a:gd name="adj2" fmla="val 19279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一定要注意按照时间顺序！</a:t>
            </a:r>
          </a:p>
        </p:txBody>
      </p:sp>
      <p:sp>
        <p:nvSpPr>
          <p:cNvPr id="11" name="矩形 10"/>
          <p:cNvSpPr/>
          <p:nvPr/>
        </p:nvSpPr>
        <p:spPr>
          <a:xfrm>
            <a:off x="639167" y="1071498"/>
            <a:ext cx="8100794" cy="369909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</a:pPr>
            <a:r>
              <a:rPr lang="zh-CN" alt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+mj-ea"/>
                <a:ea typeface="+mj-ea"/>
              </a:rPr>
              <a:t>示例</a:t>
            </a:r>
            <a:r>
              <a:rPr lang="zh-CN" altLang="en-US" sz="2400" b="1" dirty="0">
                <a:solidFill>
                  <a:srgbClr val="FF6600"/>
                </a:solidFill>
                <a:latin typeface="+mj-ea"/>
                <a:ea typeface="+mj-ea"/>
              </a:rPr>
              <a:t> 早晨，阳光照到了阳台上，妈妈在给奶奶晒棉被。我问妈妈：“奶奶的棉被</a:t>
            </a:r>
            <a:r>
              <a:rPr lang="zh-CN" altLang="en-US" sz="2400" b="1" dirty="0" smtClean="0">
                <a:solidFill>
                  <a:srgbClr val="FF6600"/>
                </a:solidFill>
                <a:latin typeface="+mj-ea"/>
                <a:ea typeface="+mj-ea"/>
              </a:rPr>
              <a:t>一点儿</a:t>
            </a:r>
            <a:r>
              <a:rPr lang="zh-CN" altLang="en-US" sz="2400" b="1" dirty="0">
                <a:solidFill>
                  <a:srgbClr val="FF6600"/>
                </a:solidFill>
                <a:latin typeface="+mj-ea"/>
                <a:ea typeface="+mj-ea"/>
              </a:rPr>
              <a:t>也没湿，为什么要晒呢？”</a:t>
            </a:r>
          </a:p>
          <a:p>
            <a:pPr indent="444500">
              <a:lnSpc>
                <a:spcPct val="110000"/>
              </a:lnSpc>
            </a:pPr>
            <a:r>
              <a:rPr lang="zh-CN" altLang="en-US" sz="2400" b="1" dirty="0">
                <a:solidFill>
                  <a:srgbClr val="FF6600"/>
                </a:solidFill>
                <a:latin typeface="+mj-ea"/>
                <a:ea typeface="+mj-ea"/>
              </a:rPr>
              <a:t>“棉被晒过了，奶奶盖上会更暖和。”妈妈说。</a:t>
            </a:r>
          </a:p>
          <a:p>
            <a:pPr indent="444500">
              <a:lnSpc>
                <a:spcPct val="110000"/>
              </a:lnSpc>
            </a:pPr>
            <a:r>
              <a:rPr lang="zh-CN" altLang="en-US" sz="2400" b="1" dirty="0">
                <a:solidFill>
                  <a:srgbClr val="FF6600"/>
                </a:solidFill>
                <a:latin typeface="+mj-ea"/>
                <a:ea typeface="+mj-ea"/>
              </a:rPr>
              <a:t>“为什么呢？”我又问。</a:t>
            </a:r>
          </a:p>
          <a:p>
            <a:pPr indent="444500">
              <a:lnSpc>
                <a:spcPct val="110000"/>
              </a:lnSpc>
            </a:pPr>
            <a:r>
              <a:rPr lang="zh-CN" altLang="en-US" sz="2400" b="1" dirty="0">
                <a:solidFill>
                  <a:srgbClr val="FF6600"/>
                </a:solidFill>
                <a:latin typeface="+mj-ea"/>
                <a:ea typeface="+mj-ea"/>
              </a:rPr>
              <a:t>妈妈说：“棉被里有棉花，让阳光钻进棉花里，你说暖和不暖和？”</a:t>
            </a:r>
          </a:p>
          <a:p>
            <a:pPr indent="444500">
              <a:lnSpc>
                <a:spcPct val="110000"/>
              </a:lnSpc>
            </a:pPr>
            <a:r>
              <a:rPr lang="zh-CN" altLang="en-US" sz="2400" b="1" dirty="0">
                <a:solidFill>
                  <a:srgbClr val="FF6600"/>
                </a:solidFill>
                <a:latin typeface="+mj-ea"/>
                <a:ea typeface="+mj-ea"/>
              </a:rPr>
              <a:t>吃过午饭，奶奶要睡午觉，妈妈收了棉被铺到奶奶的床上。奶奶脱下棉鞋，躺</a:t>
            </a:r>
            <a:r>
              <a:rPr lang="zh-CN" altLang="en-US" sz="2400" b="1" dirty="0" smtClean="0">
                <a:solidFill>
                  <a:srgbClr val="FF6600"/>
                </a:solidFill>
                <a:latin typeface="+mj-ea"/>
                <a:ea typeface="+mj-ea"/>
              </a:rPr>
              <a:t>进被窝</a:t>
            </a:r>
            <a:r>
              <a:rPr lang="zh-CN" altLang="en-US" sz="2400" b="1" dirty="0">
                <a:solidFill>
                  <a:srgbClr val="FF6600"/>
                </a:solidFill>
                <a:latin typeface="+mj-ea"/>
                <a:ea typeface="+mj-ea"/>
              </a:rPr>
              <a:t>，说：“这被子真暖和。”她舒服地合上了眼睛。</a:t>
            </a:r>
          </a:p>
        </p:txBody>
      </p:sp>
      <p:cxnSp>
        <p:nvCxnSpPr>
          <p:cNvPr id="2" name="直接连接符 1"/>
          <p:cNvCxnSpPr/>
          <p:nvPr/>
        </p:nvCxnSpPr>
        <p:spPr>
          <a:xfrm>
            <a:off x="946643" y="1020633"/>
            <a:ext cx="1478915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11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885822" y="1586146"/>
            <a:ext cx="3283267" cy="1200329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</a:pPr>
            <a:r>
              <a:rPr sz="2400" b="1" dirty="0" err="1" smtClean="0">
                <a:solidFill>
                  <a:srgbClr val="00B05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丰富情感</a:t>
            </a:r>
            <a:endParaRPr lang="en-US" sz="2400" b="1" dirty="0">
              <a:solidFill>
                <a:srgbClr val="00B05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buFont typeface="Arial" panose="020B0604020202020204" pitchFamily="34" charset="0"/>
            </a:pPr>
            <a:r>
              <a:rPr sz="2400" b="1" dirty="0" err="1" smtClean="0">
                <a:solidFill>
                  <a:srgbClr val="00B05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扩大知识面</a:t>
            </a:r>
            <a:r>
              <a:rPr sz="2400" b="1" dirty="0" smtClean="0">
                <a:solidFill>
                  <a:srgbClr val="00B05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         </a:t>
            </a:r>
            <a:endParaRPr sz="2400" b="1" dirty="0">
              <a:solidFill>
                <a:srgbClr val="00B05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buFont typeface="Arial" panose="020B0604020202020204" pitchFamily="34" charset="0"/>
            </a:pPr>
            <a:r>
              <a:rPr sz="2400" b="1" dirty="0" err="1" smtClean="0">
                <a:solidFill>
                  <a:srgbClr val="00B05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懂得为人处世的道理</a:t>
            </a:r>
            <a:endParaRPr sz="2400" b="1" dirty="0">
              <a:solidFill>
                <a:srgbClr val="00B05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" name="左大括号 2"/>
          <p:cNvSpPr/>
          <p:nvPr/>
        </p:nvSpPr>
        <p:spPr>
          <a:xfrm>
            <a:off x="1046687" y="1427241"/>
            <a:ext cx="215900" cy="2601913"/>
          </a:xfrm>
          <a:prstGeom prst="leftBrac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37892" name="矩形 1"/>
          <p:cNvSpPr/>
          <p:nvPr/>
        </p:nvSpPr>
        <p:spPr>
          <a:xfrm>
            <a:off x="501903" y="2036206"/>
            <a:ext cx="540385" cy="138366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忆</a:t>
            </a:r>
          </a:p>
          <a:p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读</a:t>
            </a:r>
          </a:p>
          <a:p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书</a:t>
            </a:r>
          </a:p>
        </p:txBody>
      </p:sp>
      <p:sp>
        <p:nvSpPr>
          <p:cNvPr id="6" name="左大括号 5"/>
          <p:cNvSpPr/>
          <p:nvPr/>
        </p:nvSpPr>
        <p:spPr>
          <a:xfrm>
            <a:off x="2680542" y="1681558"/>
            <a:ext cx="127000" cy="1071245"/>
          </a:xfrm>
          <a:prstGeom prst="leftBrace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074504" y="1089213"/>
            <a:ext cx="5329555" cy="559769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Calibri" panose="020F0502020204030204" pitchFamily="34" charset="0"/>
              </a:rPr>
              <a:t> 谈读书，感受多——</a:t>
            </a:r>
            <a:r>
              <a:rPr lang="zh-CN" altLang="en-US" sz="2400" b="1" dirty="0">
                <a:solidFill>
                  <a:srgbClr val="00B05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Calibri" panose="020F0502020204030204" pitchFamily="34" charset="0"/>
              </a:rPr>
              <a:t>滔滔不绝</a:t>
            </a:r>
          </a:p>
        </p:txBody>
      </p:sp>
      <p:sp>
        <p:nvSpPr>
          <p:cNvPr id="8" name="矩形 7"/>
          <p:cNvSpPr/>
          <p:nvPr/>
        </p:nvSpPr>
        <p:spPr>
          <a:xfrm>
            <a:off x="1191467" y="2934925"/>
            <a:ext cx="6135370" cy="1200329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Calibri" panose="020F0502020204030204" pitchFamily="34" charset="0"/>
              </a:rPr>
              <a:t>读好书，懂鉴赏：</a:t>
            </a:r>
            <a:r>
              <a:rPr lang="zh-CN" altLang="en-US" sz="2400" b="1" dirty="0">
                <a:solidFill>
                  <a:srgbClr val="00B05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Calibri" panose="020F0502020204030204" pitchFamily="34" charset="0"/>
              </a:rPr>
              <a:t>挑选书，比较书  </a:t>
            </a:r>
          </a:p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Calibri" panose="020F0502020204030204" pitchFamily="34" charset="0"/>
              </a:rPr>
              <a:t>多读书，有所悟：</a:t>
            </a:r>
            <a:r>
              <a:rPr lang="zh-CN" altLang="en-US" sz="2400" b="1" dirty="0">
                <a:solidFill>
                  <a:srgbClr val="00B05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Calibri" panose="020F0502020204030204" pitchFamily="34" charset="0"/>
              </a:rPr>
              <a:t>读书好，多读书，读好书 </a:t>
            </a:r>
          </a:p>
        </p:txBody>
      </p:sp>
      <p:sp>
        <p:nvSpPr>
          <p:cNvPr id="9" name="左大括号 8"/>
          <p:cNvSpPr/>
          <p:nvPr/>
        </p:nvSpPr>
        <p:spPr>
          <a:xfrm rot="10800000">
            <a:off x="7131088" y="1199898"/>
            <a:ext cx="227647" cy="2829256"/>
          </a:xfrm>
          <a:prstGeom prst="leftBrac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230688" y="1819152"/>
            <a:ext cx="1417955" cy="8299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读书好，</a:t>
            </a:r>
          </a:p>
          <a:p>
            <a:pPr algn="l">
              <a:lnSpc>
                <a:spcPct val="100000"/>
              </a:lnSpc>
            </a:pPr>
            <a:r>
              <a:rPr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收获多 </a:t>
            </a:r>
            <a:endParaRPr lang="zh-CN" altLang="en-US" sz="2400" b="1" dirty="0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3178376" y="308043"/>
            <a:ext cx="2225040" cy="70675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课文图示</a:t>
            </a:r>
          </a:p>
        </p:txBody>
      </p:sp>
      <p:sp>
        <p:nvSpPr>
          <p:cNvPr id="12" name="矩形 11"/>
          <p:cNvSpPr/>
          <p:nvPr/>
        </p:nvSpPr>
        <p:spPr>
          <a:xfrm>
            <a:off x="7323442" y="1936751"/>
            <a:ext cx="1537726" cy="1200329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Calibri" panose="020F0502020204030204" pitchFamily="34" charset="0"/>
              </a:rPr>
              <a:t>读书得法</a:t>
            </a:r>
            <a:endParaRPr lang="en-US" altLang="zh-CN" sz="2400" b="1" dirty="0" smtClean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  <a:sym typeface="Calibri" panose="020F050202020403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Calibri" panose="020F0502020204030204" pitchFamily="34" charset="0"/>
              </a:rPr>
              <a:t>其乐无穷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78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37892" grpId="0"/>
      <p:bldP spid="6" grpId="0" animBg="1"/>
      <p:bldP spid="7" grpId="0"/>
      <p:bldP spid="8" grpId="0" build="p"/>
      <p:bldP spid="9" grpId="0" animBg="1"/>
      <p:bldP spid="10" grpId="0"/>
      <p:bldP spid="12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内容占位符 2"/>
          <p:cNvSpPr txBox="1"/>
          <p:nvPr/>
        </p:nvSpPr>
        <p:spPr>
          <a:xfrm>
            <a:off x="1003449" y="1134460"/>
            <a:ext cx="7200900" cy="183197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indent="622300">
              <a:lnSpc>
                <a:spcPct val="150000"/>
              </a:lnSpc>
              <a:spcBef>
                <a:spcPct val="20000"/>
              </a:spcBef>
              <a:buFont typeface="Arial" panose="020B0604020202020204" pitchFamily="34" charset="0"/>
            </a:pPr>
            <a:r>
              <a:rPr lang="zh-CN" altLang="en-US" sz="2800" b="1" dirty="0">
                <a:latin typeface="+mj-ea"/>
                <a:ea typeface="+mj-ea"/>
                <a:sym typeface="Calibri" panose="020F0502020204030204" pitchFamily="34" charset="0"/>
              </a:rPr>
              <a:t>本文作者以“忆读书”为线索，</a:t>
            </a:r>
            <a:r>
              <a:rPr lang="zh-CN" altLang="en-US" sz="2800" b="1" dirty="0" smtClean="0">
                <a:latin typeface="+mj-ea"/>
                <a:ea typeface="+mj-ea"/>
                <a:sym typeface="Calibri" panose="020F0502020204030204" pitchFamily="34" charset="0"/>
              </a:rPr>
              <a:t>按时</a:t>
            </a:r>
            <a:r>
              <a:rPr lang="zh-CN" altLang="en-US" sz="2800" b="1" dirty="0">
                <a:latin typeface="+mj-ea"/>
                <a:ea typeface="+mj-ea"/>
                <a:sym typeface="Calibri" panose="020F0502020204030204" pitchFamily="34" charset="0"/>
              </a:rPr>
              <a:t>间顺序回忆了自己的读书经历，</a:t>
            </a:r>
            <a:r>
              <a:rPr lang="zh-CN" altLang="en-US" sz="2800" b="1" dirty="0" smtClean="0">
                <a:latin typeface="+mj-ea"/>
                <a:ea typeface="+mj-ea"/>
                <a:sym typeface="Calibri" panose="020F0502020204030204" pitchFamily="34" charset="0"/>
              </a:rPr>
              <a:t>写出了</a:t>
            </a:r>
            <a:r>
              <a:rPr lang="zh-CN" altLang="en-US" sz="2800" b="1" dirty="0">
                <a:latin typeface="+mj-ea"/>
                <a:ea typeface="+mj-ea"/>
                <a:sym typeface="Calibri" panose="020F0502020204030204" pitchFamily="34" charset="0"/>
              </a:rPr>
              <a:t>自己在不同年龄阶段所读的书以及</a:t>
            </a:r>
            <a:r>
              <a:rPr lang="zh-CN" altLang="en-US" sz="2800" b="1" dirty="0" smtClean="0">
                <a:latin typeface="+mj-ea"/>
                <a:ea typeface="+mj-ea"/>
                <a:sym typeface="Calibri" panose="020F0502020204030204" pitchFamily="34" charset="0"/>
              </a:rPr>
              <a:t>自己</a:t>
            </a:r>
            <a:r>
              <a:rPr lang="zh-CN" altLang="en-US" sz="2800" b="1" dirty="0">
                <a:latin typeface="+mj-ea"/>
                <a:ea typeface="+mj-ea"/>
                <a:sym typeface="Calibri" panose="020F0502020204030204" pitchFamily="34" charset="0"/>
              </a:rPr>
              <a:t>读书的感悟。表达了作者热爱读书</a:t>
            </a:r>
            <a:r>
              <a:rPr lang="zh-CN" altLang="en-US" sz="2800" b="1" dirty="0" smtClean="0">
                <a:latin typeface="+mj-ea"/>
                <a:ea typeface="+mj-ea"/>
                <a:sym typeface="Calibri" panose="020F0502020204030204" pitchFamily="34" charset="0"/>
              </a:rPr>
              <a:t>、以</a:t>
            </a:r>
            <a:r>
              <a:rPr lang="zh-CN" altLang="en-US" sz="2800" b="1" dirty="0">
                <a:latin typeface="+mj-ea"/>
                <a:ea typeface="+mj-ea"/>
                <a:sym typeface="Calibri" panose="020F0502020204030204" pitchFamily="34" charset="0"/>
              </a:rPr>
              <a:t>读书为乐的情感，并告诫我们读书好</a:t>
            </a:r>
            <a:r>
              <a:rPr lang="zh-CN" altLang="en-US" sz="2800" b="1" dirty="0" smtClean="0">
                <a:latin typeface="+mj-ea"/>
                <a:ea typeface="+mj-ea"/>
                <a:sym typeface="Calibri" panose="020F0502020204030204" pitchFamily="34" charset="0"/>
              </a:rPr>
              <a:t>，要</a:t>
            </a:r>
            <a:r>
              <a:rPr lang="zh-CN" altLang="en-US" sz="2800" b="1" dirty="0">
                <a:latin typeface="+mj-ea"/>
                <a:ea typeface="+mj-ea"/>
                <a:sym typeface="Calibri" panose="020F0502020204030204" pitchFamily="34" charset="0"/>
              </a:rPr>
              <a:t>多读书，读好书。</a:t>
            </a:r>
          </a:p>
        </p:txBody>
      </p:sp>
      <p:sp>
        <p:nvSpPr>
          <p:cNvPr id="7" name="矩形 6"/>
          <p:cNvSpPr/>
          <p:nvPr/>
        </p:nvSpPr>
        <p:spPr>
          <a:xfrm>
            <a:off x="3270400" y="433176"/>
            <a:ext cx="2225040" cy="70675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主题感悟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01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01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0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78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文本框 137"/>
          <p:cNvSpPr txBox="1"/>
          <p:nvPr/>
        </p:nvSpPr>
        <p:spPr>
          <a:xfrm>
            <a:off x="627270" y="829479"/>
            <a:ext cx="7897813" cy="3593664"/>
          </a:xfrm>
          <a:prstGeom prst="rect">
            <a:avLst/>
          </a:prstGeom>
          <a:solidFill>
            <a:srgbClr val="FFFFFF"/>
          </a:solidFill>
          <a:ln w="9525" cap="rnd" cmpd="sng">
            <a:solidFill>
              <a:srgbClr val="000000"/>
            </a:solidFill>
            <a:prstDash val="sysDot"/>
            <a:miter/>
            <a:headEnd type="none" w="med" len="med"/>
            <a:tailEnd type="none" w="med" len="med"/>
          </a:ln>
        </p:spPr>
        <p:txBody>
          <a:bodyPr/>
          <a:lstStyle/>
          <a:p>
            <a:pPr indent="712788">
              <a:lnSpc>
                <a:spcPct val="150000"/>
              </a:lnSpc>
            </a:pPr>
            <a:r>
              <a:rPr lang="zh-CN" altLang="en-US" sz="2600" b="1" dirty="0">
                <a:solidFill>
                  <a:srgbClr val="FF0000"/>
                </a:solidFill>
                <a:latin typeface="+mj-ea"/>
                <a:ea typeface="+mj-ea"/>
              </a:rPr>
              <a:t>爱</a:t>
            </a:r>
            <a:r>
              <a:rPr lang="zh-CN" altLang="en-US" sz="2600" b="1" dirty="0" smtClean="0">
                <a:solidFill>
                  <a:srgbClr val="FF0000"/>
                </a:solidFill>
                <a:latin typeface="+mj-ea"/>
                <a:ea typeface="+mj-ea"/>
              </a:rPr>
              <a:t>读书 </a:t>
            </a:r>
            <a:r>
              <a:rPr lang="zh-CN" altLang="en-US" sz="2600" b="1" dirty="0" smtClean="0">
                <a:latin typeface="+mj-ea"/>
                <a:ea typeface="+mj-ea"/>
              </a:rPr>
              <a:t>冰心</a:t>
            </a:r>
            <a:r>
              <a:rPr lang="zh-CN" altLang="en-US" sz="2600" b="1" dirty="0">
                <a:latin typeface="+mj-ea"/>
                <a:ea typeface="+mj-ea"/>
              </a:rPr>
              <a:t>老人酷爱</a:t>
            </a:r>
            <a:r>
              <a:rPr lang="zh-CN" altLang="en-US" sz="2600" b="1" dirty="0" smtClean="0">
                <a:latin typeface="+mj-ea"/>
                <a:ea typeface="+mj-ea"/>
              </a:rPr>
              <a:t>读书</a:t>
            </a:r>
            <a:r>
              <a:rPr lang="zh-CN" altLang="en-US" sz="2600" b="1" dirty="0">
                <a:latin typeface="+mj-ea"/>
                <a:ea typeface="+mj-ea"/>
              </a:rPr>
              <a:t>，在她近百年的岁月中，始终有缕缕书香</a:t>
            </a:r>
            <a:r>
              <a:rPr lang="zh-CN" altLang="en-US" sz="2600" b="1" dirty="0" smtClean="0">
                <a:latin typeface="+mj-ea"/>
                <a:ea typeface="+mj-ea"/>
              </a:rPr>
              <a:t>滋养和</a:t>
            </a:r>
            <a:r>
              <a:rPr lang="zh-CN" altLang="en-US" sz="2600" b="1" dirty="0">
                <a:latin typeface="+mj-ea"/>
                <a:ea typeface="+mj-ea"/>
              </a:rPr>
              <a:t>丰富着她的人生，所以她度过了充实、快乐</a:t>
            </a:r>
            <a:r>
              <a:rPr lang="zh-CN" altLang="en-US" sz="2600" b="1" dirty="0" smtClean="0">
                <a:latin typeface="+mj-ea"/>
                <a:ea typeface="+mj-ea"/>
              </a:rPr>
              <a:t>而有</a:t>
            </a:r>
            <a:r>
              <a:rPr lang="zh-CN" altLang="en-US" sz="2600" b="1" dirty="0">
                <a:latin typeface="+mj-ea"/>
                <a:ea typeface="+mj-ea"/>
              </a:rPr>
              <a:t>意义的一生。同学们，让我们时刻牢记冰心</a:t>
            </a:r>
            <a:r>
              <a:rPr lang="zh-CN" altLang="en-US" sz="2600" b="1" dirty="0" smtClean="0">
                <a:latin typeface="+mj-ea"/>
                <a:ea typeface="+mj-ea"/>
              </a:rPr>
              <a:t>老人</a:t>
            </a:r>
            <a:r>
              <a:rPr lang="zh-CN" altLang="en-US" sz="2600" b="1" dirty="0">
                <a:latin typeface="+mj-ea"/>
                <a:ea typeface="+mj-ea"/>
              </a:rPr>
              <a:t>的殷切嘱咐“读书好，多读书，读好书”，</a:t>
            </a:r>
            <a:r>
              <a:rPr lang="zh-CN" altLang="en-US" sz="2600" b="1" dirty="0" smtClean="0">
                <a:latin typeface="+mj-ea"/>
                <a:ea typeface="+mj-ea"/>
              </a:rPr>
              <a:t>一起</a:t>
            </a:r>
            <a:r>
              <a:rPr lang="zh-CN" altLang="en-US" sz="2600" b="1" dirty="0">
                <a:latin typeface="+mj-ea"/>
                <a:ea typeface="+mj-ea"/>
              </a:rPr>
              <a:t>走进书的殿堂，让清幽的书香也在我们的</a:t>
            </a:r>
            <a:r>
              <a:rPr lang="zh-CN" altLang="en-US" sz="2600" b="1" dirty="0" smtClean="0">
                <a:latin typeface="+mj-ea"/>
                <a:ea typeface="+mj-ea"/>
              </a:rPr>
              <a:t>生命中</a:t>
            </a:r>
            <a:r>
              <a:rPr lang="zh-CN" altLang="en-US" sz="2600" b="1" dirty="0">
                <a:latin typeface="+mj-ea"/>
                <a:ea typeface="+mj-ea"/>
              </a:rPr>
              <a:t>飘散。</a:t>
            </a:r>
          </a:p>
        </p:txBody>
      </p:sp>
      <p:sp>
        <p:nvSpPr>
          <p:cNvPr id="3" name="矩形 2"/>
          <p:cNvSpPr/>
          <p:nvPr/>
        </p:nvSpPr>
        <p:spPr>
          <a:xfrm>
            <a:off x="3348505" y="82384"/>
            <a:ext cx="2225040" cy="70675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独特感悟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99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38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3" descr="C:\Users\Administrator\Desktop\微官网末页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0"/>
            <a:ext cx="9144001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18378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自定义 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974806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</TotalTime>
  <Words>2645</Words>
  <Application>Microsoft Office PowerPoint</Application>
  <PresentationFormat>全屏显示(16:9)</PresentationFormat>
  <Paragraphs>101</Paragraphs>
  <Slides>36</Slides>
  <Notes>1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36</vt:i4>
      </vt:variant>
    </vt:vector>
  </HeadingPairs>
  <TitlesOfParts>
    <vt:vector size="37" baseType="lpstr"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荣德基</dc:creator>
  <cp:lastModifiedBy>User</cp:lastModifiedBy>
  <cp:revision>694</cp:revision>
  <dcterms:created xsi:type="dcterms:W3CDTF">2015-12-30T08:03:00Z</dcterms:created>
  <dcterms:modified xsi:type="dcterms:W3CDTF">2020-09-01T06:24:02Z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2052-11.1.0.9912</vt:lpwstr>
  </property>
</Properties>
</file>