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664" r:id="rId2"/>
    <p:sldId id="638" r:id="rId3"/>
    <p:sldId id="639" r:id="rId4"/>
    <p:sldId id="641" r:id="rId5"/>
    <p:sldId id="657" r:id="rId6"/>
    <p:sldId id="646" r:id="rId7"/>
    <p:sldId id="644" r:id="rId8"/>
    <p:sldId id="645" r:id="rId9"/>
    <p:sldId id="647" r:id="rId10"/>
    <p:sldId id="648" r:id="rId11"/>
    <p:sldId id="649" r:id="rId12"/>
    <p:sldId id="650" r:id="rId13"/>
    <p:sldId id="651" r:id="rId14"/>
    <p:sldId id="652" r:id="rId15"/>
    <p:sldId id="658" r:id="rId16"/>
    <p:sldId id="659" r:id="rId17"/>
    <p:sldId id="661" r:id="rId18"/>
    <p:sldId id="662" r:id="rId19"/>
    <p:sldId id="655" r:id="rId20"/>
    <p:sldId id="656" r:id="rId21"/>
    <p:sldId id="663" r:id="rId22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8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045869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37820" y="489934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34360" y="48688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83045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4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4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4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4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3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3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3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3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8" name="组合 17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19" name="图片 1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0" name="组合 19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1" name="图片 20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2" name="图片 21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25.&#25925;&#20154;&#35848;&#35835;&#20070;&#65288;&#26391;&#35835;&#35270;&#39057;&#65289;.mp4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65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2075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11068" y="1265030"/>
            <a:ext cx="495300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古人谈读书</a:t>
            </a:r>
          </a:p>
        </p:txBody>
      </p:sp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041" y="247724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241" y="247661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55552" y="263051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4919" y="1474249"/>
            <a:ext cx="54711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孔子</a:t>
            </a:r>
            <a:r>
              <a:rPr lang="en-US" altLang="zh-CN" sz="2800" b="1" dirty="0">
                <a:latin typeface="+mj-ea"/>
                <a:ea typeface="+mj-ea"/>
              </a:rPr>
              <a:t> </a:t>
            </a:r>
            <a:r>
              <a:rPr lang="zh-CN" altLang="en-US" sz="2800" b="1" dirty="0">
                <a:latin typeface="+mj-ea"/>
                <a:ea typeface="+mj-ea"/>
              </a:rPr>
              <a:t> 名丘，字仲尼，春秋时期鲁国人。著名的思想家、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政治家</a:t>
            </a:r>
            <a:r>
              <a:rPr lang="zh-CN" altLang="en-US" sz="2800" b="1" dirty="0">
                <a:latin typeface="+mj-ea"/>
                <a:ea typeface="+mj-ea"/>
              </a:rPr>
              <a:t>、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教育家、儒家的创始人</a:t>
            </a:r>
            <a:r>
              <a:rPr lang="zh-CN" altLang="en-US" sz="2800" b="1" dirty="0">
                <a:latin typeface="+mj-ea"/>
                <a:ea typeface="+mj-ea"/>
              </a:rPr>
              <a:t>。</a:t>
            </a:r>
          </a:p>
        </p:txBody>
      </p:sp>
      <p:sp>
        <p:nvSpPr>
          <p:cNvPr id="7" name="文本框 11"/>
          <p:cNvSpPr txBox="1"/>
          <p:nvPr/>
        </p:nvSpPr>
        <p:spPr>
          <a:xfrm>
            <a:off x="172162" y="526073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  <a:ea typeface="黑体" panose="02010609060101010101" pitchFamily="49" charset="-122"/>
              </a:rPr>
              <a:t>第一课时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74" y="1686560"/>
            <a:ext cx="1879600" cy="23075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3034918" y="82077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636630" y="104154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7038" y="1168210"/>
            <a:ext cx="5634068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朱熹</a:t>
            </a:r>
            <a:r>
              <a:rPr lang="zh-CN" altLang="en-US" sz="2800" b="1" dirty="0">
                <a:latin typeface="+mj-ea"/>
                <a:ea typeface="+mj-ea"/>
              </a:rPr>
              <a:t> 南宋著名的理学家、思想家、哲学家、教育家、诗人。世称朱子，是孔子、孟子以来最杰出的弘扬儒学的大师。</a:t>
            </a:r>
          </a:p>
        </p:txBody>
      </p:sp>
      <p:pic>
        <p:nvPicPr>
          <p:cNvPr id="80898" name="Picture 2" descr="https://img.gushiwen.org/authorImg/zhux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056" y="927759"/>
            <a:ext cx="2232248" cy="30243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58814" y="458561"/>
            <a:ext cx="565557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《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论语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》</a:t>
            </a:r>
            <a:r>
              <a:rPr lang="zh-CN" altLang="en-US" sz="2800" b="1" dirty="0">
                <a:latin typeface="+mj-ea"/>
                <a:ea typeface="+mj-ea"/>
              </a:rPr>
              <a:t> 儒家学派的经典著作之一。由孔子的弟子及其再传弟子编撰而成。它以语录体和对话文体为主，记录了孔子及其弟子言行。与《孟子》《大学》《中庸》合称</a:t>
            </a:r>
            <a:r>
              <a:rPr lang="en-US" altLang="zh-CN" sz="2800" b="1" dirty="0">
                <a:latin typeface="+mj-ea"/>
                <a:ea typeface="+mj-ea"/>
              </a:rPr>
              <a:t>“</a:t>
            </a:r>
            <a:r>
              <a:rPr lang="zh-CN" altLang="en-US" sz="2800" b="1" dirty="0">
                <a:latin typeface="+mj-ea"/>
                <a:ea typeface="+mj-ea"/>
              </a:rPr>
              <a:t>四书</a:t>
            </a:r>
            <a:r>
              <a:rPr lang="en-US" altLang="zh-CN" sz="2800" b="1" dirty="0">
                <a:latin typeface="+mj-ea"/>
                <a:ea typeface="+mj-ea"/>
              </a:rPr>
              <a:t>”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22587" r="23840"/>
          <a:stretch>
            <a:fillRect/>
          </a:stretch>
        </p:blipFill>
        <p:spPr>
          <a:xfrm>
            <a:off x="530860" y="680217"/>
            <a:ext cx="2435624" cy="3171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715483" y="1122032"/>
            <a:ext cx="7742238" cy="24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62420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文言文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是古代用来写文章的一种文体，将日常说话的意思用简短的文字表现出来，意思比较丰富。</a:t>
            </a:r>
            <a:endParaRPr kumimoji="0" lang="en-US" altLang="zh-CN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62420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现代文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是将日常我们说的话直接记录下来，直白干净，意思明确简单。</a:t>
            </a:r>
            <a:endParaRPr kumimoji="0" lang="zh-CN" altLang="en-US" sz="26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73599" y="434486"/>
            <a:ext cx="339661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文言文与现代文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98513" y="1401763"/>
            <a:ext cx="5834063" cy="5842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711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行</a:t>
            </a:r>
            <a:r>
              <a:rPr kumimoji="0" lang="zh-CN" altLang="en-US" sz="32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千里路，读</a:t>
            </a:r>
            <a:r>
              <a:rPr kumimoji="0" lang="zh-CN" altLang="en-US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万卷书。</a:t>
            </a:r>
            <a:endParaRPr kumimoji="0" lang="en-US" altLang="zh-CN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9219" name="Picture 11" descr="C:\Users\Administrator\AppData\Roaming\Tencent\Users\541737432\QQ\WinTemp\RichOle\1BN~BAMI`CG(W2(}L~PYJ$U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3037" y="810616"/>
            <a:ext cx="1501111" cy="298165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>
          <a:xfrm>
            <a:off x="798513" y="2319338"/>
            <a:ext cx="5834063" cy="156845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711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读</a:t>
            </a:r>
            <a:r>
              <a:rPr kumimoji="0" lang="zh-CN" altLang="en-US" sz="32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一本好书，就像是和一位高尚的人在</a:t>
            </a:r>
            <a:r>
              <a:rPr kumimoji="0" lang="zh-CN" altLang="en-US" sz="32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说话。</a:t>
            </a:r>
            <a:endParaRPr kumimoji="0" lang="zh-CN" alt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25021" y="1334790"/>
            <a:ext cx="764540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读了上面的资料，你对文言文已经有了初步的了解，那么，这些文言文到底说了些什么呢？现在，让我们开启今天的预习之旅！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1"/>
      <p:bldP spid="13314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840817" y="123185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31349" y="1058796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0" name="组 28"/>
          <p:cNvGrpSpPr/>
          <p:nvPr/>
        </p:nvGrpSpPr>
        <p:grpSpPr>
          <a:xfrm>
            <a:off x="6916209" y="151760"/>
            <a:ext cx="2137706" cy="490537"/>
            <a:chOff x="3508667" y="4638583"/>
            <a:chExt cx="2137083" cy="490761"/>
          </a:xfrm>
        </p:grpSpPr>
        <p:sp>
          <p:nvSpPr>
            <p:cNvPr id="13" name="圆角矩形 12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7" name="TextBox 5">
              <a:hlinkClick r:id="rId5" action="ppaction://hlinkfile"/>
            </p:cNvPr>
            <p:cNvSpPr txBox="1"/>
            <p:nvPr/>
          </p:nvSpPr>
          <p:spPr>
            <a:xfrm>
              <a:off x="3793463" y="4638583"/>
              <a:ext cx="1818283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731801" y="2059195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岂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有此理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4767418" y="1957595"/>
            <a:ext cx="22694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耻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下问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930873" y="3202195"/>
            <a:ext cx="230568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默而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5011893" y="3113295"/>
            <a:ext cx="107823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矣 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078804" y="82635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812763" y="169216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qǐ</a:t>
            </a:r>
          </a:p>
        </p:txBody>
      </p:sp>
      <p:sp>
        <p:nvSpPr>
          <p:cNvPr id="24" name="矩形 23"/>
          <p:cNvSpPr/>
          <p:nvPr/>
        </p:nvSpPr>
        <p:spPr>
          <a:xfrm>
            <a:off x="5279228" y="1629618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chǐ</a:t>
            </a:r>
          </a:p>
        </p:txBody>
      </p:sp>
      <p:sp>
        <p:nvSpPr>
          <p:cNvPr id="27" name="矩形 26"/>
          <p:cNvSpPr/>
          <p:nvPr/>
        </p:nvSpPr>
        <p:spPr>
          <a:xfrm>
            <a:off x="2976083" y="2821195"/>
            <a:ext cx="1007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zhì</a:t>
            </a:r>
          </a:p>
        </p:txBody>
      </p:sp>
      <p:sp>
        <p:nvSpPr>
          <p:cNvPr id="3" name="矩形 2"/>
          <p:cNvSpPr/>
          <p:nvPr/>
        </p:nvSpPr>
        <p:spPr>
          <a:xfrm>
            <a:off x="5086188" y="2739280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yǐ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464663" y="74030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9" name="Picture 7" descr="http://pic1.win4000.com/wallpaper/f/59b74ae607cd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3"/>
            <a:ext cx="9144000" cy="5143500"/>
          </a:xfrm>
          <a:prstGeom prst="rect">
            <a:avLst/>
          </a:prstGeom>
          <a:noFill/>
        </p:spPr>
      </p:pic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58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-321998"/>
            <a:ext cx="30988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98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-169598"/>
            <a:ext cx="309880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538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323528" y="415456"/>
            <a:ext cx="1808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学富五车</a:t>
            </a:r>
            <a:endParaRPr lang="zh-CN" altLang="en-US" sz="3200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496" y="2356308"/>
            <a:ext cx="2160240" cy="1314442"/>
            <a:chOff x="35496" y="2356308"/>
            <a:chExt cx="2160240" cy="1314442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107504" y="2356308"/>
              <a:ext cx="2019300" cy="64516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不耻下问</a:t>
              </a: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35496" y="2932372"/>
              <a:ext cx="2160240" cy="738378"/>
              <a:chOff x="539552" y="2427734"/>
              <a:chExt cx="2160240" cy="738378"/>
            </a:xfrm>
          </p:grpSpPr>
          <p:pic>
            <p:nvPicPr>
              <p:cNvPr id="64515" name="Picture 3" descr="http://p1.so.qhimgs1.com/bdr/_240_/t016bbfb8d9de418e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AF8FB"/>
                  </a:clrFrom>
                  <a:clrTo>
                    <a:srgbClr val="FAF8FB">
                      <a:alpha val="0"/>
                    </a:srgbClr>
                  </a:clrTo>
                </a:clrChange>
              </a:blip>
              <a:srcRect t="31500" b="14951"/>
              <a:stretch>
                <a:fillRect/>
              </a:stretch>
            </p:blipFill>
            <p:spPr bwMode="auto">
              <a:xfrm>
                <a:off x="539552" y="2427734"/>
                <a:ext cx="2160240" cy="738378"/>
              </a:xfrm>
              <a:prstGeom prst="rect">
                <a:avLst/>
              </a:prstGeom>
              <a:noFill/>
            </p:spPr>
          </p:pic>
          <p:pic>
            <p:nvPicPr>
              <p:cNvPr id="64517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755576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88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971600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89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1259632" y="2427734"/>
                <a:ext cx="288032" cy="28803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5" name="组合 14"/>
          <p:cNvGrpSpPr/>
          <p:nvPr/>
        </p:nvGrpSpPr>
        <p:grpSpPr>
          <a:xfrm>
            <a:off x="251520" y="3778170"/>
            <a:ext cx="2160240" cy="1314442"/>
            <a:chOff x="251520" y="3778170"/>
            <a:chExt cx="2160240" cy="1314442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395536" y="3778170"/>
              <a:ext cx="641985" cy="64516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矣</a:t>
              </a: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251520" y="4354234"/>
              <a:ext cx="2160240" cy="738378"/>
              <a:chOff x="539552" y="2427734"/>
              <a:chExt cx="2160240" cy="738378"/>
            </a:xfrm>
          </p:grpSpPr>
          <p:pic>
            <p:nvPicPr>
              <p:cNvPr id="92" name="Picture 3" descr="http://p1.so.qhimgs1.com/bdr/_240_/t016bbfb8d9de418e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AF8FB"/>
                  </a:clrFrom>
                  <a:clrTo>
                    <a:srgbClr val="FAF8FB">
                      <a:alpha val="0"/>
                    </a:srgbClr>
                  </a:clrTo>
                </a:clrChange>
              </a:blip>
              <a:srcRect t="31500" b="14951"/>
              <a:stretch>
                <a:fillRect/>
              </a:stretch>
            </p:blipFill>
            <p:spPr bwMode="auto">
              <a:xfrm>
                <a:off x="539552" y="2427734"/>
                <a:ext cx="2160240" cy="738378"/>
              </a:xfrm>
              <a:prstGeom prst="rect">
                <a:avLst/>
              </a:prstGeom>
              <a:noFill/>
            </p:spPr>
          </p:pic>
          <p:pic>
            <p:nvPicPr>
              <p:cNvPr id="93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755576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94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971600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95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1259632" y="2427734"/>
                <a:ext cx="288032" cy="28803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组合 15"/>
          <p:cNvGrpSpPr/>
          <p:nvPr/>
        </p:nvGrpSpPr>
        <p:grpSpPr>
          <a:xfrm>
            <a:off x="2341099" y="2287217"/>
            <a:ext cx="2160240" cy="1383657"/>
            <a:chOff x="2341099" y="2287217"/>
            <a:chExt cx="2160240" cy="1383657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2481940" y="2287217"/>
              <a:ext cx="2019300" cy="64516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敏而好学</a:t>
              </a: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2341099" y="2932496"/>
              <a:ext cx="2160240" cy="738378"/>
              <a:chOff x="539552" y="2427734"/>
              <a:chExt cx="2160240" cy="738378"/>
            </a:xfrm>
          </p:grpSpPr>
          <p:pic>
            <p:nvPicPr>
              <p:cNvPr id="97" name="Picture 3" descr="http://p1.so.qhimgs1.com/bdr/_240_/t016bbfb8d9de418e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AF8FB"/>
                  </a:clrFrom>
                  <a:clrTo>
                    <a:srgbClr val="FAF8FB">
                      <a:alpha val="0"/>
                    </a:srgbClr>
                  </a:clrTo>
                </a:clrChange>
              </a:blip>
              <a:srcRect t="31500" b="14951"/>
              <a:stretch>
                <a:fillRect/>
              </a:stretch>
            </p:blipFill>
            <p:spPr bwMode="auto">
              <a:xfrm>
                <a:off x="539552" y="2427734"/>
                <a:ext cx="2160240" cy="738378"/>
              </a:xfrm>
              <a:prstGeom prst="rect">
                <a:avLst/>
              </a:prstGeom>
              <a:noFill/>
            </p:spPr>
          </p:pic>
          <p:pic>
            <p:nvPicPr>
              <p:cNvPr id="98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755576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99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971600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100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1259632" y="2427734"/>
                <a:ext cx="288032" cy="28803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7" name="组合 16"/>
          <p:cNvGrpSpPr/>
          <p:nvPr/>
        </p:nvGrpSpPr>
        <p:grpSpPr>
          <a:xfrm>
            <a:off x="2411477" y="3709228"/>
            <a:ext cx="2160240" cy="1383657"/>
            <a:chOff x="2411477" y="3709228"/>
            <a:chExt cx="2160240" cy="1383657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2534285" y="3709228"/>
              <a:ext cx="2019300" cy="64516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默而识之</a:t>
              </a: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2411477" y="4354507"/>
              <a:ext cx="2160240" cy="738378"/>
              <a:chOff x="539552" y="2427734"/>
              <a:chExt cx="2160240" cy="738378"/>
            </a:xfrm>
          </p:grpSpPr>
          <p:pic>
            <p:nvPicPr>
              <p:cNvPr id="102" name="Picture 3" descr="http://p1.so.qhimgs1.com/bdr/_240_/t016bbfb8d9de418e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AF8FB"/>
                  </a:clrFrom>
                  <a:clrTo>
                    <a:srgbClr val="FAF8FB">
                      <a:alpha val="0"/>
                    </a:srgbClr>
                  </a:clrTo>
                </a:clrChange>
              </a:blip>
              <a:srcRect t="31500" b="14951"/>
              <a:stretch>
                <a:fillRect/>
              </a:stretch>
            </p:blipFill>
            <p:spPr bwMode="auto">
              <a:xfrm>
                <a:off x="539552" y="2427734"/>
                <a:ext cx="2160240" cy="738378"/>
              </a:xfrm>
              <a:prstGeom prst="rect">
                <a:avLst/>
              </a:prstGeom>
              <a:noFill/>
            </p:spPr>
          </p:pic>
          <p:pic>
            <p:nvPicPr>
              <p:cNvPr id="103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755576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104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971600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105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1259632" y="2427734"/>
                <a:ext cx="288032" cy="28803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3" name="组合 12"/>
          <p:cNvGrpSpPr/>
          <p:nvPr/>
        </p:nvGrpSpPr>
        <p:grpSpPr>
          <a:xfrm>
            <a:off x="4774565" y="2886075"/>
            <a:ext cx="2160270" cy="1383665"/>
            <a:chOff x="7519" y="4545"/>
            <a:chExt cx="3402" cy="2179"/>
          </a:xfrm>
        </p:grpSpPr>
        <p:sp>
          <p:nvSpPr>
            <p:cNvPr id="2" name="矩形 48"/>
            <p:cNvSpPr>
              <a:spLocks noChangeArrowheads="1"/>
            </p:cNvSpPr>
            <p:nvPr/>
          </p:nvSpPr>
          <p:spPr bwMode="auto">
            <a:xfrm>
              <a:off x="7630" y="4545"/>
              <a:ext cx="1750" cy="1018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岂</a:t>
              </a:r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7519" y="5561"/>
              <a:ext cx="3402" cy="1163"/>
              <a:chOff x="539552" y="2427734"/>
              <a:chExt cx="2160240" cy="738378"/>
            </a:xfrm>
          </p:grpSpPr>
          <p:pic>
            <p:nvPicPr>
              <p:cNvPr id="4" name="Picture 3" descr="http://p1.so.qhimgs1.com/bdr/_240_/t016bbfb8d9de418eed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AF8FB"/>
                  </a:clrFrom>
                  <a:clrTo>
                    <a:srgbClr val="FAF8FB">
                      <a:alpha val="0"/>
                    </a:srgbClr>
                  </a:clrTo>
                </a:clrChange>
              </a:blip>
              <a:srcRect t="31500" b="14951"/>
              <a:stretch>
                <a:fillRect/>
              </a:stretch>
            </p:blipFill>
            <p:spPr bwMode="auto">
              <a:xfrm>
                <a:off x="539552" y="2427734"/>
                <a:ext cx="2160240" cy="738378"/>
              </a:xfrm>
              <a:prstGeom prst="rect">
                <a:avLst/>
              </a:prstGeom>
              <a:noFill/>
            </p:spPr>
          </p:pic>
          <p:pic>
            <p:nvPicPr>
              <p:cNvPr id="5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755576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9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971600" y="2427734"/>
                <a:ext cx="288032" cy="288032"/>
              </a:xfrm>
              <a:prstGeom prst="rect">
                <a:avLst/>
              </a:prstGeom>
              <a:noFill/>
            </p:spPr>
          </p:pic>
          <p:pic>
            <p:nvPicPr>
              <p:cNvPr id="11" name="Picture 5" descr="http://p0.so.qhmsg.com/bdr/_240_/t012cf5ee2aebfc26a5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ECEEEB"/>
                  </a:clrFrom>
                  <a:clrTo>
                    <a:srgbClr val="ECEEEB">
                      <a:alpha val="0"/>
                    </a:srgbClr>
                  </a:clrTo>
                </a:clrChange>
              </a:blip>
              <a:srcRect l="10500" t="34650" r="64300" b="27551"/>
              <a:stretch>
                <a:fillRect/>
              </a:stretch>
            </p:blipFill>
            <p:spPr bwMode="auto">
              <a:xfrm>
                <a:off x="1259632" y="2427734"/>
                <a:ext cx="288032" cy="288032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2.05429E-6 C 0.15574 -0.00154 0.27084 -0.00617 0.40817 -0.00617 " pathEditMode="relative" ptsTypes="f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71931E-6 C 0.13716 0.00062 0.27448 0.00216 0.41164 0.00216 " pathEditMode="relative" ptsTypes="f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84392E-6 C 0.04861 0.00463 0.08229 0.00524 0.13836 0.00617 C 0.17604 0.03362 0.21979 0.01265 0.26041 0.01265 " pathEditMode="relative" ptsTypes="ff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8.58112E-6 C 0.07604 -0.00123 0.09757 0.00401 0.15122 -0.00801 C 0.16267 -0.01326 0.14705 -0.00647 0.16858 -0.01233 C 0.17448 -0.01388 0.1816 -0.01881 0.18733 -0.02066 C 0.2 -0.02498 0.21024 -0.02375 0.22448 -0.02467 C 0.23611 -0.03146 0.24844 -0.03146 0.26059 -0.033 C 0.26875 -0.03824 0.2776 -0.04133 0.28611 -0.04534 C 0.29254 -0.05274 0.29879 -0.05428 0.3059 -0.05768 C 0.31632 -0.06261 0.32257 -0.06816 0.33368 -0.06816 " pathEditMode="relative" ptsTypes="ffffffff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3936E-6 C 0.02517 -0.00062 0.04931 -0.00154 0.07465 -0.00185 C 0.0974 -0.00278 0.11979 -0.00432 0.14271 -0.00494 C 0.15556 -0.00586 0.1691 -0.00555 0.18229 -0.00586 C 0.1934 -0.0071 0.21736 -0.00679 0.21736 -0.00648 C 0.24913 -0.00833 0.22517 -0.00741 0.29028 -0.00741 " pathEditMode="relative" rAng="0" ptsTypes="fffff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14" y="-4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52819" y="1426243"/>
            <a:ext cx="7098316" cy="19759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不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耻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下问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cǐ  </a:t>
            </a:r>
            <a:r>
              <a:rPr lang="en-US" altLang="zh-CN"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chǐ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诲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人不倦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huì   huǐ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7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诵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sònɡ    </a:t>
            </a:r>
            <a:r>
              <a:rPr lang="en-US" altLang="zh-CN"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sùn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		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谓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wèn  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wèi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2951643" y="2163794"/>
            <a:ext cx="60833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5907697" y="2110629"/>
            <a:ext cx="60833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2165071" y="2825513"/>
            <a:ext cx="60833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5716642" y="2804247"/>
            <a:ext cx="60833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464663" y="72569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4"/>
          <p:cNvSpPr/>
          <p:nvPr/>
        </p:nvSpPr>
        <p:spPr>
          <a:xfrm>
            <a:off x="660400" y="996024"/>
            <a:ext cx="1925638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敏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好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耻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下问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90675" y="1696111"/>
            <a:ext cx="1743075" cy="7794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590675" y="1696111"/>
            <a:ext cx="1652588" cy="852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437" name="矩形 5"/>
          <p:cNvSpPr/>
          <p:nvPr/>
        </p:nvSpPr>
        <p:spPr>
          <a:xfrm>
            <a:off x="3273425" y="4113874"/>
            <a:ext cx="2403659" cy="541174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以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为耻。</a:t>
            </a:r>
          </a:p>
        </p:txBody>
      </p:sp>
      <p:sp>
        <p:nvSpPr>
          <p:cNvPr id="18438" name="矩形 5"/>
          <p:cNvSpPr/>
          <p:nvPr/>
        </p:nvSpPr>
        <p:spPr>
          <a:xfrm>
            <a:off x="3273426" y="2254911"/>
            <a:ext cx="1309208" cy="541174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聪敏。</a:t>
            </a:r>
          </a:p>
        </p:txBody>
      </p:sp>
      <p:sp>
        <p:nvSpPr>
          <p:cNvPr id="18439" name="矩形 5"/>
          <p:cNvSpPr/>
          <p:nvPr/>
        </p:nvSpPr>
        <p:spPr>
          <a:xfrm>
            <a:off x="3273425" y="3232811"/>
            <a:ext cx="4807319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向地位、学问不如自己的人请教。</a:t>
            </a:r>
          </a:p>
        </p:txBody>
      </p:sp>
      <p:sp>
        <p:nvSpPr>
          <p:cNvPr id="18440" name="矩形 5"/>
          <p:cNvSpPr/>
          <p:nvPr/>
        </p:nvSpPr>
        <p:spPr>
          <a:xfrm>
            <a:off x="3273425" y="1419886"/>
            <a:ext cx="1309209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喜好。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590675" y="3461411"/>
            <a:ext cx="1784350" cy="9890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830388" y="3439186"/>
            <a:ext cx="1503363" cy="1011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224213" y="478862"/>
            <a:ext cx="3990975" cy="568325"/>
            <a:chOff x="3124895" y="802159"/>
            <a:chExt cx="3989649" cy="682287"/>
          </a:xfrm>
        </p:grpSpPr>
        <p:pic>
          <p:nvPicPr>
            <p:cNvPr id="18446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7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376780" y="64091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4"/>
          <p:cNvSpPr/>
          <p:nvPr/>
        </p:nvSpPr>
        <p:spPr>
          <a:xfrm>
            <a:off x="720725" y="1026666"/>
            <a:ext cx="1925638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知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zhì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识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厌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诲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247900" y="1621350"/>
            <a:ext cx="100330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39888" y="2615125"/>
            <a:ext cx="1746250" cy="1743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61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2" name="矩形 5"/>
          <p:cNvSpPr/>
          <p:nvPr/>
        </p:nvSpPr>
        <p:spPr>
          <a:xfrm>
            <a:off x="3327400" y="4074037"/>
            <a:ext cx="4902200" cy="4810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记住。</a:t>
            </a:r>
          </a:p>
        </p:txBody>
      </p:sp>
      <p:sp>
        <p:nvSpPr>
          <p:cNvPr id="19463" name="矩形 5"/>
          <p:cNvSpPr/>
          <p:nvPr/>
        </p:nvSpPr>
        <p:spPr>
          <a:xfrm>
            <a:off x="3268663" y="2297625"/>
            <a:ext cx="5218112" cy="4810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满足。</a:t>
            </a:r>
          </a:p>
        </p:txBody>
      </p:sp>
      <p:sp>
        <p:nvSpPr>
          <p:cNvPr id="19464" name="矩形 5"/>
          <p:cNvSpPr/>
          <p:nvPr/>
        </p:nvSpPr>
        <p:spPr>
          <a:xfrm>
            <a:off x="3297238" y="3183450"/>
            <a:ext cx="5218112" cy="46196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教诲。</a:t>
            </a:r>
          </a:p>
        </p:txBody>
      </p:sp>
      <p:sp>
        <p:nvSpPr>
          <p:cNvPr id="19465" name="矩形 5"/>
          <p:cNvSpPr/>
          <p:nvPr/>
        </p:nvSpPr>
        <p:spPr>
          <a:xfrm>
            <a:off x="3257550" y="1370525"/>
            <a:ext cx="5413375" cy="46196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同“智”，智慧。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38300" y="2580200"/>
            <a:ext cx="1674813" cy="8604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609725" y="3485075"/>
            <a:ext cx="1673225" cy="849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25"/>
          <p:cNvGrpSpPr/>
          <p:nvPr/>
        </p:nvGrpSpPr>
        <p:grpSpPr>
          <a:xfrm>
            <a:off x="1609725" y="602144"/>
            <a:ext cx="3990975" cy="568325"/>
            <a:chOff x="3124895" y="802159"/>
            <a:chExt cx="3989649" cy="682287"/>
          </a:xfrm>
        </p:grpSpPr>
        <p:pic>
          <p:nvPicPr>
            <p:cNvPr id="19471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6822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72" name="矩形 12"/>
            <p:cNvSpPr/>
            <p:nvPr/>
          </p:nvSpPr>
          <p:spPr>
            <a:xfrm>
              <a:off x="3236559" y="85447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8850" y="1203176"/>
            <a:ext cx="777684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</a:rPr>
              <a:t>一、孔子谈学习</a:t>
            </a:r>
          </a:p>
          <a:p>
            <a:pPr marL="809625" marR="0" lvl="0" indent="-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孔子主张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学习态度是：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，</a:t>
            </a:r>
          </a:p>
          <a:p>
            <a:pPr marL="809625" marR="0" lvl="0" indent="-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</a:t>
            </a:r>
            <a:r>
              <a:rPr kumimoji="0" lang="en-US" altLang="zh-C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809625" marR="0" lvl="0" indent="-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   学习方法是：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____________,_______________,</a:t>
            </a:r>
          </a:p>
          <a:p>
            <a:pPr marL="809625" marR="0" lvl="0" indent="-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4996815" y="1778486"/>
            <a:ext cx="1692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敏而好学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981325" y="121642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1442085" y="2403326"/>
            <a:ext cx="1692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不耻下问</a:t>
            </a:r>
          </a:p>
        </p:txBody>
      </p:sp>
      <p:sp>
        <p:nvSpPr>
          <p:cNvPr id="10" name="矩形 9"/>
          <p:cNvSpPr/>
          <p:nvPr/>
        </p:nvSpPr>
        <p:spPr>
          <a:xfrm>
            <a:off x="3725545" y="2309981"/>
            <a:ext cx="42354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知之为知之，不知为不知</a:t>
            </a:r>
          </a:p>
        </p:txBody>
      </p:sp>
      <p:sp>
        <p:nvSpPr>
          <p:cNvPr id="11" name="矩形 10"/>
          <p:cNvSpPr/>
          <p:nvPr/>
        </p:nvSpPr>
        <p:spPr>
          <a:xfrm>
            <a:off x="3725545" y="2863701"/>
            <a:ext cx="1692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默而知之</a:t>
            </a:r>
          </a:p>
        </p:txBody>
      </p:sp>
      <p:sp>
        <p:nvSpPr>
          <p:cNvPr id="12" name="矩形 11"/>
          <p:cNvSpPr/>
          <p:nvPr/>
        </p:nvSpPr>
        <p:spPr>
          <a:xfrm>
            <a:off x="1530350" y="3441551"/>
            <a:ext cx="1692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诲人不倦</a:t>
            </a:r>
          </a:p>
        </p:txBody>
      </p:sp>
      <p:sp>
        <p:nvSpPr>
          <p:cNvPr id="13" name="矩形 12"/>
          <p:cNvSpPr/>
          <p:nvPr/>
        </p:nvSpPr>
        <p:spPr>
          <a:xfrm>
            <a:off x="5993130" y="2863701"/>
            <a:ext cx="16922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学而不厌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36600" y="885676"/>
            <a:ext cx="7704138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二、朱熹谈读书</a:t>
            </a:r>
          </a:p>
          <a:p>
            <a:pPr marL="63055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．朱熹是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朝人，他说读书有三到，谓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</a:p>
          <a:p>
            <a:pPr marL="63055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．朱熹说：心既到矣，眼口岂不到乎？这句话运用了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的修辞手法，强调“三到”之中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最重要。</a:t>
            </a:r>
          </a:p>
        </p:txBody>
      </p:sp>
      <p:sp>
        <p:nvSpPr>
          <p:cNvPr id="2" name="矩形 1"/>
          <p:cNvSpPr/>
          <p:nvPr/>
        </p:nvSpPr>
        <p:spPr>
          <a:xfrm>
            <a:off x="2543493" y="1530519"/>
            <a:ext cx="49371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宋</a:t>
            </a:r>
          </a:p>
        </p:txBody>
      </p:sp>
      <p:sp>
        <p:nvSpPr>
          <p:cNvPr id="6" name="矩形 5"/>
          <p:cNvSpPr/>
          <p:nvPr/>
        </p:nvSpPr>
        <p:spPr>
          <a:xfrm>
            <a:off x="6712585" y="1531789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心到</a:t>
            </a:r>
          </a:p>
        </p:txBody>
      </p:sp>
      <p:sp>
        <p:nvSpPr>
          <p:cNvPr id="7" name="矩形 6"/>
          <p:cNvSpPr/>
          <p:nvPr/>
        </p:nvSpPr>
        <p:spPr>
          <a:xfrm>
            <a:off x="1668463" y="2081064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眼到</a:t>
            </a:r>
          </a:p>
        </p:txBody>
      </p:sp>
      <p:sp>
        <p:nvSpPr>
          <p:cNvPr id="8" name="矩形 7"/>
          <p:cNvSpPr/>
          <p:nvPr/>
        </p:nvSpPr>
        <p:spPr>
          <a:xfrm>
            <a:off x="3037205" y="2081064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口到</a:t>
            </a:r>
          </a:p>
        </p:txBody>
      </p:sp>
      <p:sp>
        <p:nvSpPr>
          <p:cNvPr id="9" name="矩形 8"/>
          <p:cNvSpPr/>
          <p:nvPr/>
        </p:nvSpPr>
        <p:spPr>
          <a:xfrm>
            <a:off x="1668463" y="3182789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反问</a:t>
            </a:r>
          </a:p>
        </p:txBody>
      </p:sp>
      <p:sp>
        <p:nvSpPr>
          <p:cNvPr id="10" name="矩形 9"/>
          <p:cNvSpPr/>
          <p:nvPr/>
        </p:nvSpPr>
        <p:spPr>
          <a:xfrm>
            <a:off x="6884988" y="3193901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心到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63283" y="1027113"/>
            <a:ext cx="7226300" cy="2861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查资料，填一填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.《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论语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是中国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时期的一部语录体散文集，主要记录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及其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的言行，较为集中地反映了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学派的经典著作之一。</a:t>
            </a:r>
          </a:p>
        </p:txBody>
      </p:sp>
      <p:sp>
        <p:nvSpPr>
          <p:cNvPr id="2" name="矩形 1"/>
          <p:cNvSpPr/>
          <p:nvPr/>
        </p:nvSpPr>
        <p:spPr>
          <a:xfrm>
            <a:off x="3852863" y="1621473"/>
            <a:ext cx="803275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春秋</a:t>
            </a:r>
          </a:p>
        </p:txBody>
      </p:sp>
      <p:sp>
        <p:nvSpPr>
          <p:cNvPr id="5" name="矩形 4"/>
          <p:cNvSpPr/>
          <p:nvPr/>
        </p:nvSpPr>
        <p:spPr>
          <a:xfrm>
            <a:off x="3969385" y="2179152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孔子</a:t>
            </a:r>
          </a:p>
        </p:txBody>
      </p:sp>
      <p:sp>
        <p:nvSpPr>
          <p:cNvPr id="6" name="矩形 5"/>
          <p:cNvSpPr/>
          <p:nvPr/>
        </p:nvSpPr>
        <p:spPr>
          <a:xfrm>
            <a:off x="5796598" y="2179152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弟子</a:t>
            </a:r>
          </a:p>
        </p:txBody>
      </p:sp>
      <p:sp>
        <p:nvSpPr>
          <p:cNvPr id="7" name="矩形 6"/>
          <p:cNvSpPr/>
          <p:nvPr/>
        </p:nvSpPr>
        <p:spPr>
          <a:xfrm>
            <a:off x="4262438" y="2733196"/>
            <a:ext cx="17319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孔子的思想</a:t>
            </a:r>
          </a:p>
        </p:txBody>
      </p:sp>
      <p:sp>
        <p:nvSpPr>
          <p:cNvPr id="8" name="矩形 7"/>
          <p:cNvSpPr/>
          <p:nvPr/>
        </p:nvSpPr>
        <p:spPr>
          <a:xfrm>
            <a:off x="1926908" y="323737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儒家</a:t>
            </a:r>
          </a:p>
        </p:txBody>
      </p:sp>
      <p:grpSp>
        <p:nvGrpSpPr>
          <p:cNvPr id="20483" name="组合 5"/>
          <p:cNvGrpSpPr/>
          <p:nvPr/>
        </p:nvGrpSpPr>
        <p:grpSpPr>
          <a:xfrm>
            <a:off x="2866248" y="57034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9490" y="1141095"/>
            <a:ext cx="734314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.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孔子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，名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，字仲尼，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________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鲁国人。著名的思想家、政治家、教育家、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______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的创始人。</a:t>
            </a:r>
          </a:p>
          <a:p>
            <a:pPr marL="361950" indent="-361950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</a:rPr>
              <a:t>.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朱熹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,</a:t>
            </a:r>
            <a:r>
              <a:rPr lang="en-US" altLang="zh-CN" sz="2400" b="1" u="sng" dirty="0">
                <a:solidFill>
                  <a:schemeClr val="tx1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____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著名的理学家、思想家、哲学家、教育家、诗人。</a:t>
            </a:r>
          </a:p>
          <a:p>
            <a:pPr>
              <a:lnSpc>
                <a:spcPct val="150000"/>
              </a:lnSpc>
            </a:pPr>
            <a:endParaRPr lang="en-US" altLang="zh-CN" sz="2400" b="1" dirty="0"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4780" y="1245086"/>
            <a:ext cx="49404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79626" y="1234453"/>
            <a:ext cx="15214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春秋时期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27663" y="1752937"/>
            <a:ext cx="80342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儒家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079625" y="2341880"/>
            <a:ext cx="80342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  <a:sym typeface="+mn-ea"/>
              </a:rPr>
              <a:t>南宋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87527" y="210857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47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704</Words>
  <Application>Microsoft Office PowerPoint</Application>
  <PresentationFormat>全屏显示(16:9)</PresentationFormat>
  <Paragraphs>104</Paragraphs>
  <Slides>21</Slides>
  <Notes>2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2020-09-01T06:17:11Z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