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661" r:id="rId2"/>
    <p:sldId id="641" r:id="rId3"/>
    <p:sldId id="642" r:id="rId4"/>
    <p:sldId id="643" r:id="rId5"/>
    <p:sldId id="644" r:id="rId6"/>
    <p:sldId id="646" r:id="rId7"/>
    <p:sldId id="647" r:id="rId8"/>
    <p:sldId id="648" r:id="rId9"/>
    <p:sldId id="649" r:id="rId10"/>
    <p:sldId id="650" r:id="rId11"/>
    <p:sldId id="658" r:id="rId12"/>
    <p:sldId id="651" r:id="rId13"/>
    <p:sldId id="652" r:id="rId14"/>
    <p:sldId id="653" r:id="rId15"/>
    <p:sldId id="654" r:id="rId16"/>
    <p:sldId id="655" r:id="rId17"/>
    <p:sldId id="656" r:id="rId18"/>
    <p:sldId id="659" r:id="rId19"/>
    <p:sldId id="657" r:id="rId20"/>
    <p:sldId id="660" r:id="rId2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30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46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8393871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4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4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3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3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2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88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144000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662264" y="1508106"/>
            <a:ext cx="380428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26 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忆 读 书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272" y="2545683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534" y="2566314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52468" y="2657053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sp>
        <p:nvSpPr>
          <p:cNvPr id="2" name="矩形 1"/>
          <p:cNvSpPr/>
          <p:nvPr/>
        </p:nvSpPr>
        <p:spPr>
          <a:xfrm>
            <a:off x="2957691" y="4454637"/>
            <a:ext cx="6186309" cy="646331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知识源于积累</a:t>
            </a:r>
            <a:r>
              <a:rPr kumimoji="0" lang="zh-CN" altLang="en-US" sz="36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，读书引领</a:t>
            </a: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背记</a:t>
            </a:r>
          </a:p>
        </p:txBody>
      </p: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652120" y="-21531"/>
            <a:ext cx="3465512" cy="369332"/>
            <a:chOff x="5371156" y="221786"/>
            <a:chExt cx="3383280" cy="349289"/>
          </a:xfrm>
        </p:grpSpPr>
        <p:sp>
          <p:nvSpPr>
            <p:cNvPr id="10" name="矩形 9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3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34939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+mj-ea"/>
                  <a:ea typeface="+mj-ea"/>
                </a:rPr>
                <a:t>人教版  语文  </a:t>
              </a:r>
              <a:r>
                <a:rPr lang="zh-CN" altLang="en-US" b="1" dirty="0" smtClean="0">
                  <a:latin typeface="+mj-ea"/>
                  <a:ea typeface="+mj-ea"/>
                </a:rPr>
                <a:t>五年级  </a:t>
              </a:r>
              <a:r>
                <a:rPr lang="zh-CN" altLang="en-US" b="1" dirty="0">
                  <a:latin typeface="+mj-ea"/>
                  <a:ea typeface="+mj-ea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239000" y="728559"/>
            <a:ext cx="5587640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形容艺术形象非常逼真的词语</a:t>
            </a: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endParaRPr lang="en-US" altLang="zh-CN" sz="24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+mj-ea"/>
                <a:ea typeface="+mj-ea"/>
              </a:rPr>
              <a:t>栩栩如生</a:t>
            </a:r>
            <a:r>
              <a:rPr lang="zh-CN" altLang="en-US" sz="2400" b="1" dirty="0" smtClean="0">
                <a:latin typeface="+mj-ea"/>
                <a:ea typeface="+mj-ea"/>
              </a:rPr>
              <a:t>  </a:t>
            </a:r>
            <a:r>
              <a:rPr lang="zh-CN" altLang="en-US" sz="2400" b="1" dirty="0">
                <a:latin typeface="+mj-ea"/>
                <a:ea typeface="+mj-ea"/>
              </a:rPr>
              <a:t>惟妙惟肖  活灵活现     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形容文章好的词语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真情实感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质朴浅显</a:t>
            </a:r>
            <a:r>
              <a:rPr lang="en-US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文笔犀利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文风</a:t>
            </a:r>
            <a:r>
              <a:rPr lang="zh-CN" altLang="en-US" sz="2400" b="1" dirty="0">
                <a:latin typeface="+mj-ea"/>
                <a:ea typeface="+mj-ea"/>
              </a:rPr>
              <a:t>幽默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文章雅致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层次清晰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观念明确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欢</a:t>
            </a:r>
            <a:r>
              <a:rPr lang="zh-CN" altLang="en-US" sz="2400" b="1" dirty="0">
                <a:latin typeface="+mj-ea"/>
                <a:ea typeface="+mj-ea"/>
              </a:rPr>
              <a:t>风华丽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妙不可言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妙趣横生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短小精悍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寓意</a:t>
            </a:r>
            <a:r>
              <a:rPr lang="zh-CN" altLang="en-US" sz="2400" b="1" dirty="0">
                <a:latin typeface="+mj-ea"/>
                <a:ea typeface="+mj-ea"/>
              </a:rPr>
              <a:t>深刻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朴实无华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个性</a:t>
            </a:r>
            <a:r>
              <a:rPr lang="zh-CN" altLang="en-US" sz="2400" b="1" dirty="0">
                <a:latin typeface="+mj-ea"/>
                <a:ea typeface="+mj-ea"/>
              </a:rPr>
              <a:t>张扬</a:t>
            </a:r>
          </a:p>
        </p:txBody>
      </p:sp>
      <p:sp>
        <p:nvSpPr>
          <p:cNvPr id="3" name="矩形 2"/>
          <p:cNvSpPr/>
          <p:nvPr/>
        </p:nvSpPr>
        <p:spPr>
          <a:xfrm>
            <a:off x="3532347" y="138689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998" y="1389452"/>
            <a:ext cx="2907665" cy="2098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76871" y="808135"/>
            <a:ext cx="8437517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描写好书的句子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</a:t>
            </a:r>
          </a:p>
          <a:p>
            <a:pPr marL="265113" indent="-265113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那时，我的舅父杨子敬先生每天晚饭后，必给我们几个表兄妹讲一段《三国演义》，我听得津津有味，什么“宴桃园豪杰三结义，斩黄巾英雄首立功”，真是好听极了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65113" indent="-265113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《水浒传》里着力描写的人物，如林冲、武松、鲁智深，都有极其生动的性格。</a:t>
            </a:r>
          </a:p>
        </p:txBody>
      </p:sp>
      <p:sp>
        <p:nvSpPr>
          <p:cNvPr id="3" name="矩形 2"/>
          <p:cNvSpPr/>
          <p:nvPr/>
        </p:nvSpPr>
        <p:spPr>
          <a:xfrm>
            <a:off x="2800401" y="154585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163118" y="837372"/>
            <a:ext cx="8736013" cy="3416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关于读书的名言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</a:t>
            </a:r>
          </a:p>
          <a:p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）读书使人充实，思考使人深邃，交谈使人清醒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/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富兰克林</a:t>
            </a:r>
          </a:p>
          <a:p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）立身以立学为先，立学以读书为本。 </a:t>
            </a: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		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欧阳修</a:t>
            </a:r>
          </a:p>
          <a:p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）人的影响短暂而微弱，书的影响则广泛而深远。 </a:t>
            </a:r>
            <a:endParaRPr lang="en-US" altLang="zh-CN" sz="24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/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普希金</a:t>
            </a:r>
          </a:p>
          <a:p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）不读书的人，思想就会停止。 </a:t>
            </a: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				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狄德罗</a:t>
            </a:r>
          </a:p>
          <a:p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）和书籍生活在一起，永远不会叹息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罗曼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·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罗兰</a:t>
            </a:r>
          </a:p>
          <a:p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）光阴给我们经验，读书给我们知识。 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奥斯特洛夫斯基</a:t>
            </a:r>
            <a:endParaRPr lang="zh-CN" altLang="en-US" sz="24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91242" y="84493"/>
            <a:ext cx="29642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矩形 1"/>
          <p:cNvSpPr/>
          <p:nvPr/>
        </p:nvSpPr>
        <p:spPr>
          <a:xfrm>
            <a:off x="569252" y="1503693"/>
            <a:ext cx="8267700" cy="3236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星期天收拾房间，顺便整理书柜。书大都是新的，买回来还没翻过。有几本落了厚厚的灰，用湿布擦了，随手丢在窗台上晾着。 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再进书房时，只觉眼前一亮。迎面窗台上的书随意躺着，有一本斜放在红红的“中国结”上。淡紫色窗纱轻拂过书面，宽大的窗台显得生动明媚。原来，书可以不用整齐地码在书柜里，也可以不用机械肃穆地正襟危坐着。书在窗台上很显眼，淡雅的鲜艳的封面堆叠，有些乱，却是明亮可喜，一进门就入了眼。我的心情也轻松愉快，就想坐下来，细读一番。 </a:t>
            </a:r>
          </a:p>
        </p:txBody>
      </p:sp>
      <p:sp>
        <p:nvSpPr>
          <p:cNvPr id="45061" name="矩形 1"/>
          <p:cNvSpPr/>
          <p:nvPr/>
        </p:nvSpPr>
        <p:spPr>
          <a:xfrm>
            <a:off x="3417855" y="636471"/>
            <a:ext cx="2517775" cy="105259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留几本书在窗台</a:t>
            </a:r>
            <a:endParaRPr lang="en-US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翁秀美</a:t>
            </a:r>
            <a:endParaRPr lang="zh-CN" altLang="en-US" sz="1600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83053" y="33879"/>
            <a:ext cx="29642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留几本书在窗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520" y="66837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9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矩形 1"/>
          <p:cNvSpPr/>
          <p:nvPr/>
        </p:nvSpPr>
        <p:spPr>
          <a:xfrm>
            <a:off x="485140" y="560388"/>
            <a:ext cx="8267700" cy="4246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这个念头，让我吃了一惊。细致认真地读一本书，是很久以前的事情了。书，曾经是我的最爱。端着饭碗看，躲在被窝里看，连上厕所也是手不离书。最喜黄昏时，端了小凳坐在院子里，看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当代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，看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花城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，不知天黑不觉肚饿，每次被母亲催着赶着进屋还舍不得放下。那会儿，好书，如友。 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那一年生病住院，怕闷，带了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宋词三百首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闲情偶寄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。医院建在山下僻静处，病房夜里不熄灯，正好读书。字字句句如清水，将五脏六腑涤荡得妥帖舒畅。精神面貌实不像一个病人。出院时，书角已被翻得起毛打卷。好书，胜药。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矩形 1"/>
          <p:cNvSpPr/>
          <p:nvPr/>
        </p:nvSpPr>
        <p:spPr>
          <a:xfrm>
            <a:off x="438150" y="563245"/>
            <a:ext cx="8267700" cy="424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只是不知什么时候，时间长了翅膀，“哧溜”一下就过去了。一天、一月、一年，快得让人招架不住。每天来去匆匆，总有做不完的事情，一天恨不能掰成两天用。日子仿佛是被抽打着的陀螺转个不停，再难挤出时间来读书了。黄庭坚有言：“三日不读书，便觉面目可憎。”想来我早已是面目全非了。 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坐在窗台，伸直腿，书搁在腿上，慢慢翻看。午后的阳光透过玻璃笼在书页上，文字构建的美妙意象和感觉瞬间渗入全身，心在字里行间跳跃飞翔，喜悦漫溢开来。窗外，天蓝如洗，云作奇峰。这景被窗户框成了画，清新至极。身边的书故人一般围拢着，久违的亲切感油然而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矩形 1"/>
          <p:cNvSpPr/>
          <p:nvPr/>
        </p:nvSpPr>
        <p:spPr>
          <a:xfrm>
            <a:off x="438150" y="545148"/>
            <a:ext cx="8377238" cy="4246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捧着书坐着，直到最后一缕阳光从书页里消失，暮色在身边聚集，犹不忍释卷。因为阅读，匆忙枯燥的时间被文字的墨细细研磨了，书香适意怡人。这个下午也变得安静美好，有了回味。其实，日出日落，每天的时间并没有走快一分，是现代生活的快节奏，让我们的神经紧绷了，脚步加快了，也让我们的心浮躁不安。想起时下正流行的“慢生活”观念，提倡慢工作、慢餐、慢运动、慢休闲、慢阅读等，提醒生活在高速发展时代的人们，适时慢下来关注心灵、环境和传统，是多么的重要与必要。是的，即使停一停看看身边的风景，读读手边的书，哪怕是安静地听完一首优美的曲子，也会让单调的生活充满暖暖阳光，使精神舒缓、愉悦、充实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矩形 1"/>
          <p:cNvSpPr/>
          <p:nvPr/>
        </p:nvSpPr>
        <p:spPr>
          <a:xfrm>
            <a:off x="480533" y="667081"/>
            <a:ext cx="8267700" cy="18669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眼前，无意中留在窗台上的书，让我知道，阅读，其实一直是我心里最深切的渴求与向往。留几本书在窗台，以便随时翻阅，在忙碌中休闲一回，给心灵放个假，重新体验读书的乐趣，并且也将改变以往一成不变的生活方式。 </a:t>
            </a:r>
          </a:p>
        </p:txBody>
      </p:sp>
      <p:sp>
        <p:nvSpPr>
          <p:cNvPr id="2" name="矩形 1"/>
          <p:cNvSpPr/>
          <p:nvPr/>
        </p:nvSpPr>
        <p:spPr>
          <a:xfrm>
            <a:off x="547688" y="2679551"/>
            <a:ext cx="7835900" cy="1114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作者在文中提到了哪些书？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2.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读书给作者带来了哪些感受？</a:t>
            </a:r>
            <a:endParaRPr lang="zh-CN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832" y="1248847"/>
            <a:ext cx="81445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作者在文中提到的书有：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当代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》《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花城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》《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宋词三百首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》《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闲情偶寄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》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  好书如友、好书胜药、好书怡人。</a:t>
            </a:r>
          </a:p>
        </p:txBody>
      </p:sp>
    </p:spTree>
    <p:extLst>
      <p:ext uri="{BB962C8B-B14F-4D97-AF65-F5344CB8AC3E}">
        <p14:creationId xmlns:p14="http://schemas.microsoft.com/office/powerpoint/2010/main" val="275281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1"/>
          <p:cNvSpPr/>
          <p:nvPr/>
        </p:nvSpPr>
        <p:spPr>
          <a:xfrm>
            <a:off x="342938" y="1183634"/>
            <a:ext cx="8556507" cy="31085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 latinLnBrk="1">
              <a:lnSpc>
                <a:spcPct val="14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小时家穷，肚子像歉收的田地，老是空荡荡的；可是呢，精神却长年吃着奢华的鲍鱼海参。把精神喂得饱饱的，是书籍。 </a:t>
            </a:r>
          </a:p>
          <a:p>
            <a:pPr indent="457200" latinLnBrk="1">
              <a:lnSpc>
                <a:spcPct val="14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捉襟见肘的父母，餐桌上可能只有青菜豆腐，可是，屋子里，书本永远不虞匮乏。</a:t>
            </a:r>
          </a:p>
          <a:p>
            <a:pPr indent="457200" latinLnBrk="1">
              <a:lnSpc>
                <a:spcPct val="14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晚餐过后，便是一家子进入文字世界的大好时光了。一人读书和一家读书，感受是完全不同的。新买的书，有淡淡墨香，非常好闻，它能把一瓣瓣心叶都熏得香香的；屋内此起彼落地翻动着书页的声音，宛如天籁。 </a:t>
            </a:r>
          </a:p>
        </p:txBody>
      </p:sp>
      <p:sp>
        <p:nvSpPr>
          <p:cNvPr id="50179" name="矩形 1"/>
          <p:cNvSpPr/>
          <p:nvPr/>
        </p:nvSpPr>
        <p:spPr>
          <a:xfrm>
            <a:off x="3356448" y="250560"/>
            <a:ext cx="2516188" cy="984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追寻书籍的味道</a:t>
            </a:r>
            <a:endParaRPr lang="en-US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尤  今</a:t>
            </a:r>
          </a:p>
        </p:txBody>
      </p:sp>
      <p:pic>
        <p:nvPicPr>
          <p:cNvPr id="2" name="推荐阅读：追寻书籍的味道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233" y="228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8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/>
          <p:nvPr/>
        </p:nvSpPr>
        <p:spPr>
          <a:xfrm>
            <a:off x="469900" y="787400"/>
            <a:ext cx="8267700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明明只是一本书嘛，可是，握在手里，大家却变成了哭笑难以自主的傀儡。爸爸捧书哈哈大笑的那一刻，却见进入悲情世界的妈妈眼噙泪光；爸爸在严肃的政论书中忙忙碌碌地写着眉批的当儿，妈妈却高高兴兴地在她所寻获的妙言妙语底下画线。当字里行间闪出了睿智的思想亮光时，父母亲总会兴奋地读出来，让彼此分享精神的资产。 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我们几个孩子呢，在盈屋的暗香里，随意抽选散置四处的书来读。在那略识字的年龄里，只能一知半解地读、懵懵懂懂地读；读着、读着，读懂了，一颗心，便跳舞。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矩形 1"/>
          <p:cNvSpPr/>
          <p:nvPr/>
        </p:nvSpPr>
        <p:spPr>
          <a:xfrm>
            <a:off x="469900" y="787400"/>
            <a:ext cx="8267700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阅读，这个美丽的嗜好，就像种子，在我们四兄弟姐妹的心田里萌芽、茁长，一直长呀长的，迄今，已长成了根深叶茂的巨树了，丝毫撼动不得。   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书籍，于我们而言，无所不能。 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当生活的小舟遇上了惊涛骇浪时，书籍是令我们安心的避风港；当超负荷的工作把我们的心揉成一叶咸菜时，我们以书籍抚平内心的皱褶；当难以化解的忧伤把我们逼进黑暗的死角时，书籍便是一束束亮丽的阳光；当我们的思想患上营养不良症时，书籍就充当了我们的维他命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/>
          <p:nvPr/>
        </p:nvSpPr>
        <p:spPr>
          <a:xfrm>
            <a:off x="438150" y="650558"/>
            <a:ext cx="8267700" cy="40370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书籍之所以会深深地嵌进我们的血肉和骨髓里，紧密地成为我们生命的一部分，追溯原因，是父母从小就以“身教”的方式让我们知道，书籍是精神“永远的伊甸园”；它既是小孩的棉花糖，也是成人的花生糖；棉花糖软而可口，花生糖硬而适口，都能给生命的味蕾带来怡人的甜味。    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现代阅读风气不盛，分析年轻人不爱阅读的因素时，一般人都归咎于娱乐多元化、课业繁重或工作压力太大，让他们无暇分心或分心乏力。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不是的。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我认为真正的关键是：童年时，他们不曾用书籍把精神养肥，成年之后，当然不会“食髓知味”地追寻书籍的味道啦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矩形 1"/>
          <p:cNvSpPr/>
          <p:nvPr/>
        </p:nvSpPr>
        <p:spPr>
          <a:xfrm>
            <a:off x="469900" y="787400"/>
            <a:ext cx="8267700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不读课外书，可以有千万个不同的借口。阅读课外书，原因却只有简简单单的一个：快乐。当父母用美食和玩具堆砌孩子的童年时，孩子当然快乐，可是，那种快乐，是甜而短的，它不能无止无尽地延伸到成人的世界里；然而，如果高瞻远瞩的父母能把年幼的孩子引进文字的世界里，就等于给了他们一份终生保值的礼物。</a:t>
            </a:r>
            <a:endParaRPr lang="en-US" altLang="zh-CN" sz="20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近日，与思齐聊天，她以温暖的语调忆述她那“贫瘠得十分璀璨”的童年。她说：“当年，家在福建。尽管家境贫苦，可家人还是给钱让我去租书来看。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分钱租一本，几天内得还。于是，一目十行，飞快地读，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23065" y="575816"/>
            <a:ext cx="8267700" cy="3322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还分秒必争地把自己喜欢的篇章逐字逐句逐行地抄录下来。把笔记本子收在一口箱子里，一本叠一本，抄了很多本。箱子满了，便买个锁头锁起来，满箱都是奇珍异宝哪！到新加坡定居多年了，那口大箱子，还好好地留在福建老家呢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!”</a:t>
            </a:r>
          </a:p>
          <a:p>
            <a:pPr marL="0" marR="0" lvl="0" indent="45720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这个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有着丰实童年的女子，现在，从事出版事业，以文字去喂养万千读者的精神。</a:t>
            </a:r>
          </a:p>
          <a:p>
            <a:pPr marL="0" marR="0" lvl="0" indent="45720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爱读书的人，人生各自精彩，而读书的嗜好，必须从小养起。</a:t>
            </a:r>
          </a:p>
        </p:txBody>
      </p:sp>
      <p:sp>
        <p:nvSpPr>
          <p:cNvPr id="3" name="矩形 2"/>
          <p:cNvSpPr/>
          <p:nvPr/>
        </p:nvSpPr>
        <p:spPr>
          <a:xfrm>
            <a:off x="534988" y="4013200"/>
            <a:ext cx="7900987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0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“我们”一家人各是怎样读书的？读书给“我们”带来了什么启示？</a:t>
            </a:r>
            <a:endParaRPr lang="zh-CN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6565" y="834179"/>
            <a:ext cx="834655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爸爸捧书哈哈大笑，却见妈妈眼噙泪光；爸爸写着眉批，妈妈在妙言妙语底下画线。当字里行间闪出了思想亮光时，父母亲总会兴奋地读出来，彼此分享精神的资产。我们几个孩子只能一知半解地、懵懵懂懂地读，读着、读着，读懂了，一颗心，便跳舞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627063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启示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：读书让人生精彩，而读书的嗜好，必须从小养起。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24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4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1964</Words>
  <Application>Microsoft Office PowerPoint</Application>
  <PresentationFormat>全屏显示(16:9)</PresentationFormat>
  <Paragraphs>63</Paragraphs>
  <Slides>20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686</cp:revision>
  <dcterms:created xsi:type="dcterms:W3CDTF">2015-12-30T08:03:00Z</dcterms:created>
  <dcterms:modified xsi:type="dcterms:W3CDTF">2020-08-20T02:59:30Z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