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3"/>
  </p:notesMasterIdLst>
  <p:sldIdLst>
    <p:sldId id="733" r:id="rId2"/>
    <p:sldId id="730" r:id="rId3"/>
    <p:sldId id="672" r:id="rId4"/>
    <p:sldId id="673" r:id="rId5"/>
    <p:sldId id="674" r:id="rId6"/>
    <p:sldId id="731" r:id="rId7"/>
    <p:sldId id="676" r:id="rId8"/>
    <p:sldId id="677" r:id="rId9"/>
    <p:sldId id="678" r:id="rId10"/>
    <p:sldId id="679" r:id="rId11"/>
    <p:sldId id="680" r:id="rId12"/>
    <p:sldId id="684" r:id="rId13"/>
    <p:sldId id="681" r:id="rId14"/>
    <p:sldId id="682" r:id="rId15"/>
    <p:sldId id="704" r:id="rId16"/>
    <p:sldId id="683" r:id="rId17"/>
    <p:sldId id="705" r:id="rId18"/>
    <p:sldId id="706" r:id="rId19"/>
    <p:sldId id="685" r:id="rId20"/>
    <p:sldId id="690" r:id="rId21"/>
    <p:sldId id="691" r:id="rId22"/>
    <p:sldId id="692" r:id="rId23"/>
    <p:sldId id="686" r:id="rId24"/>
    <p:sldId id="687" r:id="rId25"/>
    <p:sldId id="688" r:id="rId26"/>
    <p:sldId id="689" r:id="rId27"/>
    <p:sldId id="707" r:id="rId28"/>
    <p:sldId id="693" r:id="rId29"/>
    <p:sldId id="694" r:id="rId30"/>
    <p:sldId id="695" r:id="rId31"/>
    <p:sldId id="696" r:id="rId32"/>
    <p:sldId id="698" r:id="rId33"/>
    <p:sldId id="699" r:id="rId34"/>
    <p:sldId id="700" r:id="rId35"/>
    <p:sldId id="701" r:id="rId36"/>
    <p:sldId id="702" r:id="rId37"/>
    <p:sldId id="711" r:id="rId38"/>
    <p:sldId id="709" r:id="rId39"/>
    <p:sldId id="710" r:id="rId40"/>
    <p:sldId id="703" r:id="rId41"/>
    <p:sldId id="732" r:id="rId42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FF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90" d="100"/>
          <a:sy n="90" d="100"/>
        </p:scale>
        <p:origin x="-156" y="-990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3FA039-29F9-48B5-A902-848CAF5E7D0C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2020/9/1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5088511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7065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7066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14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4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4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4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4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3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3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2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2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9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0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102" name="组合 5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4107" name="Oval 17"/>
            <p:cNvSpPr/>
            <p:nvPr userDrawn="1"/>
          </p:nvSpPr>
          <p:spPr>
            <a:xfrm>
              <a:off x="2371725" y="4338821"/>
              <a:ext cx="4398963" cy="742583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4108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4103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4104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4105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4106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2E8DF03A-4CF4-4F8F-B917-653792553F32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2020/9/1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20" name="组合 19"/>
          <p:cNvGrpSpPr/>
          <p:nvPr userDrawn="1"/>
        </p:nvGrpSpPr>
        <p:grpSpPr>
          <a:xfrm>
            <a:off x="0" y="4612005"/>
            <a:ext cx="9144635" cy="521335"/>
            <a:chOff x="0" y="7263"/>
            <a:chExt cx="14401" cy="821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>
            <a:blip r:embed="rId10"/>
            <a:srcRect r="26488"/>
            <a:stretch>
              <a:fillRect/>
            </a:stretch>
          </p:blipFill>
          <p:spPr>
            <a:xfrm>
              <a:off x="0" y="7263"/>
              <a:ext cx="5566" cy="821"/>
            </a:xfrm>
            <a:prstGeom prst="rect">
              <a:avLst/>
            </a:prstGeom>
            <a:effectLst>
              <a:softEdge rad="63500"/>
            </a:effectLst>
          </p:spPr>
        </p:pic>
        <p:pic>
          <p:nvPicPr>
            <p:cNvPr id="19" name="图片 18"/>
            <p:cNvPicPr>
              <a:picLocks noChangeAspect="1"/>
            </p:cNvPicPr>
            <p:nvPr userDrawn="1"/>
          </p:nvPicPr>
          <p:blipFill>
            <a:blip r:embed="rId10"/>
            <a:srcRect l="72612"/>
            <a:stretch>
              <a:fillRect/>
            </a:stretch>
          </p:blipFill>
          <p:spPr>
            <a:xfrm>
              <a:off x="5226" y="7263"/>
              <a:ext cx="9175" cy="821"/>
            </a:xfrm>
            <a:prstGeom prst="rect">
              <a:avLst/>
            </a:prstGeom>
            <a:effectLst>
              <a:softEdge rad="6350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hyperlink" Target="&#25945;&#24072;&#22791;&#35838;&#36164;&#26009;&#21253;/2.&#38899;&#35270;&#39057;&#36164;&#26009;&#21253;/27.&#25105;&#30340;&#8220;&#38271;&#29983;&#26524;&#8221;&#65288;&#26391;&#35835;&#35270;&#39057;&#65289;.mp4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dministrator\Desktop\课件首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400"/>
            <a:ext cx="9191625" cy="516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5351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35"/>
            <a:ext cx="9143365" cy="514350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012568" y="1474282"/>
            <a:ext cx="555117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27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我的</a:t>
            </a: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“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长生果</a:t>
            </a: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”</a:t>
            </a:r>
          </a:p>
        </p:txBody>
      </p:sp>
      <p:pic>
        <p:nvPicPr>
          <p:cNvPr id="12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498" y="2648533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46" descr="枫叶副本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2052" y="2669799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2" name="矩形 21"/>
          <p:cNvSpPr/>
          <p:nvPr/>
        </p:nvSpPr>
        <p:spPr bwMode="auto">
          <a:xfrm>
            <a:off x="3498757" y="2787059"/>
            <a:ext cx="2929077" cy="70675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品读释疑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8198" name="组合 23"/>
          <p:cNvGrpSpPr/>
          <p:nvPr/>
        </p:nvGrpSpPr>
        <p:grpSpPr>
          <a:xfrm>
            <a:off x="5678488" y="-44451"/>
            <a:ext cx="3465512" cy="368300"/>
            <a:chOff x="-36512" y="147808"/>
            <a:chExt cx="3383280" cy="347267"/>
          </a:xfrm>
        </p:grpSpPr>
        <p:sp>
          <p:nvSpPr>
            <p:cNvPr id="3" name="矩形 2"/>
            <p:cNvSpPr/>
            <p:nvPr/>
          </p:nvSpPr>
          <p:spPr>
            <a:xfrm flipH="1">
              <a:off x="-36512" y="195707"/>
              <a:ext cx="3383280" cy="251469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" name="文本框 1"/>
            <p:cNvSpPr txBox="1"/>
            <p:nvPr/>
          </p:nvSpPr>
          <p:spPr>
            <a:xfrm>
              <a:off x="193517" y="147808"/>
              <a:ext cx="3079824" cy="34726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r>
                <a:rPr lang="zh-CN" altLang="en-US" dirty="0">
                  <a:latin typeface="黑体" panose="02010609060101010101" pitchFamily="49" charset="-122"/>
                  <a:ea typeface="黑体" panose="02010609060101010101" pitchFamily="49" charset="-122"/>
                </a:rPr>
                <a:t>人教版  语文  五年级  上册</a:t>
              </a:r>
            </a:p>
          </p:txBody>
        </p:sp>
      </p:grpSp>
      <p:pic>
        <p:nvPicPr>
          <p:cNvPr id="10" name="图片 8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85178" y="926287"/>
            <a:ext cx="2019300" cy="645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方正粗黑宋简体" panose="02000000000000000000" charset="-122"/>
                <a:ea typeface="方正粗黑宋简体" panose="02000000000000000000" charset="-122"/>
                <a:cs typeface="+mn-cs"/>
              </a:rPr>
              <a:t>走近作者</a:t>
            </a:r>
          </a:p>
        </p:txBody>
      </p:sp>
      <p:pic>
        <p:nvPicPr>
          <p:cNvPr id="7" name="Picture 2" descr="C:\Users\Administrator\Desktop\3333\助读资料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69679" y="331698"/>
            <a:ext cx="2171700" cy="56832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765425" y="891751"/>
            <a:ext cx="5908675" cy="373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lvl="0" indent="538480">
              <a:lnSpc>
                <a:spcPct val="150000"/>
              </a:lnSpc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叶文玲：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当代作家，浙江省玉环县楚门镇人。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1958 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年发表处女作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我和雪梅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，从此走上文坛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，</a:t>
            </a:r>
            <a:r>
              <a:rPr lang="zh-CN" altLang="zh-CN" sz="2400" b="1" dirty="0">
                <a:latin typeface="Times New Roman" pitchFamily="18" charset="0"/>
                <a:cs typeface="Times New Roman" pitchFamily="18" charset="0"/>
              </a:rPr>
              <a:t>其中作品《心香》被评为</a:t>
            </a:r>
            <a:r>
              <a:rPr lang="en-US" altLang="zh-CN" sz="2400" b="1" dirty="0">
                <a:latin typeface="Times New Roman" pitchFamily="18" charset="0"/>
                <a:cs typeface="Times New Roman" pitchFamily="18" charset="0"/>
              </a:rPr>
              <a:t>1980</a:t>
            </a:r>
            <a:r>
              <a:rPr lang="zh-CN" altLang="zh-CN" sz="2400" b="1" dirty="0">
                <a:latin typeface="Times New Roman" pitchFamily="18" charset="0"/>
                <a:cs typeface="Times New Roman" pitchFamily="18" charset="0"/>
              </a:rPr>
              <a:t>年全国优秀短篇小说</a:t>
            </a:r>
            <a:r>
              <a:rPr kumimoji="0" lang="zh-CN" altLang="en-US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。</a:t>
            </a:r>
            <a:endParaRPr kumimoji="0" lang="zh-CN" altLang="en-US" sz="2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marL="0" marR="0" lvl="0" indent="53848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主要作品：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长篇小说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无梦谷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、长篇历史小说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秋瑾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；散文集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《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不了情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》《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枕上诗篇</a:t>
            </a:r>
            <a:r>
              <a:rPr kumimoji="0" lang="en-US" altLang="zh-CN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》</a:t>
            </a:r>
            <a:r>
              <a:rPr kumimoji="0" lang="zh-CN" alt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等。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109" y="1771377"/>
            <a:ext cx="1979369" cy="258529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矩形 2"/>
          <p:cNvSpPr/>
          <p:nvPr/>
        </p:nvSpPr>
        <p:spPr>
          <a:xfrm>
            <a:off x="622182" y="1013505"/>
            <a:ext cx="7991475" cy="312928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自由朗读课文，圈出生字词，不会读的字查字典解决，难读的地方多读几遍，没把握的地方做批注。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听范读，注意自己标注的地方，看自己哪些地方读的不准确。</a:t>
            </a:r>
            <a:endParaRPr lang="en-US" altLang="zh-CN" sz="2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714375" defTabSz="1244600">
              <a:lnSpc>
                <a:spcPct val="150000"/>
              </a:lnSpc>
              <a:spcAft>
                <a:spcPct val="35000"/>
              </a:spcAft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再读一遍，把课文读通读顺，然后读给同桌听。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Picture 2" descr="C:\Users\Administrator\Desktop\3333\初读感知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99317" y="188771"/>
            <a:ext cx="2044700" cy="5921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grpSp>
        <p:nvGrpSpPr>
          <p:cNvPr id="13316" name="组 28"/>
          <p:cNvGrpSpPr/>
          <p:nvPr/>
        </p:nvGrpSpPr>
        <p:grpSpPr>
          <a:xfrm>
            <a:off x="6831478" y="170173"/>
            <a:ext cx="2137706" cy="501170"/>
            <a:chOff x="3508667" y="4627945"/>
            <a:chExt cx="2137083" cy="501399"/>
          </a:xfrm>
        </p:grpSpPr>
        <p:sp>
          <p:nvSpPr>
            <p:cNvPr id="20" name="圆角矩形 19"/>
            <p:cNvSpPr/>
            <p:nvPr/>
          </p:nvSpPr>
          <p:spPr>
            <a:xfrm>
              <a:off x="3508667" y="4656053"/>
              <a:ext cx="2137083" cy="370057"/>
            </a:xfrm>
            <a:prstGeom prst="roundRect">
              <a:avLst>
                <a:gd name="adj" fmla="val 50000"/>
              </a:avLst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grpSp>
          <p:nvGrpSpPr>
            <p:cNvPr id="13323" name="组 31"/>
            <p:cNvGrpSpPr/>
            <p:nvPr/>
          </p:nvGrpSpPr>
          <p:grpSpPr>
            <a:xfrm>
              <a:off x="3712638" y="4734782"/>
              <a:ext cx="533248" cy="394562"/>
              <a:chOff x="2515209" y="2169965"/>
              <a:chExt cx="533248" cy="394562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2720694" y="2181765"/>
                <a:ext cx="207902" cy="208057"/>
              </a:xfrm>
              <a:prstGeom prst="ellipse">
                <a:avLst/>
              </a:prstGeom>
              <a:noFill/>
              <a:ln w="28575" cmpd="sng">
                <a:solidFill>
                  <a:schemeClr val="bg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1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pic>
            <p:nvPicPr>
              <p:cNvPr id="13326" name="图片 33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 rot="2700000">
                <a:off x="2584552" y="2100622"/>
                <a:ext cx="394562" cy="533248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3" name="TextBox 5">
              <a:hlinkClick r:id="rId4" action="ppaction://hlinkfile"/>
            </p:cNvPr>
            <p:cNvSpPr txBox="1"/>
            <p:nvPr/>
          </p:nvSpPr>
          <p:spPr>
            <a:xfrm>
              <a:off x="3782833" y="4627945"/>
              <a:ext cx="1809440" cy="4002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235B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朗读视频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  <p:bldLst>
      <p:bldP spid="14341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55" name="组合 5"/>
          <p:cNvGrpSpPr/>
          <p:nvPr/>
        </p:nvGrpSpPr>
        <p:grpSpPr>
          <a:xfrm>
            <a:off x="3328988" y="103667"/>
            <a:ext cx="2286000" cy="831850"/>
            <a:chOff x="924035" y="907522"/>
            <a:chExt cx="2287080" cy="832905"/>
          </a:xfrm>
        </p:grpSpPr>
        <p:grpSp>
          <p:nvGrpSpPr>
            <p:cNvPr id="10269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0273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0274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6" name="圆角矩形 5"/>
            <p:cNvSpPr/>
            <p:nvPr/>
          </p:nvSpPr>
          <p:spPr>
            <a:xfrm>
              <a:off x="1485979" y="1067895"/>
              <a:ext cx="1315403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我会读</a:t>
              </a:r>
            </a:p>
          </p:txBody>
        </p:sp>
      </p:grpSp>
      <p:sp>
        <p:nvSpPr>
          <p:cNvPr id="37" name="TextBox 44"/>
          <p:cNvSpPr txBox="1"/>
          <p:nvPr/>
        </p:nvSpPr>
        <p:spPr>
          <a:xfrm>
            <a:off x="598740" y="1579310"/>
            <a:ext cx="14605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比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喻</a:t>
            </a:r>
          </a:p>
        </p:txBody>
      </p:sp>
      <p:sp>
        <p:nvSpPr>
          <p:cNvPr id="38" name="TextBox 44"/>
          <p:cNvSpPr txBox="1"/>
          <p:nvPr/>
        </p:nvSpPr>
        <p:spPr>
          <a:xfrm>
            <a:off x="1712213" y="1603440"/>
            <a:ext cx="134461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美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差</a:t>
            </a:r>
          </a:p>
        </p:txBody>
      </p:sp>
      <p:sp>
        <p:nvSpPr>
          <p:cNvPr id="39" name="TextBox 44"/>
          <p:cNvSpPr txBox="1"/>
          <p:nvPr/>
        </p:nvSpPr>
        <p:spPr>
          <a:xfrm>
            <a:off x="701610" y="2694370"/>
            <a:ext cx="204914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如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饥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似渴</a:t>
            </a:r>
          </a:p>
        </p:txBody>
      </p:sp>
      <p:sp>
        <p:nvSpPr>
          <p:cNvPr id="40" name="TextBox 44"/>
          <p:cNvSpPr txBox="1"/>
          <p:nvPr/>
        </p:nvSpPr>
        <p:spPr>
          <a:xfrm>
            <a:off x="4598605" y="1603440"/>
            <a:ext cx="23368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直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</a:t>
            </a:r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那里</a:t>
            </a:r>
          </a:p>
        </p:txBody>
      </p:sp>
      <p:sp>
        <p:nvSpPr>
          <p:cNvPr id="41" name="TextBox 44"/>
          <p:cNvSpPr txBox="1"/>
          <p:nvPr/>
        </p:nvSpPr>
        <p:spPr>
          <a:xfrm>
            <a:off x="2827908" y="2694053"/>
            <a:ext cx="1350962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报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偿</a:t>
            </a:r>
          </a:p>
        </p:txBody>
      </p:sp>
      <p:sp>
        <p:nvSpPr>
          <p:cNvPr id="42" name="TextBox 44"/>
          <p:cNvSpPr txBox="1"/>
          <p:nvPr/>
        </p:nvSpPr>
        <p:spPr>
          <a:xfrm>
            <a:off x="5577140" y="2694370"/>
            <a:ext cx="144018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馈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赠</a:t>
            </a:r>
          </a:p>
        </p:txBody>
      </p:sp>
      <p:sp>
        <p:nvSpPr>
          <p:cNvPr id="43" name="TextBox 44"/>
          <p:cNvSpPr txBox="1"/>
          <p:nvPr/>
        </p:nvSpPr>
        <p:spPr>
          <a:xfrm>
            <a:off x="524445" y="3810065"/>
            <a:ext cx="11880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委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屈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6626160" y="3810065"/>
            <a:ext cx="192468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呕心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沥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血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811965" y="3810065"/>
            <a:ext cx="112268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借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鉴</a:t>
            </a:r>
          </a:p>
        </p:txBody>
      </p:sp>
      <p:sp>
        <p:nvSpPr>
          <p:cNvPr id="46" name="TextBox 44"/>
          <p:cNvSpPr txBox="1"/>
          <p:nvPr/>
        </p:nvSpPr>
        <p:spPr>
          <a:xfrm>
            <a:off x="3267010" y="1690753"/>
            <a:ext cx="1343025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过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瘾</a:t>
            </a:r>
          </a:p>
        </p:txBody>
      </p:sp>
      <p:sp>
        <p:nvSpPr>
          <p:cNvPr id="47" name="TextBox 44"/>
          <p:cNvSpPr txBox="1"/>
          <p:nvPr/>
        </p:nvSpPr>
        <p:spPr>
          <a:xfrm>
            <a:off x="1839530" y="3810065"/>
            <a:ext cx="106680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酵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母</a:t>
            </a:r>
          </a:p>
        </p:txBody>
      </p:sp>
      <p:sp>
        <p:nvSpPr>
          <p:cNvPr id="48" name="TextBox 44"/>
          <p:cNvSpPr txBox="1"/>
          <p:nvPr/>
        </p:nvSpPr>
        <p:spPr>
          <a:xfrm>
            <a:off x="3267010" y="3810065"/>
            <a:ext cx="1076325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皎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洁</a:t>
            </a:r>
          </a:p>
        </p:txBody>
      </p:sp>
      <p:sp>
        <p:nvSpPr>
          <p:cNvPr id="49" name="矩形 48"/>
          <p:cNvSpPr/>
          <p:nvPr/>
        </p:nvSpPr>
        <p:spPr>
          <a:xfrm>
            <a:off x="1077530" y="1081470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yù</a:t>
            </a:r>
          </a:p>
        </p:txBody>
      </p:sp>
      <p:sp>
        <p:nvSpPr>
          <p:cNvPr id="50" name="矩形 49"/>
          <p:cNvSpPr/>
          <p:nvPr/>
        </p:nvSpPr>
        <p:spPr>
          <a:xfrm>
            <a:off x="2059240" y="1083058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chāi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3628325" y="1083375"/>
            <a:ext cx="79756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yǐn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  <a:sym typeface="+mn-ea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876418" y="1083375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bèn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53" name="矩形 52"/>
          <p:cNvSpPr/>
          <p:nvPr/>
        </p:nvSpPr>
        <p:spPr>
          <a:xfrm>
            <a:off x="1205126" y="2187005"/>
            <a:ext cx="507087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jī</a:t>
            </a:r>
          </a:p>
        </p:txBody>
      </p:sp>
      <p:sp>
        <p:nvSpPr>
          <p:cNvPr id="54" name="矩形 53"/>
          <p:cNvSpPr/>
          <p:nvPr/>
        </p:nvSpPr>
        <p:spPr>
          <a:xfrm>
            <a:off x="3090798" y="2310195"/>
            <a:ext cx="108140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cháng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55" name="矩形 54"/>
          <p:cNvSpPr/>
          <p:nvPr/>
        </p:nvSpPr>
        <p:spPr>
          <a:xfrm>
            <a:off x="7316723" y="2309878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cí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56" name="矩形 55"/>
          <p:cNvSpPr/>
          <p:nvPr/>
        </p:nvSpPr>
        <p:spPr>
          <a:xfrm>
            <a:off x="524128" y="3367788"/>
            <a:ext cx="721995" cy="95313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wěi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pPr algn="l"/>
            <a:r>
              <a:rPr lang="en-US" altLang="zh-CN" sz="2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57" name="矩形 56"/>
          <p:cNvSpPr/>
          <p:nvPr/>
        </p:nvSpPr>
        <p:spPr>
          <a:xfrm>
            <a:off x="1839213" y="3368105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jiào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58" name="矩形 57"/>
          <p:cNvSpPr/>
          <p:nvPr/>
        </p:nvSpPr>
        <p:spPr>
          <a:xfrm>
            <a:off x="3193985" y="3368105"/>
            <a:ext cx="946150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jiǎo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 </a:t>
            </a:r>
            <a:endParaRPr lang="en-US" altLang="zh-CN" sz="2800" b="1" dirty="0">
              <a:solidFill>
                <a:srgbClr val="0000FF"/>
              </a:solidFill>
              <a:latin typeface="方正姚体" panose="02010601030101010101" pitchFamily="2" charset="-122"/>
              <a:ea typeface="方正姚体" panose="02010601030101010101" pitchFamily="2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495475" y="3368105"/>
            <a:ext cx="561975" cy="95313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lì</a:t>
            </a:r>
            <a:endParaRPr lang="en-US" altLang="zh-CN" sz="2800" b="1" dirty="0">
              <a:latin typeface="方正姚体" panose="02010601030101010101" pitchFamily="2" charset="-122"/>
              <a:ea typeface="方正姚体" panose="02010601030101010101" pitchFamily="2" charset="-122"/>
            </a:endParaRPr>
          </a:p>
          <a:p>
            <a:r>
              <a:rPr lang="en-US" altLang="zh-CN" sz="2800" b="1" dirty="0">
                <a:solidFill>
                  <a:srgbClr val="FF0000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</a:p>
        </p:txBody>
      </p:sp>
      <p:sp>
        <p:nvSpPr>
          <p:cNvPr id="60" name="矩形 59"/>
          <p:cNvSpPr/>
          <p:nvPr/>
        </p:nvSpPr>
        <p:spPr>
          <a:xfrm>
            <a:off x="5153193" y="3393842"/>
            <a:ext cx="781452" cy="52197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jiàn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61" name="TextBox 44"/>
          <p:cNvSpPr txBox="1"/>
          <p:nvPr/>
        </p:nvSpPr>
        <p:spPr>
          <a:xfrm>
            <a:off x="6981760" y="1579310"/>
            <a:ext cx="116278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书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籍</a:t>
            </a:r>
          </a:p>
        </p:txBody>
      </p:sp>
      <p:sp>
        <p:nvSpPr>
          <p:cNvPr id="62" name="TextBox 44"/>
          <p:cNvSpPr txBox="1"/>
          <p:nvPr/>
        </p:nvSpPr>
        <p:spPr>
          <a:xfrm>
            <a:off x="4074095" y="2694370"/>
            <a:ext cx="160655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沉</a:t>
            </a: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甸甸</a:t>
            </a:r>
          </a:p>
        </p:txBody>
      </p:sp>
      <p:sp>
        <p:nvSpPr>
          <p:cNvPr id="63" name="TextBox 44"/>
          <p:cNvSpPr txBox="1"/>
          <p:nvPr/>
        </p:nvSpPr>
        <p:spPr>
          <a:xfrm>
            <a:off x="7212900" y="2694370"/>
            <a:ext cx="1126490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磁</a:t>
            </a:r>
            <a:r>
              <a:rPr lang="zh-CN" altLang="en-US" sz="32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石</a:t>
            </a:r>
          </a:p>
        </p:txBody>
      </p:sp>
      <p:sp>
        <p:nvSpPr>
          <p:cNvPr id="64" name="矩形 63"/>
          <p:cNvSpPr/>
          <p:nvPr/>
        </p:nvSpPr>
        <p:spPr>
          <a:xfrm>
            <a:off x="4364362" y="2242736"/>
            <a:ext cx="90170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diàn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65" name="矩形 64"/>
          <p:cNvSpPr/>
          <p:nvPr/>
        </p:nvSpPr>
        <p:spPr>
          <a:xfrm>
            <a:off x="5557462" y="2274635"/>
            <a:ext cx="721995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kuì</a:t>
            </a:r>
            <a:r>
              <a:rPr lang="en-US" altLang="zh-CN" sz="2800" b="1" dirty="0"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 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  <p:sp>
        <p:nvSpPr>
          <p:cNvPr id="66" name="矩形 65"/>
          <p:cNvSpPr/>
          <p:nvPr/>
        </p:nvSpPr>
        <p:spPr>
          <a:xfrm>
            <a:off x="7434742" y="1081470"/>
            <a:ext cx="542290" cy="52197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l"/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  <a:sym typeface="+mn-ea"/>
              </a:rPr>
              <a:t>jí</a:t>
            </a:r>
            <a:r>
              <a:rPr lang="en-US" altLang="zh-CN" sz="2800" b="1" dirty="0">
                <a:solidFill>
                  <a:srgbClr val="0000FF"/>
                </a:solidFill>
                <a:latin typeface="方正姚体" panose="02010601030101010101" pitchFamily="2" charset="-122"/>
                <a:ea typeface="方正姚体" panose="02010601030101010101" pitchFamily="2" charset="-122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4" grpId="0"/>
      <p:bldP spid="65" grpId="0"/>
      <p:bldP spid="6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组合 5"/>
          <p:cNvGrpSpPr/>
          <p:nvPr/>
        </p:nvGrpSpPr>
        <p:grpSpPr>
          <a:xfrm>
            <a:off x="3350895" y="112635"/>
            <a:ext cx="2286000" cy="906145"/>
            <a:chOff x="924035" y="907522"/>
            <a:chExt cx="2287080" cy="832905"/>
          </a:xfrm>
        </p:grpSpPr>
        <p:grpSp>
          <p:nvGrpSpPr>
            <p:cNvPr id="11272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1276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1277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4" name="圆角矩形 3"/>
            <p:cNvSpPr/>
            <p:nvPr/>
          </p:nvSpPr>
          <p:spPr>
            <a:xfrm>
              <a:off x="1485979" y="1067895"/>
              <a:ext cx="1311319" cy="491436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squar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易错音</a:t>
              </a:r>
            </a:p>
          </p:txBody>
        </p:sp>
      </p:grpSp>
      <p:sp>
        <p:nvSpPr>
          <p:cNvPr id="12" name="矩形 1"/>
          <p:cNvSpPr/>
          <p:nvPr/>
        </p:nvSpPr>
        <p:spPr>
          <a:xfrm>
            <a:off x="564010" y="1284288"/>
            <a:ext cx="8267700" cy="230832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>
              <a:lnSpc>
                <a:spcPct val="18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读下面的词语，给加红的字选择正确的读音。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   </a:t>
            </a:r>
          </a:p>
          <a:p>
            <a:pPr algn="just">
              <a:lnSpc>
                <a:spcPct val="18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美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差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chāi    </a:t>
            </a:r>
            <a:r>
              <a:rPr lang="en-US" altLang="zh-CN" sz="2800" b="1" dirty="0" err="1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chā</a:t>
            </a:r>
            <a:r>
              <a:rPr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  <a:r>
              <a:rPr lang="en-U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zh-CN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沉</a:t>
            </a:r>
            <a:r>
              <a:rPr lang="zh-CN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甸</a:t>
            </a:r>
            <a:r>
              <a:rPr lang="zh-CN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甸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diān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lang="en-US" altLang="zh-CN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diàn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  <a:p>
            <a:pPr algn="just">
              <a:lnSpc>
                <a:spcPct val="180000"/>
              </a:lnSpc>
            </a:pP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 </a:t>
            </a:r>
            <a:r>
              <a:rPr lang="zh-CN" sz="2800" b="1" dirty="0">
                <a:latin typeface="Times New Roman" pitchFamily="18" charset="0"/>
                <a:ea typeface="+mj-ea"/>
                <a:cs typeface="Times New Roman" pitchFamily="18" charset="0"/>
              </a:rPr>
              <a:t>直</a:t>
            </a:r>
            <a:r>
              <a:rPr lang="zh-CN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奔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bēn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</a:t>
            </a:r>
            <a:r>
              <a:rPr lang="en-US" altLang="zh-CN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bèn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）  </a:t>
            </a:r>
            <a:r>
              <a:rPr lang="en-U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zh-CN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沥</a:t>
            </a:r>
            <a:r>
              <a:rPr lang="zh-CN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青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（</a:t>
            </a:r>
            <a:r>
              <a:rPr lang="en-US" altLang="zh-CN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lì</a:t>
            </a:r>
            <a:r>
              <a:rPr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</a:rPr>
              <a:t>   </a:t>
            </a:r>
            <a:r>
              <a:rPr lang="en-US" altLang="zh-CN" sz="2800" b="1" dirty="0">
                <a:latin typeface="方正姚体" pitchFamily="2" charset="-122"/>
                <a:ea typeface="方正姚体" pitchFamily="2" charset="-122"/>
                <a:cs typeface="Times New Roman" pitchFamily="18" charset="0"/>
                <a:sym typeface="+mn-ea"/>
              </a:rPr>
              <a:t>nì</a:t>
            </a:r>
            <a:r>
              <a:rPr sz="2800" b="1" dirty="0">
                <a:latin typeface="Times New Roman" pitchFamily="18" charset="0"/>
                <a:ea typeface="+mj-ea"/>
                <a:cs typeface="Times New Roman" pitchFamily="18" charset="0"/>
              </a:rPr>
              <a:t>）</a:t>
            </a:r>
          </a:p>
        </p:txBody>
      </p:sp>
      <p:sp>
        <p:nvSpPr>
          <p:cNvPr id="13" name="矩形 12"/>
          <p:cNvSpPr/>
          <p:nvPr/>
        </p:nvSpPr>
        <p:spPr>
          <a:xfrm>
            <a:off x="1808545" y="2094497"/>
            <a:ext cx="608330" cy="135421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4" name="矩形 13"/>
          <p:cNvSpPr/>
          <p:nvPr/>
        </p:nvSpPr>
        <p:spPr>
          <a:xfrm>
            <a:off x="6315255" y="2074060"/>
            <a:ext cx="608330" cy="135421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5" name="矩形 14"/>
          <p:cNvSpPr/>
          <p:nvPr/>
        </p:nvSpPr>
        <p:spPr>
          <a:xfrm>
            <a:off x="2544257" y="2904870"/>
            <a:ext cx="608330" cy="135421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  <p:sp>
        <p:nvSpPr>
          <p:cNvPr id="16" name="矩形 15"/>
          <p:cNvSpPr/>
          <p:nvPr/>
        </p:nvSpPr>
        <p:spPr>
          <a:xfrm>
            <a:off x="4604093" y="2904869"/>
            <a:ext cx="608330" cy="135421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54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√</a:t>
            </a:r>
            <a:r>
              <a:rPr lang="zh-CN" altLang="en-US" sz="2800" b="1" dirty="0">
                <a:solidFill>
                  <a:srgbClr val="C00000"/>
                </a:solidFill>
                <a:latin typeface="+mj-ea"/>
                <a:ea typeface="+mj-ea"/>
                <a:cs typeface="Times New Roman" pitchFamily="18" charset="0"/>
              </a:rPr>
              <a:t>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0430" y="3718314"/>
            <a:ext cx="8205787" cy="83099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zh-CN" sz="24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运用：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他在咖啡店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品尝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新品咖啡时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，不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小心打碎了店家的咖啡杯，店主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让他</a:t>
            </a:r>
            <a:r>
              <a:rPr lang="zh-CN" altLang="en-US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赔偿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了</a:t>
            </a: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50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块钱。</a:t>
            </a:r>
            <a:endParaRPr lang="zh-CN" altLang="zh-CN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grpSp>
        <p:nvGrpSpPr>
          <p:cNvPr id="12291" name="组合 5"/>
          <p:cNvGrpSpPr/>
          <p:nvPr/>
        </p:nvGrpSpPr>
        <p:grpSpPr>
          <a:xfrm>
            <a:off x="3158860" y="-13296"/>
            <a:ext cx="2579687" cy="831850"/>
            <a:chOff x="924035" y="907522"/>
            <a:chExt cx="2581226" cy="832905"/>
          </a:xfrm>
        </p:grpSpPr>
        <p:grpSp>
          <p:nvGrpSpPr>
            <p:cNvPr id="12301" name="组合 4"/>
            <p:cNvGrpSpPr/>
            <p:nvPr/>
          </p:nvGrpSpPr>
          <p:grpSpPr>
            <a:xfrm>
              <a:off x="924035" y="907522"/>
              <a:ext cx="2581225" cy="832905"/>
              <a:chOff x="1314217" y="754602"/>
              <a:chExt cx="2581225" cy="832905"/>
            </a:xfrm>
          </p:grpSpPr>
          <p:pic>
            <p:nvPicPr>
              <p:cNvPr id="12305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14218" y="1333230"/>
                <a:ext cx="2581224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2306" name="Picture 6"/>
              <p:cNvPicPr>
                <a:picLocks noChangeAspect="1"/>
              </p:cNvPicPr>
              <p:nvPr/>
            </p:nvPicPr>
            <p:blipFill>
              <a:blip r:embed="rId3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5" name="圆角矩形 4"/>
            <p:cNvSpPr/>
            <p:nvPr/>
          </p:nvSpPr>
          <p:spPr>
            <a:xfrm>
              <a:off x="1485979" y="1067895"/>
              <a:ext cx="2019282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同音易混字</a:t>
              </a:r>
            </a:p>
          </p:txBody>
        </p:sp>
      </p:grpSp>
      <p:sp>
        <p:nvSpPr>
          <p:cNvPr id="12294" name="TextBox 7"/>
          <p:cNvSpPr txBox="1"/>
          <p:nvPr/>
        </p:nvSpPr>
        <p:spPr>
          <a:xfrm>
            <a:off x="1205574" y="1336079"/>
            <a:ext cx="630237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偿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5" name="TextBox 11"/>
          <p:cNvSpPr txBox="1"/>
          <p:nvPr/>
        </p:nvSpPr>
        <p:spPr>
          <a:xfrm>
            <a:off x="167199" y="1913664"/>
            <a:ext cx="1321593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3600" b="1" dirty="0" err="1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cháng</a:t>
            </a:r>
            <a:r>
              <a:rPr lang="en-US" altLang="zh-CN" sz="3600" b="1" dirty="0" smtClean="0">
                <a:solidFill>
                  <a:srgbClr val="FF0000"/>
                </a:solidFill>
                <a:latin typeface="方正姚体" pitchFamily="2" charset="-122"/>
                <a:ea typeface="方正姚体" pitchFamily="2" charset="-122"/>
              </a:rPr>
              <a:t> </a:t>
            </a:r>
            <a:endParaRPr lang="zh-CN" altLang="en-US" sz="3600" b="1" dirty="0">
              <a:solidFill>
                <a:srgbClr val="FF0000"/>
              </a:solidFill>
              <a:latin typeface="方正姚体" pitchFamily="2" charset="-122"/>
              <a:ea typeface="方正姚体" pitchFamily="2" charset="-122"/>
            </a:endParaRPr>
          </a:p>
        </p:txBody>
      </p:sp>
      <p:sp>
        <p:nvSpPr>
          <p:cNvPr id="12296" name="TextBox 12"/>
          <p:cNvSpPr txBox="1"/>
          <p:nvPr/>
        </p:nvSpPr>
        <p:spPr>
          <a:xfrm>
            <a:off x="1217943" y="2853282"/>
            <a:ext cx="630238" cy="5847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尝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461625" y="1127158"/>
            <a:ext cx="4515980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归还，补还。如：</a:t>
            </a:r>
            <a:r>
              <a:rPr lang="zh-CN" altLang="en-US" sz="2400" b="1" dirty="0" smtClean="0">
                <a:latin typeface="+mj-ea"/>
                <a:ea typeface="+mj-ea"/>
              </a:rPr>
              <a:t>补偿。</a:t>
            </a:r>
            <a:endParaRPr lang="en-US" altLang="zh-CN" sz="2400" b="1" dirty="0">
              <a:latin typeface="+mj-ea"/>
              <a:ea typeface="+mj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482593" y="1681675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 smtClean="0">
                <a:latin typeface="+mj-ea"/>
                <a:ea typeface="+mj-ea"/>
              </a:rPr>
              <a:t>（</a:t>
            </a:r>
            <a:r>
              <a:rPr lang="zh-CN" altLang="en-US" sz="2400" b="1" dirty="0">
                <a:latin typeface="+mj-ea"/>
                <a:ea typeface="+mj-ea"/>
              </a:rPr>
              <a:t>赔偿</a:t>
            </a:r>
            <a:r>
              <a:rPr lang="zh-CN" altLang="en-US" sz="2400" b="1" dirty="0" smtClean="0">
                <a:latin typeface="+mj-ea"/>
                <a:ea typeface="+mj-ea"/>
              </a:rPr>
              <a:t>）（报偿）（得不偿失）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61625" y="2579720"/>
            <a:ext cx="4206601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字义：</a:t>
            </a:r>
            <a:r>
              <a:rPr lang="zh-CN" altLang="en-US" sz="2400" b="1" dirty="0">
                <a:latin typeface="+mj-ea"/>
                <a:ea typeface="+mj-ea"/>
              </a:rPr>
              <a:t>辨别滋味。如：</a:t>
            </a:r>
            <a:r>
              <a:rPr lang="zh-CN" altLang="en-US" sz="2400" b="1" dirty="0" smtClean="0">
                <a:latin typeface="+mj-ea"/>
                <a:ea typeface="+mj-ea"/>
              </a:rPr>
              <a:t>品尝。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461625" y="3163920"/>
            <a:ext cx="5444119" cy="46166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+mj-ea"/>
                <a:ea typeface="+mj-ea"/>
              </a:rPr>
              <a:t>组词：</a:t>
            </a:r>
            <a:r>
              <a:rPr lang="zh-CN" altLang="en-US" sz="2400" b="1" dirty="0" smtClean="0">
                <a:latin typeface="+mj-ea"/>
                <a:ea typeface="+mj-ea"/>
              </a:rPr>
              <a:t>（</a:t>
            </a:r>
            <a:r>
              <a:rPr lang="zh-CN" altLang="en-US" sz="2400" b="1" dirty="0">
                <a:latin typeface="+mj-ea"/>
                <a:ea typeface="+mj-ea"/>
              </a:rPr>
              <a:t>尝鲜</a:t>
            </a:r>
            <a:r>
              <a:rPr lang="zh-CN" altLang="en-US" sz="2400" b="1" dirty="0" smtClean="0">
                <a:latin typeface="+mj-ea"/>
                <a:ea typeface="+mj-ea"/>
              </a:rPr>
              <a:t>）（品尝）（卧薪尝胆）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300" y="1095945"/>
            <a:ext cx="1361712" cy="1107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8465" y="2452885"/>
            <a:ext cx="1305959" cy="1307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文本框 118"/>
          <p:cNvSpPr txBox="1"/>
          <p:nvPr/>
        </p:nvSpPr>
        <p:spPr>
          <a:xfrm>
            <a:off x="1591945" y="266255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籍</a:t>
            </a:r>
          </a:p>
        </p:txBody>
      </p:sp>
      <p:sp>
        <p:nvSpPr>
          <p:cNvPr id="98" name="矩形 97"/>
          <p:cNvSpPr/>
          <p:nvPr/>
        </p:nvSpPr>
        <p:spPr>
          <a:xfrm>
            <a:off x="2974986" y="433557"/>
            <a:ext cx="29387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识字现果</a:t>
            </a:r>
          </a:p>
        </p:txBody>
      </p:sp>
      <p:sp>
        <p:nvSpPr>
          <p:cNvPr id="100" name="文本框 102"/>
          <p:cNvSpPr txBox="1"/>
          <p:nvPr/>
        </p:nvSpPr>
        <p:spPr>
          <a:xfrm>
            <a:off x="362585" y="3234690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瘾</a:t>
            </a:r>
          </a:p>
        </p:txBody>
      </p:sp>
      <p:sp>
        <p:nvSpPr>
          <p:cNvPr id="102" name="文本框 120"/>
          <p:cNvSpPr txBox="1"/>
          <p:nvPr/>
        </p:nvSpPr>
        <p:spPr>
          <a:xfrm>
            <a:off x="3035618" y="304482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偿</a:t>
            </a:r>
          </a:p>
        </p:txBody>
      </p:sp>
      <p:sp>
        <p:nvSpPr>
          <p:cNvPr id="105" name="文本框 131"/>
          <p:cNvSpPr txBox="1"/>
          <p:nvPr/>
        </p:nvSpPr>
        <p:spPr>
          <a:xfrm>
            <a:off x="4475480" y="3329305"/>
            <a:ext cx="985838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甸</a:t>
            </a:r>
          </a:p>
        </p:txBody>
      </p:sp>
      <p:sp>
        <p:nvSpPr>
          <p:cNvPr id="106" name="文本框 134"/>
          <p:cNvSpPr txBox="1"/>
          <p:nvPr/>
        </p:nvSpPr>
        <p:spPr>
          <a:xfrm>
            <a:off x="6156643" y="3513773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磁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7" name="文本框 134"/>
          <p:cNvSpPr txBox="1"/>
          <p:nvPr/>
        </p:nvSpPr>
        <p:spPr>
          <a:xfrm>
            <a:off x="7809865" y="3308985"/>
            <a:ext cx="987425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zh-CN" altLang="en-US" sz="36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酵 </a:t>
            </a:r>
            <a:endParaRPr lang="en-US" altLang="zh-CN" sz="3600" b="1" dirty="0">
              <a:solidFill>
                <a:srgbClr val="FF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0" name="图片 29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51884" t="18903" r="17189" b="26439"/>
          <a:stretch>
            <a:fillRect/>
          </a:stretch>
        </p:blipFill>
        <p:spPr>
          <a:xfrm>
            <a:off x="1033780" y="3354070"/>
            <a:ext cx="647065" cy="11436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51884" t="18903" r="17189" b="26439"/>
          <a:stretch>
            <a:fillRect/>
          </a:stretch>
        </p:blipFill>
        <p:spPr>
          <a:xfrm>
            <a:off x="2124075" y="2793365"/>
            <a:ext cx="647065" cy="114363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51884" t="18903" r="17189" b="26439"/>
          <a:stretch>
            <a:fillRect/>
          </a:stretch>
        </p:blipFill>
        <p:spPr>
          <a:xfrm>
            <a:off x="3681730" y="3238500"/>
            <a:ext cx="647065" cy="11436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51884" t="18903" r="17189" b="26439"/>
          <a:stretch>
            <a:fillRect/>
          </a:stretch>
        </p:blipFill>
        <p:spPr>
          <a:xfrm>
            <a:off x="6854190" y="3566160"/>
            <a:ext cx="647065" cy="11436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51884" t="18903" r="17189" b="26439"/>
          <a:stretch>
            <a:fillRect/>
          </a:stretch>
        </p:blipFill>
        <p:spPr>
          <a:xfrm>
            <a:off x="5044440" y="3466465"/>
            <a:ext cx="647065" cy="11436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100000"/>
                </a:srgbClr>
              </a:clrFrom>
              <a:clrTo>
                <a:srgbClr val="000000">
                  <a:alpha val="100000"/>
                  <a:alpha val="0"/>
                </a:srgbClr>
              </a:clrTo>
            </a:clrChange>
          </a:blip>
          <a:srcRect l="51884" t="18903" r="17189" b="26439"/>
          <a:stretch>
            <a:fillRect/>
          </a:stretch>
        </p:blipFill>
        <p:spPr>
          <a:xfrm>
            <a:off x="8383905" y="3441065"/>
            <a:ext cx="647065" cy="11436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0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2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9" dur="1" fill="hold"/>
                                        <p:tgtEl>
                                          <p:spTgt spid="3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5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5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" fill="hold"/>
                                        <p:tgtEl>
                                          <p:spTgt spid="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6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6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768240" y="825267"/>
            <a:ext cx="7429500" cy="3332163"/>
          </a:xfrm>
          <a:prstGeom prst="rect">
            <a:avLst/>
          </a:prstGeom>
          <a:solidFill>
            <a:srgbClr val="FFFFFF"/>
          </a:solidFill>
          <a:ln w="3175" cap="rnd">
            <a:noFill/>
            <a:prstDash val="sysDot"/>
            <a:miter lim="800000"/>
          </a:ln>
        </p:spPr>
        <p:txBody>
          <a:bodyPr lIns="91439" tIns="45719" rIns="91439" bIns="45719"/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ea"/>
              <a:ea typeface="+mn-ea"/>
              <a:cs typeface="+mn-cs"/>
            </a:endParaRPr>
          </a:p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ea"/>
                <a:ea typeface="+mn-ea"/>
                <a:cs typeface="+mn-cs"/>
              </a:rPr>
              <a:t>关注下面句子中加点的字，看看你有什么发现？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+mn-cs"/>
            </a:endParaRP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</a:t>
            </a: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1.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遇到大人让孩子买烟，这美差往往被男孩抢了去，我们女孩只落了个眼羡的份儿。</a:t>
            </a:r>
          </a:p>
          <a:p>
            <a:pPr marL="0" marR="0" lvl="0" indent="0" algn="just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    2.</a:t>
            </a: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我每天一放下书包就直奔那里。</a:t>
            </a:r>
          </a:p>
        </p:txBody>
      </p:sp>
      <p:sp>
        <p:nvSpPr>
          <p:cNvPr id="14339" name="TextBox 2"/>
          <p:cNvSpPr txBox="1"/>
          <p:nvPr/>
        </p:nvSpPr>
        <p:spPr>
          <a:xfrm>
            <a:off x="4862532" y="3061251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grpSp>
        <p:nvGrpSpPr>
          <p:cNvPr id="6" name="组合 26"/>
          <p:cNvGrpSpPr/>
          <p:nvPr/>
        </p:nvGrpSpPr>
        <p:grpSpPr>
          <a:xfrm>
            <a:off x="6362440" y="3396332"/>
            <a:ext cx="2654241" cy="1048661"/>
            <a:chOff x="6712495" y="-330511"/>
            <a:chExt cx="2654241" cy="1048661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28" name="Picture 15" descr="C:\Users\Administrator\Desktop\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12495" y="-330511"/>
              <a:ext cx="2654241" cy="1048661"/>
            </a:xfrm>
            <a:prstGeom prst="rect">
              <a:avLst/>
            </a:prstGeom>
            <a:noFill/>
          </p:spPr>
        </p:pic>
        <p:sp>
          <p:nvSpPr>
            <p:cNvPr id="29" name="矩形 28"/>
            <p:cNvSpPr/>
            <p:nvPr/>
          </p:nvSpPr>
          <p:spPr>
            <a:xfrm>
              <a:off x="7022614" y="-221680"/>
              <a:ext cx="1589063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加点的字是多音字！</a:t>
              </a:r>
            </a:p>
          </p:txBody>
        </p:sp>
      </p:grpSp>
      <p:grpSp>
        <p:nvGrpSpPr>
          <p:cNvPr id="14342" name="组合 5"/>
          <p:cNvGrpSpPr/>
          <p:nvPr/>
        </p:nvGrpSpPr>
        <p:grpSpPr>
          <a:xfrm>
            <a:off x="3442601" y="157137"/>
            <a:ext cx="2286000" cy="831850"/>
            <a:chOff x="924035" y="907522"/>
            <a:chExt cx="2287080" cy="832905"/>
          </a:xfrm>
        </p:grpSpPr>
        <p:grpSp>
          <p:nvGrpSpPr>
            <p:cNvPr id="14344" name="组合 4"/>
            <p:cNvGrpSpPr/>
            <p:nvPr/>
          </p:nvGrpSpPr>
          <p:grpSpPr>
            <a:xfrm>
              <a:off x="924035" y="907522"/>
              <a:ext cx="2287080" cy="832905"/>
              <a:chOff x="1314217" y="754602"/>
              <a:chExt cx="2287080" cy="832905"/>
            </a:xfrm>
          </p:grpSpPr>
          <p:pic>
            <p:nvPicPr>
              <p:cNvPr id="14348" name="Picture 10" descr="C:\Users\Administrator\Desktop\绿.pn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14219" y="1333230"/>
                <a:ext cx="2287078" cy="254277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pic>
            <p:nvPicPr>
              <p:cNvPr id="14349" name="Picture 6"/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000000"/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rcRect b="5344"/>
              <a:stretch>
                <a:fillRect/>
              </a:stretch>
            </p:blipFill>
            <p:spPr>
              <a:xfrm>
                <a:off x="1314217" y="754602"/>
                <a:ext cx="619094" cy="788399"/>
              </a:xfrm>
              <a:prstGeom prst="rect">
                <a:avLst/>
              </a:prstGeom>
              <a:noFill/>
              <a:ln w="9525">
                <a:noFill/>
              </a:ln>
            </p:spPr>
          </p:pic>
        </p:grpSp>
        <p:sp>
          <p:nvSpPr>
            <p:cNvPr id="27" name="圆角矩形 26"/>
            <p:cNvSpPr/>
            <p:nvPr/>
          </p:nvSpPr>
          <p:spPr>
            <a:xfrm>
              <a:off x="1485979" y="1067895"/>
              <a:ext cx="1310409" cy="531883"/>
            </a:xfrm>
            <a:prstGeom prst="roundRect">
              <a:avLst/>
            </a:prstGeom>
            <a:noFill/>
            <a:effectLst>
              <a:softEdge rad="31750"/>
            </a:effectLst>
          </p:spPr>
          <p:txBody>
            <a:bodyPr wrap="none">
              <a:spAutoFit/>
            </a:bodyPr>
            <a:lstStyle/>
            <a:p>
              <a:pPr marL="0" marR="0" lvl="0" indent="0" algn="l" defTabSz="1600200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hueOff val="0"/>
                      <a:satOff val="0"/>
                      <a:lumOff val="0"/>
                      <a:alphaOff val="0"/>
                    </a:prstClr>
                  </a:solidFill>
                  <a:effectLst/>
                  <a:uLnTx/>
                  <a:uFillTx/>
                  <a:latin typeface="华文彩云" panose="02010800040101010101" pitchFamily="2" charset="-122"/>
                  <a:ea typeface="华文彩云" panose="02010800040101010101" pitchFamily="2" charset="-122"/>
                  <a:cs typeface="+mn-cs"/>
                </a:rPr>
                <a:t>多音字</a:t>
              </a:r>
            </a:p>
          </p:txBody>
        </p:sp>
      </p:grpSp>
      <p:sp>
        <p:nvSpPr>
          <p:cNvPr id="14343" name="TextBox 2"/>
          <p:cNvSpPr txBox="1"/>
          <p:nvPr/>
        </p:nvSpPr>
        <p:spPr>
          <a:xfrm>
            <a:off x="5537207" y="1941759"/>
            <a:ext cx="55562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.</a:t>
            </a:r>
            <a:endParaRPr lang="zh-CN" altLang="en-US" sz="2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3"/>
          <p:cNvSpPr txBox="1"/>
          <p:nvPr/>
        </p:nvSpPr>
        <p:spPr>
          <a:xfrm>
            <a:off x="193358" y="2094548"/>
            <a:ext cx="8382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差</a:t>
            </a:r>
          </a:p>
        </p:txBody>
      </p:sp>
      <p:sp>
        <p:nvSpPr>
          <p:cNvPr id="5" name="左大括号 4"/>
          <p:cNvSpPr/>
          <p:nvPr/>
        </p:nvSpPr>
        <p:spPr>
          <a:xfrm>
            <a:off x="1031875" y="1635125"/>
            <a:ext cx="239395" cy="2169199"/>
          </a:xfrm>
          <a:prstGeom prst="leftBrac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1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63" name="Text Box 15"/>
          <p:cNvSpPr txBox="1"/>
          <p:nvPr/>
        </p:nvSpPr>
        <p:spPr>
          <a:xfrm>
            <a:off x="1058610" y="1415415"/>
            <a:ext cx="143637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en-US" sz="32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chāi</a:t>
            </a:r>
          </a:p>
        </p:txBody>
      </p:sp>
      <p:sp>
        <p:nvSpPr>
          <p:cNvPr id="6" name="文本框 3"/>
          <p:cNvSpPr txBox="1"/>
          <p:nvPr/>
        </p:nvSpPr>
        <p:spPr>
          <a:xfrm>
            <a:off x="2044506" y="1382842"/>
            <a:ext cx="218567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美差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15364" name="Text Box 15"/>
          <p:cNvSpPr txBox="1"/>
          <p:nvPr/>
        </p:nvSpPr>
        <p:spPr>
          <a:xfrm>
            <a:off x="991844" y="2590712"/>
            <a:ext cx="154178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en-US" sz="32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  <a:sym typeface="+mn-ea"/>
              </a:rPr>
              <a:t>chà</a:t>
            </a:r>
          </a:p>
        </p:txBody>
      </p:sp>
      <p:sp>
        <p:nvSpPr>
          <p:cNvPr id="7" name="文本框 18"/>
          <p:cNvSpPr txBox="1"/>
          <p:nvPr/>
        </p:nvSpPr>
        <p:spPr>
          <a:xfrm>
            <a:off x="2025443" y="2617658"/>
            <a:ext cx="2555622" cy="645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差不多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15368" name="TextBox 3"/>
          <p:cNvSpPr txBox="1"/>
          <p:nvPr/>
        </p:nvSpPr>
        <p:spPr>
          <a:xfrm>
            <a:off x="4432663" y="2119760"/>
            <a:ext cx="825500" cy="768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4400" b="1" dirty="0">
                <a:solidFill>
                  <a:srgbClr val="FF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</a:t>
            </a:r>
          </a:p>
        </p:txBody>
      </p:sp>
      <p:sp>
        <p:nvSpPr>
          <p:cNvPr id="11" name="左大括号 10"/>
          <p:cNvSpPr/>
          <p:nvPr/>
        </p:nvSpPr>
        <p:spPr>
          <a:xfrm>
            <a:off x="5258163" y="1540957"/>
            <a:ext cx="139700" cy="1913255"/>
          </a:xfrm>
          <a:prstGeom prst="leftBrace">
            <a:avLst/>
          </a:prstGeom>
          <a:ln w="444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5370" name="Text Box 15"/>
          <p:cNvSpPr txBox="1"/>
          <p:nvPr/>
        </p:nvSpPr>
        <p:spPr>
          <a:xfrm>
            <a:off x="5424274" y="2950022"/>
            <a:ext cx="88900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bēn</a:t>
            </a:r>
          </a:p>
        </p:txBody>
      </p:sp>
      <p:sp>
        <p:nvSpPr>
          <p:cNvPr id="13" name="文本框 18"/>
          <p:cNvSpPr txBox="1"/>
          <p:nvPr/>
        </p:nvSpPr>
        <p:spPr>
          <a:xfrm>
            <a:off x="6101223" y="2952225"/>
            <a:ext cx="2170901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奔跑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15369" name="Text Box 15"/>
          <p:cNvSpPr txBox="1"/>
          <p:nvPr/>
        </p:nvSpPr>
        <p:spPr>
          <a:xfrm>
            <a:off x="4916883" y="1444437"/>
            <a:ext cx="177673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bèn</a:t>
            </a:r>
          </a:p>
        </p:txBody>
      </p:sp>
      <p:sp>
        <p:nvSpPr>
          <p:cNvPr id="14" name="文本框 28"/>
          <p:cNvSpPr txBox="1"/>
          <p:nvPr/>
        </p:nvSpPr>
        <p:spPr>
          <a:xfrm>
            <a:off x="6072460" y="1445221"/>
            <a:ext cx="232918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直奔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2" name="Text Box 15"/>
          <p:cNvSpPr txBox="1"/>
          <p:nvPr/>
        </p:nvSpPr>
        <p:spPr>
          <a:xfrm>
            <a:off x="1026251" y="1995546"/>
            <a:ext cx="1436370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en-US" sz="32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chā</a:t>
            </a:r>
          </a:p>
        </p:txBody>
      </p:sp>
      <p:sp>
        <p:nvSpPr>
          <p:cNvPr id="3" name="文本框 3"/>
          <p:cNvSpPr txBox="1"/>
          <p:nvPr/>
        </p:nvSpPr>
        <p:spPr>
          <a:xfrm>
            <a:off x="2055139" y="2031067"/>
            <a:ext cx="218567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差别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4" name="Text Box 15"/>
          <p:cNvSpPr txBox="1"/>
          <p:nvPr/>
        </p:nvSpPr>
        <p:spPr>
          <a:xfrm>
            <a:off x="1229820" y="3220759"/>
            <a:ext cx="822261" cy="5835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ctr">
              <a:spcBef>
                <a:spcPts val="1200"/>
              </a:spcBef>
            </a:pPr>
            <a:r>
              <a:rPr lang="en-US" altLang="en-US" sz="3200" b="1" dirty="0">
                <a:solidFill>
                  <a:srgbClr val="000000"/>
                </a:solidFill>
                <a:latin typeface="方正姚体" pitchFamily="2" charset="-122"/>
                <a:ea typeface="方正姚体" pitchFamily="2" charset="-122"/>
              </a:rPr>
              <a:t>cī</a:t>
            </a:r>
          </a:p>
        </p:txBody>
      </p:sp>
      <p:sp>
        <p:nvSpPr>
          <p:cNvPr id="9" name="文本框 3"/>
          <p:cNvSpPr txBox="1"/>
          <p:nvPr/>
        </p:nvSpPr>
        <p:spPr>
          <a:xfrm>
            <a:off x="2025443" y="3261442"/>
            <a:ext cx="2185670" cy="6451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</a:t>
            </a:r>
            <a:r>
              <a:rPr lang="zh-CN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参差</a:t>
            </a:r>
            <a:r>
              <a:rPr lang="en-US" altLang="en-US" sz="36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2" grpId="1"/>
      <p:bldP spid="5" grpId="0" animBg="1"/>
      <p:bldP spid="5" grpId="1" animBg="1"/>
      <p:bldP spid="15368" grpId="0"/>
      <p:bldP spid="15368" grpId="1"/>
      <p:bldP spid="11" grpId="0" animBg="1"/>
      <p:bldP spid="1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319405" y="770255"/>
            <a:ext cx="7970520" cy="3406140"/>
            <a:chOff x="503" y="1213"/>
            <a:chExt cx="12552" cy="5364"/>
          </a:xfrm>
        </p:grpSpPr>
        <p:grpSp>
          <p:nvGrpSpPr>
            <p:cNvPr id="11" name="组合 10"/>
            <p:cNvGrpSpPr/>
            <p:nvPr/>
          </p:nvGrpSpPr>
          <p:grpSpPr>
            <a:xfrm>
              <a:off x="503" y="1213"/>
              <a:ext cx="12552" cy="5364"/>
              <a:chOff x="503" y="1213"/>
              <a:chExt cx="12552" cy="5364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503" y="1213"/>
                <a:ext cx="12552" cy="5235"/>
                <a:chOff x="503" y="1213"/>
                <a:chExt cx="12552" cy="5235"/>
              </a:xfrm>
            </p:grpSpPr>
            <p:grpSp>
              <p:nvGrpSpPr>
                <p:cNvPr id="9" name="组合 8"/>
                <p:cNvGrpSpPr/>
                <p:nvPr/>
              </p:nvGrpSpPr>
              <p:grpSpPr>
                <a:xfrm>
                  <a:off x="503" y="1213"/>
                  <a:ext cx="12545" cy="5235"/>
                  <a:chOff x="503" y="1213"/>
                  <a:chExt cx="12545" cy="5235"/>
                </a:xfrm>
              </p:grpSpPr>
              <p:grpSp>
                <p:nvGrpSpPr>
                  <p:cNvPr id="8" name="组合 7"/>
                  <p:cNvGrpSpPr/>
                  <p:nvPr/>
                </p:nvGrpSpPr>
                <p:grpSpPr>
                  <a:xfrm>
                    <a:off x="503" y="1213"/>
                    <a:ext cx="12545" cy="5235"/>
                    <a:chOff x="503" y="1213"/>
                    <a:chExt cx="12545" cy="5235"/>
                  </a:xfrm>
                </p:grpSpPr>
                <p:grpSp>
                  <p:nvGrpSpPr>
                    <p:cNvPr id="7" name="组合 6"/>
                    <p:cNvGrpSpPr/>
                    <p:nvPr/>
                  </p:nvGrpSpPr>
                  <p:grpSpPr>
                    <a:xfrm>
                      <a:off x="503" y="1213"/>
                      <a:ext cx="12298" cy="5235"/>
                      <a:chOff x="503" y="1213"/>
                      <a:chExt cx="12298" cy="5235"/>
                    </a:xfrm>
                  </p:grpSpPr>
                  <p:sp>
                    <p:nvSpPr>
                      <p:cNvPr id="15" name="矩形 17"/>
                      <p:cNvSpPr/>
                      <p:nvPr/>
                    </p:nvSpPr>
                    <p:spPr>
                      <a:xfrm>
                        <a:off x="503" y="1213"/>
                        <a:ext cx="12298" cy="523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  <p:txBody>
                      <a:bodyPr>
                        <a:spAutoFit/>
                      </a:bodyPr>
                      <a:lstStyle/>
                      <a:p>
                        <a:pPr algn="just">
                          <a:lnSpc>
                            <a:spcPct val="150000"/>
                          </a:lnSpc>
                        </a:pPr>
                        <a:r>
                          <a:rPr lang="zh-CN" altLang="en-US" sz="2800" b="1" dirty="0">
                            <a:solidFill>
                              <a:srgbClr val="000000"/>
                            </a:solidFill>
                            <a:latin typeface="黑体" panose="02010609060101010101" pitchFamily="49" charset="-122"/>
                            <a:ea typeface="黑体" panose="02010609060101010101" pitchFamily="49" charset="-122"/>
                          </a:rPr>
                          <a:t>读一读</a:t>
                        </a:r>
                        <a:r>
                          <a:rPr lang="zh-CN" altLang="en-US" sz="2800" b="1" dirty="0">
                            <a:solidFill>
                              <a:srgbClr val="000000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</a:rPr>
                          <a:t>：</a:t>
                        </a:r>
                        <a:endParaRPr lang="en-US" altLang="zh-CN" sz="2800" b="1" dirty="0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endParaRPr>
                      </a:p>
                      <a:p>
                        <a:pPr marL="361950" indent="-361950" algn="just">
                          <a:lnSpc>
                            <a:spcPct val="150000"/>
                          </a:lnSpc>
                        </a:pPr>
                        <a:r>
                          <a:rPr lang="en-US" altLang="zh-CN" sz="2800" b="1" dirty="0">
                            <a:solidFill>
                              <a:srgbClr val="000000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</a:rPr>
                          <a:t>1.</a:t>
                        </a:r>
                        <a:r>
                          <a:rPr lang="zh-CN" altLang="en-US" sz="2800" b="1" dirty="0">
                            <a:solidFill>
                              <a:srgbClr val="000000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</a:rPr>
                          <a:t>爸爸差遣我去购买一批小树,但小树长得参差不齐,很容易看出它们的差别,我只能尽量选差不多高的小树。</a:t>
                        </a:r>
                      </a:p>
                      <a:p>
                        <a:pPr algn="just">
                          <a:lnSpc>
                            <a:spcPct val="150000"/>
                          </a:lnSpc>
                        </a:pPr>
                        <a:r>
                          <a:rPr lang="en-US" altLang="zh-CN" sz="2800" b="1" dirty="0">
                            <a:solidFill>
                              <a:srgbClr val="000000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</a:rPr>
                          <a:t>2.</a:t>
                        </a:r>
                        <a:r>
                          <a:rPr lang="zh-CN" altLang="en-US" sz="2800" b="1" dirty="0">
                            <a:solidFill>
                              <a:srgbClr val="000000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</a:rPr>
                          <a:t>我们每天奔忙在奔小康的路上</a:t>
                        </a:r>
                        <a:r>
                          <a:rPr lang="zh-CN" altLang="en-US" sz="2800" b="1" dirty="0" smtClean="0">
                            <a:solidFill>
                              <a:srgbClr val="000000"/>
                            </a:solidFill>
                            <a:latin typeface="楷体" panose="02010609060101010101" pitchFamily="49" charset="-122"/>
                            <a:ea typeface="楷体" panose="02010609060101010101" pitchFamily="49" charset="-122"/>
                          </a:rPr>
                          <a:t>。</a:t>
                        </a:r>
                        <a:endParaRPr lang="en-US" altLang="zh-CN" sz="2800" b="1" dirty="0">
                          <a:solidFill>
                            <a:srgbClr val="000000"/>
                          </a:solidFill>
                          <a:latin typeface="楷体" panose="02010609060101010101" pitchFamily="49" charset="-122"/>
                          <a:ea typeface="楷体" panose="02010609060101010101" pitchFamily="49" charset="-122"/>
                        </a:endParaRPr>
                      </a:p>
                    </p:txBody>
                  </p:sp>
                  <p:sp>
                    <p:nvSpPr>
                      <p:cNvPr id="14343" name="TextBox 2"/>
                      <p:cNvSpPr txBox="1"/>
                      <p:nvPr/>
                    </p:nvSpPr>
                    <p:spPr>
                      <a:xfrm>
                        <a:off x="2490" y="2738"/>
                        <a:ext cx="875" cy="825"/>
                      </a:xfrm>
                      <a:prstGeom prst="rect">
                        <a:avLst/>
                      </a:prstGeom>
                      <a:noFill/>
                      <a:ln w="9525">
                        <a:noFill/>
                      </a:ln>
                    </p:spPr>
                    <p:txBody>
                      <a:bodyPr>
                        <a:spAutoFit/>
                      </a:bodyPr>
                      <a:lstStyle/>
                      <a:p>
                        <a:r>
                          <a:rPr lang="en-US" altLang="zh-CN" sz="2800" b="1" dirty="0">
                            <a:solidFill>
                              <a:srgbClr val="FF0000"/>
                            </a:solidFill>
                            <a:latin typeface="Calibri" panose="020F0502020204030204" pitchFamily="34" charset="0"/>
                          </a:rPr>
                          <a:t>.</a:t>
                        </a:r>
                        <a:endParaRPr lang="zh-CN" altLang="en-US" sz="28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endParaRPr>
                      </a:p>
                    </p:txBody>
                  </p:sp>
                </p:grpSp>
                <p:sp>
                  <p:nvSpPr>
                    <p:cNvPr id="2" name="TextBox 2"/>
                    <p:cNvSpPr txBox="1"/>
                    <p:nvPr/>
                  </p:nvSpPr>
                  <p:spPr>
                    <a:xfrm>
                      <a:off x="12173" y="2721"/>
                      <a:ext cx="875" cy="825"/>
                    </a:xfrm>
                    <a:prstGeom prst="rect">
                      <a:avLst/>
                    </a:prstGeom>
                    <a:noFill/>
                    <a:ln w="9525">
                      <a:noFill/>
                    </a:ln>
                  </p:spPr>
                  <p:txBody>
                    <a:bodyPr>
                      <a:spAutoFit/>
                    </a:bodyPr>
                    <a:lstStyle/>
                    <a:p>
                      <a:r>
                        <a:rPr lang="en-US" altLang="zh-CN" sz="2800" b="1" dirty="0">
                          <a:solidFill>
                            <a:srgbClr val="FF0000"/>
                          </a:solidFill>
                          <a:latin typeface="Calibri" panose="020F0502020204030204" pitchFamily="34" charset="0"/>
                        </a:rPr>
                        <a:t>.</a:t>
                      </a:r>
                      <a:endParaRPr lang="zh-CN" altLang="en-US" sz="2800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3" name="TextBox 2"/>
                  <p:cNvSpPr txBox="1"/>
                  <p:nvPr/>
                </p:nvSpPr>
                <p:spPr>
                  <a:xfrm>
                    <a:off x="7250" y="3746"/>
                    <a:ext cx="875" cy="825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>
                    <a:spAutoFit/>
                  </a:bodyPr>
                  <a:lstStyle/>
                  <a:p>
                    <a:r>
                      <a:rPr lang="en-US" altLang="zh-CN" sz="2800" b="1" dirty="0">
                        <a:solidFill>
                          <a:srgbClr val="FF0000"/>
                        </a:solidFill>
                        <a:latin typeface="Calibri" panose="020F0502020204030204" pitchFamily="34" charset="0"/>
                      </a:rPr>
                      <a:t>.</a:t>
                    </a:r>
                    <a:endParaRPr lang="zh-CN" altLang="en-US" sz="2800" b="1" dirty="0">
                      <a:solidFill>
                        <a:srgbClr val="FF0000"/>
                      </a:solidFill>
                      <a:latin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4" name="TextBox 2"/>
                <p:cNvSpPr txBox="1"/>
                <p:nvPr/>
              </p:nvSpPr>
              <p:spPr>
                <a:xfrm>
                  <a:off x="12180" y="3712"/>
                  <a:ext cx="875" cy="825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>
                  <a:spAutoFit/>
                </a:bodyPr>
                <a:lstStyle/>
                <a:p>
                  <a:r>
                    <a:rPr lang="en-US" altLang="zh-CN" sz="2800" b="1" dirty="0">
                      <a:solidFill>
                        <a:srgbClr val="FF0000"/>
                      </a:solidFill>
                      <a:latin typeface="Calibri" panose="020F0502020204030204" pitchFamily="34" charset="0"/>
                    </a:rPr>
                    <a:t>.</a:t>
                  </a:r>
                  <a:endParaRPr lang="zh-CN" altLang="en-US" sz="2800" b="1" dirty="0">
                    <a:solidFill>
                      <a:srgbClr val="FF0000"/>
                    </a:solidFill>
                    <a:latin typeface="Calibri" panose="020F0502020204030204" pitchFamily="34" charset="0"/>
                  </a:endParaRPr>
                </a:p>
              </p:txBody>
            </p:sp>
          </p:grpSp>
          <p:sp>
            <p:nvSpPr>
              <p:cNvPr id="5" name="TextBox 2"/>
              <p:cNvSpPr txBox="1"/>
              <p:nvPr/>
            </p:nvSpPr>
            <p:spPr>
              <a:xfrm>
                <a:off x="3515" y="5752"/>
                <a:ext cx="875" cy="8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lstStyle/>
              <a:p>
                <a:r>
                  <a:rPr lang="en-US" altLang="zh-CN" sz="2800" b="1" dirty="0">
                    <a:solidFill>
                      <a:srgbClr val="FF0000"/>
                    </a:solidFill>
                    <a:latin typeface="Calibri" panose="020F0502020204030204" pitchFamily="34" charset="0"/>
                  </a:rPr>
                  <a:t>.</a:t>
                </a:r>
                <a:endParaRPr lang="zh-CN" altLang="en-US" sz="2800" b="1" dirty="0">
                  <a:solidFill>
                    <a:srgbClr val="FF0000"/>
                  </a:solidFill>
                  <a:latin typeface="Calibri" panose="020F0502020204030204" pitchFamily="34" charset="0"/>
                </a:endParaRPr>
              </a:p>
            </p:txBody>
          </p:sp>
        </p:grpSp>
        <p:sp>
          <p:nvSpPr>
            <p:cNvPr id="6" name="TextBox 2"/>
            <p:cNvSpPr txBox="1"/>
            <p:nvPr/>
          </p:nvSpPr>
          <p:spPr>
            <a:xfrm>
              <a:off x="5243" y="5752"/>
              <a:ext cx="875" cy="82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r>
                <a:rPr lang="en-US" altLang="zh-CN" sz="2800" b="1" dirty="0">
                  <a:solidFill>
                    <a:srgbClr val="FF0000"/>
                  </a:solidFill>
                  <a:latin typeface="Calibri" panose="020F0502020204030204" pitchFamily="34" charset="0"/>
                </a:rPr>
                <a:t>.</a:t>
              </a:r>
              <a:endParaRPr lang="zh-CN" altLang="en-US" sz="2800" b="1" dirty="0">
                <a:solidFill>
                  <a:srgbClr val="FF0000"/>
                </a:solidFill>
                <a:latin typeface="Calibri" panose="020F0502020204030204" pitchFamily="34" charset="0"/>
              </a:endParaRPr>
            </a:p>
          </p:txBody>
        </p:sp>
      </p:grpSp>
      <p:grpSp>
        <p:nvGrpSpPr>
          <p:cNvPr id="21" name="组合 23"/>
          <p:cNvGrpSpPr/>
          <p:nvPr/>
        </p:nvGrpSpPr>
        <p:grpSpPr>
          <a:xfrm>
            <a:off x="6456419" y="277709"/>
            <a:ext cx="2120900" cy="1147762"/>
            <a:chOff x="6788695" y="1080879"/>
            <a:chExt cx="1793385" cy="1147811"/>
          </a:xfrm>
        </p:grpSpPr>
        <p:pic>
          <p:nvPicPr>
            <p:cNvPr id="22" name="Picture 14" descr="C:\Users\Administrator\Desktop\21579cb2206b352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6F6F6"/>
                </a:clrFrom>
                <a:clrTo>
                  <a:srgbClr val="F6F6F6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stretch>
              <a:fillRect/>
            </a:stretch>
          </p:blipFill>
          <p:spPr bwMode="auto">
            <a:xfrm>
              <a:off x="6788695" y="1080879"/>
              <a:ext cx="1793385" cy="1147811"/>
            </a:xfrm>
            <a:prstGeom prst="rect">
              <a:avLst/>
            </a:prstGeom>
            <a:noFill/>
          </p:spPr>
        </p:pic>
        <p:sp>
          <p:nvSpPr>
            <p:cNvPr id="15378" name="矩形 72"/>
            <p:cNvSpPr/>
            <p:nvPr/>
          </p:nvSpPr>
          <p:spPr>
            <a:xfrm>
              <a:off x="6992149" y="1329328"/>
              <a:ext cx="1488266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b="1" dirty="0">
                  <a:latin typeface="Calibri" panose="020F0502020204030204" pitchFamily="34" charset="0"/>
                </a:rPr>
                <a:t>注意加点字的读音！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366382" y="885816"/>
            <a:ext cx="8496300" cy="35995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7063">
              <a:lnSpc>
                <a:spcPct val="150000"/>
              </a:lnSpc>
            </a:pPr>
            <a:r>
              <a:rPr lang="zh-CN" altLang="en-US" sz="2600" b="1" dirty="0">
                <a:latin typeface="+mj-ea"/>
                <a:ea typeface="+mj-ea"/>
              </a:rPr>
              <a:t>默读课文，说说作者读过哪些类型的书。再读课文，结合文章内容，理解课文</a:t>
            </a:r>
            <a:r>
              <a:rPr lang="zh-CN" altLang="en-US" sz="2600" b="1" dirty="0" smtClean="0">
                <a:latin typeface="+mj-ea"/>
                <a:ea typeface="+mj-ea"/>
              </a:rPr>
              <a:t>题目</a:t>
            </a:r>
            <a:r>
              <a:rPr lang="zh-CN" altLang="en-US" sz="2600" b="1" dirty="0">
                <a:latin typeface="+mj-ea"/>
                <a:ea typeface="+mj-ea"/>
              </a:rPr>
              <a:t>中的“长生果”的含义及其在文中的作用。然后按作者的读书历程和对两次成功</a:t>
            </a:r>
            <a:r>
              <a:rPr lang="zh-CN" altLang="en-US" sz="2600" b="1" dirty="0" smtClean="0">
                <a:latin typeface="+mj-ea"/>
                <a:ea typeface="+mj-ea"/>
              </a:rPr>
              <a:t>习作</a:t>
            </a:r>
            <a:r>
              <a:rPr lang="zh-CN" altLang="en-US" sz="2600" b="1" dirty="0">
                <a:latin typeface="+mj-ea"/>
                <a:ea typeface="+mj-ea"/>
              </a:rPr>
              <a:t>的回忆，梳理课文层次，体会作者悟出的读书和写作的道理。最后，积累文中的</a:t>
            </a:r>
            <a:r>
              <a:rPr lang="zh-CN" altLang="en-US" sz="2600" b="1" dirty="0" smtClean="0">
                <a:latin typeface="+mj-ea"/>
                <a:ea typeface="+mj-ea"/>
              </a:rPr>
              <a:t>比喻</a:t>
            </a:r>
            <a:r>
              <a:rPr lang="zh-CN" altLang="en-US" sz="2600" b="1" dirty="0">
                <a:latin typeface="+mj-ea"/>
                <a:ea typeface="+mj-ea"/>
              </a:rPr>
              <a:t>句和大量的成语，并学习作者烘托手法的运用。</a:t>
            </a:r>
            <a:endParaRPr lang="zh-CN" altLang="en-US" sz="2600" b="1" dirty="0">
              <a:solidFill>
                <a:srgbClr val="000000"/>
              </a:solidFill>
              <a:latin typeface="+mj-ea"/>
              <a:ea typeface="+mj-ea"/>
              <a:sym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59480" y="206738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学法导读</a:t>
            </a:r>
          </a:p>
        </p:txBody>
      </p:sp>
      <p:cxnSp>
        <p:nvCxnSpPr>
          <p:cNvPr id="4" name="直接连接符 3"/>
          <p:cNvCxnSpPr/>
          <p:nvPr/>
        </p:nvCxnSpPr>
        <p:spPr>
          <a:xfrm flipV="1">
            <a:off x="5507665" y="2073349"/>
            <a:ext cx="3274828" cy="318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467833" y="2685571"/>
            <a:ext cx="2179674" cy="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4082903" y="3270362"/>
            <a:ext cx="469959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35934" y="3855152"/>
            <a:ext cx="53162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35933" y="4427698"/>
            <a:ext cx="138223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8194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  <p:bldP spid="819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Box 1"/>
          <p:cNvSpPr txBox="1"/>
          <p:nvPr/>
        </p:nvSpPr>
        <p:spPr>
          <a:xfrm>
            <a:off x="625475" y="1025525"/>
            <a:ext cx="6854825" cy="58356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读课文，想一想课文主要写了什么？</a:t>
            </a:r>
          </a:p>
        </p:txBody>
      </p:sp>
      <p:sp>
        <p:nvSpPr>
          <p:cNvPr id="3" name="矩形 2"/>
          <p:cNvSpPr/>
          <p:nvPr/>
        </p:nvSpPr>
        <p:spPr>
          <a:xfrm>
            <a:off x="771972" y="1693863"/>
            <a:ext cx="7553325" cy="19303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ea"/>
                <a:ea typeface="+mj-ea"/>
                <a:cs typeface="楷体" panose="02010609060101010101" pitchFamily="49" charset="-122"/>
              </a:rPr>
              <a:t>   这篇略读课文是著名作家叶文玲的一篇散文，主要是回忆少年时代的读书生活，阐明读书的特有感受以及读书对自己生活的影响。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1"/>
          <p:cNvSpPr/>
          <p:nvPr/>
        </p:nvSpPr>
        <p:spPr>
          <a:xfrm>
            <a:off x="674688" y="1131888"/>
            <a:ext cx="7624762" cy="6381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作者写了少年时代读书和写作的哪几件事？</a:t>
            </a:r>
            <a:endParaRPr lang="en-US" altLang="zh-CN" sz="28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890588" y="1944688"/>
            <a:ext cx="7624763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marL="806450" marR="0" lvl="0" indent="-80645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看：“香烟人”画片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——</a:t>
            </a: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连环画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——</a:t>
            </a: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文艺书籍</a:t>
            </a: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——</a:t>
            </a: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中外名著</a:t>
            </a:r>
          </a:p>
          <a:p>
            <a:pPr marL="0" marR="0" lvl="0" indent="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写：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“</a:t>
            </a: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秋天来了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r>
              <a:rPr kumimoji="0" lang="zh-CN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——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“</a:t>
            </a:r>
            <a:r>
              <a:rPr kumimoji="0" 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一件不愉快的往事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”</a:t>
            </a:r>
            <a:endParaRPr kumimoji="0" lang="zh-CN" altLang="zh-CN" sz="28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277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"/>
          <p:cNvSpPr txBox="1"/>
          <p:nvPr/>
        </p:nvSpPr>
        <p:spPr>
          <a:xfrm>
            <a:off x="985833" y="1760534"/>
            <a:ext cx="7403244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速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读</a:t>
            </a: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自然段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，联系全文说一说：“长生果”指什么？</a:t>
            </a:r>
          </a:p>
        </p:txBody>
      </p:sp>
      <p:grpSp>
        <p:nvGrpSpPr>
          <p:cNvPr id="5" name="组合 2"/>
          <p:cNvGrpSpPr/>
          <p:nvPr/>
        </p:nvGrpSpPr>
        <p:grpSpPr>
          <a:xfrm>
            <a:off x="2686050" y="867423"/>
            <a:ext cx="2224088" cy="633413"/>
            <a:chOff x="441643" y="774401"/>
            <a:chExt cx="2223823" cy="632458"/>
          </a:xfrm>
        </p:grpSpPr>
        <p:sp>
          <p:nvSpPr>
            <p:cNvPr id="2" name="矩形 8"/>
            <p:cNvSpPr>
              <a:spLocks noChangeArrowheads="1"/>
            </p:cNvSpPr>
            <p:nvPr/>
          </p:nvSpPr>
          <p:spPr bwMode="auto">
            <a:xfrm>
              <a:off x="441643" y="774401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矩形 6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书是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“</a:t>
              </a: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长生果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”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/>
      <p:bldP spid="6" grpId="2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ext Box 3"/>
          <p:cNvSpPr txBox="1"/>
          <p:nvPr/>
        </p:nvSpPr>
        <p:spPr>
          <a:xfrm>
            <a:off x="39688" y="1293813"/>
            <a:ext cx="7326312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3200" b="1" dirty="0">
                <a:solidFill>
                  <a:srgbClr val="0000FF"/>
                </a:solidFill>
                <a:latin typeface="Calibri" panose="020F0502020204030204" pitchFamily="34" charset="0"/>
              </a:rPr>
              <a:t>　　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书，被人们称为人类文明的“长生果”。</a:t>
            </a:r>
          </a:p>
        </p:txBody>
      </p:sp>
      <p:sp>
        <p:nvSpPr>
          <p:cNvPr id="33795" name="AutoShape 1" descr="C:\Users\Administrator\AppData\Roaming\Tencent\Users\541737432\QQ\WinTemp\RichOle\GQ}FZBW%5M5Z9]`N_4W]5.png"/>
          <p:cNvSpPr>
            <a:spLocks noChangeAspect="1"/>
          </p:cNvSpPr>
          <p:nvPr/>
        </p:nvSpPr>
        <p:spPr>
          <a:xfrm>
            <a:off x="0" y="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pic>
        <p:nvPicPr>
          <p:cNvPr id="93185" name="Picture 1" descr="C:\Users\Administrator\AppData\Roaming\Tencent\Users\541737432\QQ\WinTemp\RichOle\1`6)A5%KJR]8L@`OL}B2JI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10490" y="1019054"/>
            <a:ext cx="1484686" cy="17258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1993122" y="392858"/>
            <a:ext cx="5672951" cy="866775"/>
          </a:xfrm>
          <a:prstGeom prst="borderCallout1">
            <a:avLst>
              <a:gd name="adj1" fmla="val 98257"/>
              <a:gd name="adj2" fmla="val 49316"/>
              <a:gd name="adj3" fmla="val 131683"/>
              <a:gd name="adj4" fmla="val 48111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全文的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总起句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，运用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比喻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开篇点题，生动形象地写出了</a:t>
            </a:r>
            <a:r>
              <a:rPr kumimoji="0" lang="zh-CN" altLang="en-US" sz="2400" b="1" kern="1200" cap="none" spc="0" normalizeH="0" baseline="0" noProof="0" dirty="0">
                <a:solidFill>
                  <a:srgbClr val="FF66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书是人类的精神食粮</a:t>
            </a:r>
            <a:r>
              <a:rPr kumimoji="0" lang="zh-CN" altLang="en-US" sz="24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。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217274" y="1832189"/>
            <a:ext cx="5885822" cy="879475"/>
            <a:chOff x="772686" y="3876457"/>
            <a:chExt cx="5888419" cy="879120"/>
          </a:xfrm>
        </p:grpSpPr>
        <p:sp>
          <p:nvSpPr>
            <p:cNvPr id="33801" name="文本框 9"/>
            <p:cNvSpPr txBox="1"/>
            <p:nvPr/>
          </p:nvSpPr>
          <p:spPr>
            <a:xfrm>
              <a:off x="1592354" y="4058418"/>
              <a:ext cx="5068751" cy="5322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作者为什么要把书比作“长生果”？</a:t>
              </a:r>
            </a:p>
          </p:txBody>
        </p:sp>
        <p:pic>
          <p:nvPicPr>
            <p:cNvPr id="33802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7" name="矩形 16"/>
          <p:cNvSpPr/>
          <p:nvPr/>
        </p:nvSpPr>
        <p:spPr>
          <a:xfrm>
            <a:off x="644772" y="2577867"/>
            <a:ext cx="8010128" cy="196810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长生果，即吃了可以使人长生不老的果子，在这里指营养极其丰富的精神食粮。作者把书比作“长生果”，意思是书是人类的精神食粮，是人类文明延续的营养，充分表现了书与人类文明发展关系密切。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9"/>
          <p:cNvSpPr txBox="1"/>
          <p:nvPr/>
        </p:nvSpPr>
        <p:spPr>
          <a:xfrm>
            <a:off x="683260" y="1243343"/>
            <a:ext cx="7089140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书籍还是什么？请你将下面句子补充完整。</a:t>
            </a:r>
          </a:p>
        </p:txBody>
      </p:sp>
      <p:sp>
        <p:nvSpPr>
          <p:cNvPr id="13" name="文本框 9"/>
          <p:cNvSpPr txBox="1"/>
          <p:nvPr/>
        </p:nvSpPr>
        <p:spPr>
          <a:xfrm>
            <a:off x="768350" y="3738245"/>
            <a:ext cx="7526020" cy="51764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书籍是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完善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自我的</a:t>
            </a:r>
            <a:r>
              <a:rPr lang="zh-CN" altLang="en-US" sz="2800" b="1" u="sng" dirty="0">
                <a:solidFill>
                  <a:srgbClr val="FF0000"/>
                </a:solidFill>
                <a:latin typeface="+mj-ea"/>
                <a:ea typeface="+mj-ea"/>
              </a:rPr>
              <a:t>              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98504" y="637869"/>
            <a:ext cx="1889515" cy="566726"/>
            <a:chOff x="755576" y="390244"/>
            <a:chExt cx="1889515" cy="566726"/>
          </a:xfrm>
        </p:grpSpPr>
        <p:sp>
          <p:nvSpPr>
            <p:cNvPr id="11" name="文本框 9"/>
            <p:cNvSpPr txBox="1"/>
            <p:nvPr/>
          </p:nvSpPr>
          <p:spPr>
            <a:xfrm>
              <a:off x="1331640" y="390244"/>
              <a:ext cx="1313451" cy="500137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2800" b="1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小练笔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411510"/>
              <a:ext cx="559476" cy="545460"/>
            </a:xfrm>
            <a:prstGeom prst="rect">
              <a:avLst/>
            </a:prstGeom>
          </p:spPr>
        </p:pic>
      </p:grpSp>
      <p:sp>
        <p:nvSpPr>
          <p:cNvPr id="3" name="文本框 9"/>
          <p:cNvSpPr txBox="1"/>
          <p:nvPr/>
        </p:nvSpPr>
        <p:spPr>
          <a:xfrm>
            <a:off x="768350" y="3079115"/>
            <a:ext cx="7526020" cy="51764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书籍是社会发展的</a:t>
            </a:r>
            <a:r>
              <a:rPr lang="zh-CN" altLang="en-US" sz="2800" b="1" u="sng" dirty="0">
                <a:solidFill>
                  <a:srgbClr val="FF0000"/>
                </a:solidFill>
                <a:latin typeface="+mj-ea"/>
                <a:ea typeface="+mj-ea"/>
              </a:rPr>
              <a:t>              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。</a:t>
            </a:r>
          </a:p>
        </p:txBody>
      </p:sp>
      <p:sp>
        <p:nvSpPr>
          <p:cNvPr id="4" name="文本框 9"/>
          <p:cNvSpPr txBox="1"/>
          <p:nvPr/>
        </p:nvSpPr>
        <p:spPr>
          <a:xfrm>
            <a:off x="808990" y="2419985"/>
            <a:ext cx="7526020" cy="51764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书籍是人类进步的</a:t>
            </a:r>
            <a:r>
              <a:rPr lang="zh-CN" altLang="en-US" sz="2800" b="1" u="sng" dirty="0">
                <a:solidFill>
                  <a:srgbClr val="FF0000"/>
                </a:solidFill>
                <a:latin typeface="+mj-ea"/>
                <a:ea typeface="+mj-ea"/>
              </a:rPr>
              <a:t>              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。</a:t>
            </a:r>
          </a:p>
        </p:txBody>
      </p:sp>
      <p:sp>
        <p:nvSpPr>
          <p:cNvPr id="5" name="文本框 9"/>
          <p:cNvSpPr txBox="1"/>
          <p:nvPr/>
        </p:nvSpPr>
        <p:spPr>
          <a:xfrm>
            <a:off x="808990" y="1846580"/>
            <a:ext cx="8482330" cy="51764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书籍是人类文明的</a:t>
            </a:r>
            <a:r>
              <a:rPr lang="en-US" altLang="zh-CN" sz="2800" b="1" u="sng" dirty="0">
                <a:solidFill>
                  <a:schemeClr val="tx1"/>
                </a:solidFill>
                <a:latin typeface="+mj-ea"/>
                <a:ea typeface="+mj-ea"/>
              </a:rPr>
              <a:t>“</a:t>
            </a:r>
            <a:r>
              <a:rPr lang="zh-CN" altLang="en-US" sz="2800" b="1" u="sng" dirty="0">
                <a:solidFill>
                  <a:schemeClr val="tx1"/>
                </a:solidFill>
                <a:latin typeface="+mj-ea"/>
                <a:ea typeface="+mj-ea"/>
              </a:rPr>
              <a:t>长生果</a:t>
            </a:r>
            <a:r>
              <a:rPr lang="en-US" altLang="zh-CN" sz="2800" b="1" u="sng" dirty="0">
                <a:solidFill>
                  <a:schemeClr val="tx1"/>
                </a:solidFill>
                <a:latin typeface="+mj-ea"/>
                <a:ea typeface="+mj-ea"/>
              </a:rPr>
              <a:t>”   </a:t>
            </a:r>
            <a:r>
              <a:rPr lang="zh-CN" altLang="en-US" sz="2800" b="1" u="sng" dirty="0">
                <a:solidFill>
                  <a:schemeClr val="tx1"/>
                </a:solidFill>
                <a:latin typeface="+mj-ea"/>
                <a:ea typeface="+mj-ea"/>
              </a:rPr>
              <a:t> </a:t>
            </a:r>
            <a:r>
              <a:rPr lang="zh-CN" altLang="en-US" sz="2800" b="1" dirty="0">
                <a:solidFill>
                  <a:schemeClr val="tx1"/>
                </a:solidFill>
                <a:latin typeface="+mj-ea"/>
                <a:ea typeface="+mj-ea"/>
              </a:rPr>
              <a:t>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380865" y="2419985"/>
            <a:ext cx="1627369" cy="5407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“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阶梯</a:t>
            </a: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”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380865" y="3056255"/>
            <a:ext cx="1988045" cy="5407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“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发动机</a:t>
            </a: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”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4380865" y="3715385"/>
            <a:ext cx="1627369" cy="5407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“</a:t>
            </a: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</a:rPr>
              <a:t>拼图</a:t>
            </a:r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3" grpId="0"/>
      <p:bldP spid="4" grpId="0"/>
      <p:bldP spid="5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"/>
          <p:cNvSpPr txBox="1"/>
          <p:nvPr/>
        </p:nvSpPr>
        <p:spPr>
          <a:xfrm>
            <a:off x="1007098" y="1590418"/>
            <a:ext cx="7381980" cy="1454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zh-CN" altLang="en-US" sz="3200" b="1" dirty="0" smtClean="0">
                <a:latin typeface="黑体" pitchFamily="49" charset="-122"/>
                <a:ea typeface="黑体" pitchFamily="49" charset="-122"/>
              </a:rPr>
              <a:t>速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读第</a:t>
            </a:r>
            <a:r>
              <a:rPr lang="en-US" altLang="zh-CN" sz="3200" b="1" dirty="0">
                <a:latin typeface="黑体" pitchFamily="49" charset="-122"/>
                <a:ea typeface="黑体" pitchFamily="49" charset="-122"/>
              </a:rPr>
              <a:t>2-7</a:t>
            </a:r>
            <a:r>
              <a:rPr lang="zh-CN" altLang="en-US" sz="3200" b="1" dirty="0">
                <a:latin typeface="黑体" pitchFamily="49" charset="-122"/>
                <a:ea typeface="黑体" pitchFamily="49" charset="-122"/>
              </a:rPr>
              <a:t>自然段，联系全文说一说：作者少年时代读了哪些类型的书？</a:t>
            </a:r>
          </a:p>
        </p:txBody>
      </p:sp>
      <p:grpSp>
        <p:nvGrpSpPr>
          <p:cNvPr id="5" name="组合 2"/>
          <p:cNvGrpSpPr/>
          <p:nvPr/>
        </p:nvGrpSpPr>
        <p:grpSpPr>
          <a:xfrm>
            <a:off x="1017240" y="689254"/>
            <a:ext cx="2224088" cy="633413"/>
            <a:chOff x="441643" y="774401"/>
            <a:chExt cx="2223823" cy="632458"/>
          </a:xfrm>
        </p:grpSpPr>
        <p:sp>
          <p:nvSpPr>
            <p:cNvPr id="2" name="矩形 8"/>
            <p:cNvSpPr>
              <a:spLocks noChangeArrowheads="1"/>
            </p:cNvSpPr>
            <p:nvPr/>
          </p:nvSpPr>
          <p:spPr bwMode="auto">
            <a:xfrm>
              <a:off x="441643" y="774401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矩形 6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回忆</a:t>
              </a: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读书</a:t>
              </a: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经历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3"/>
          <p:cNvSpPr txBox="1"/>
          <p:nvPr/>
        </p:nvSpPr>
        <p:spPr>
          <a:xfrm>
            <a:off x="403225" y="523759"/>
            <a:ext cx="5729288" cy="203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8480">
              <a:lnSpc>
                <a:spcPct val="150000"/>
              </a:lnSpc>
              <a:spcBef>
                <a:spcPct val="50000"/>
              </a:spcBef>
            </a:pPr>
            <a:r>
              <a:rPr lang="zh-CN" altLang="en-US" sz="2100" b="1" dirty="0">
                <a:latin typeface="楷体" panose="02010609060101010101" pitchFamily="49" charset="-122"/>
                <a:ea typeface="楷体" panose="02010609060101010101" pitchFamily="49" charset="-122"/>
              </a:rPr>
              <a:t>像蜂蝶飞过花丛，像泉水流经山谷，我每忆及少年时代，就禁不住涌起愉悦之情。在记忆中，少年时代的读书生活恰似一幅流光溢彩的画页，也似一阕跳跃着欢快音符的乐章。</a:t>
            </a: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1238250" y="1981084"/>
            <a:ext cx="4679950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55613" y="2443046"/>
            <a:ext cx="5040313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5233" name="Picture 1" descr="C:\Users\Administrator\AppData\Roaming\Tencent\Users\541737432\QQ\WinTemp\RichOle\NL9WJ}_RL[AAB5XB[~M{8A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24283" y="423690"/>
            <a:ext cx="2909888" cy="185947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圆角矩形标注 12"/>
          <p:cNvSpPr>
            <a:spLocks noChangeArrowheads="1"/>
          </p:cNvSpPr>
          <p:nvPr/>
        </p:nvSpPr>
        <p:spPr bwMode="auto">
          <a:xfrm>
            <a:off x="5845657" y="2158993"/>
            <a:ext cx="972624" cy="510778"/>
          </a:xfrm>
          <a:prstGeom prst="wedgeRoundRectCallout">
            <a:avLst>
              <a:gd name="adj1" fmla="val -74710"/>
              <a:gd name="adj2" fmla="val -55715"/>
              <a:gd name="adj3" fmla="val 16667"/>
            </a:avLst>
          </a:prstGeom>
          <a:solidFill>
            <a:schemeClr val="bg1"/>
          </a:solidFill>
          <a:ln w="9525">
            <a:solidFill>
              <a:schemeClr val="accent6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F7A00"/>
                    </a:gs>
                    <a:gs pos="77000">
                      <a:srgbClr val="FF0300"/>
                    </a:gs>
                    <a:gs pos="100000">
                      <a:srgbClr val="4D0808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比 喻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192353" y="2345293"/>
            <a:ext cx="4868751" cy="879475"/>
            <a:chOff x="772686" y="3876457"/>
            <a:chExt cx="4870898" cy="879120"/>
          </a:xfrm>
        </p:grpSpPr>
        <p:sp>
          <p:nvSpPr>
            <p:cNvPr id="34827" name="文本框 9"/>
            <p:cNvSpPr txBox="1"/>
            <p:nvPr/>
          </p:nvSpPr>
          <p:spPr>
            <a:xfrm>
              <a:off x="1623644" y="4029666"/>
              <a:ext cx="4019940" cy="5322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读了这段话你有什么感受？</a:t>
              </a:r>
            </a:p>
          </p:txBody>
        </p:sp>
        <p:pic>
          <p:nvPicPr>
            <p:cNvPr id="34828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7" name="矩形 16"/>
          <p:cNvSpPr/>
          <p:nvPr/>
        </p:nvSpPr>
        <p:spPr>
          <a:xfrm>
            <a:off x="680888" y="2981546"/>
            <a:ext cx="7995277" cy="167853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>
              <a:lnSpc>
                <a:spcPct val="120000"/>
              </a:lnSpc>
            </a:pP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作者以一连串美好的印象</a:t>
            </a:r>
            <a:r>
              <a:rPr lang="en-US" altLang="zh-CN" sz="22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——</a:t>
            </a:r>
            <a:r>
              <a:rPr lang="zh-CN" altLang="en-US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蜂蝶飞过花丛，泉水流经山谷，流光溢彩的画页，跳跃着欢快音符的乐章，来形容少年时代读书生活的美好，化抽象为具体，让人真切地感受到作者少年时代的多姿多彩。</a:t>
            </a:r>
            <a:endParaRPr lang="zh-CN" altLang="en-US" sz="2200" b="1" dirty="0">
              <a:solidFill>
                <a:srgbClr val="C0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3"/>
          <p:cNvSpPr txBox="1"/>
          <p:nvPr/>
        </p:nvSpPr>
        <p:spPr>
          <a:xfrm>
            <a:off x="827282" y="644052"/>
            <a:ext cx="7986395" cy="24612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50000"/>
              </a:spcBef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我最早的读物是被孩子们叫作“香烟人”的小画片。那是一种比火柴盒略大的硬纸片，正面印画，背面印字，是每盒香烟中的附赠物。遇到大人让孩子买烟，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这美差往往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被男孩抢了去，我们女孩只落了个 眼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羡的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份儿。男孩子集得多了，就开始比赛用手掌刮“香烟人”，看谁刮得远。这这时，我就卖力地呐喊助威，为的是最后能在赢家手里饱览那一大沓画片。这些印着“水浒”“三国”故事的小画片，是我最早见到的连环画。</a:t>
            </a:r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2909888" y="89535"/>
            <a:ext cx="5367338" cy="444500"/>
          </a:xfrm>
          <a:prstGeom prst="borderCallout1">
            <a:avLst>
              <a:gd name="adj1" fmla="val 98257"/>
              <a:gd name="adj2" fmla="val 49316"/>
              <a:gd name="adj3" fmla="val 145176"/>
              <a:gd name="adj4" fmla="val 46130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这段话主要介绍了“我”读书生活的开始。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6597" y="2764628"/>
            <a:ext cx="6002706" cy="879475"/>
            <a:chOff x="772686" y="3876457"/>
            <a:chExt cx="6005974" cy="879120"/>
          </a:xfrm>
        </p:grpSpPr>
        <p:sp>
          <p:nvSpPr>
            <p:cNvPr id="39945" name="文本框 9"/>
            <p:cNvSpPr txBox="1"/>
            <p:nvPr/>
          </p:nvSpPr>
          <p:spPr>
            <a:xfrm>
              <a:off x="1600176" y="4095929"/>
              <a:ext cx="5178484" cy="5322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从“卖力”“呐喊助威”你感受到什么？</a:t>
              </a:r>
            </a:p>
          </p:txBody>
        </p:sp>
        <p:pic>
          <p:nvPicPr>
            <p:cNvPr id="39946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8" name="矩形 17"/>
          <p:cNvSpPr/>
          <p:nvPr/>
        </p:nvSpPr>
        <p:spPr>
          <a:xfrm>
            <a:off x="747719" y="3420447"/>
            <a:ext cx="8161655" cy="116410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>
              <a:lnSpc>
                <a:spcPct val="110000"/>
              </a:lnSpc>
            </a:pPr>
            <a:r>
              <a:rPr lang="zh-CN" altLang="en-US" sz="2200" b="1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 “卖力”</a:t>
            </a:r>
            <a:r>
              <a:rPr lang="en-US" altLang="zh-CN" sz="2200" b="1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“</a:t>
            </a:r>
            <a:r>
              <a:rPr lang="zh-CN" altLang="en-US" sz="2200" b="1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呐喊助威</a:t>
            </a:r>
            <a:r>
              <a:rPr lang="en-US" altLang="zh-CN" sz="2200" b="1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”</a:t>
            </a:r>
            <a:r>
              <a:rPr lang="zh-CN" altLang="en-US" sz="2200" b="1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生动</a:t>
            </a:r>
            <a:r>
              <a:rPr lang="zh-CN" altLang="en-US" sz="2200" b="1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  <a:sym typeface="+mn-ea"/>
              </a:rPr>
              <a:t>形象</a:t>
            </a:r>
            <a:r>
              <a:rPr lang="zh-CN" altLang="en-US" sz="2200" b="1" dirty="0">
                <a:solidFill>
                  <a:srgbClr val="C00000"/>
                </a:solidFill>
                <a:latin typeface="宋体" panose="02010600030101010101" pitchFamily="2" charset="-122"/>
                <a:cs typeface="宋体" panose="02010600030101010101" pitchFamily="2" charset="-122"/>
              </a:rPr>
              <a:t>地表现了“我”当时的童真，写出了“我”对小画片的喜爱，为了能饱览画片而卖力地呐喊，一个天真、活泼、爱书心切的小女孩形象跃然纸上。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3"/>
          <p:cNvSpPr txBox="1"/>
          <p:nvPr/>
        </p:nvSpPr>
        <p:spPr>
          <a:xfrm>
            <a:off x="476879" y="684692"/>
            <a:ext cx="5797550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后来，我看到几本真正的连环画。一位爱好美术的小学教师，他有几套连环画，我看得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如醉如痴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七色花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引得我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浮想联翩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血泪仇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又叫我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泪落如珠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pic>
        <p:nvPicPr>
          <p:cNvPr id="10" name="Picture 3" descr="连环画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2550" y="828675"/>
            <a:ext cx="2193925" cy="2078038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8" name="组合 7"/>
          <p:cNvGrpSpPr/>
          <p:nvPr/>
        </p:nvGrpSpPr>
        <p:grpSpPr>
          <a:xfrm>
            <a:off x="36513" y="2846388"/>
            <a:ext cx="8159750" cy="879475"/>
            <a:chOff x="772686" y="3876457"/>
            <a:chExt cx="8164192" cy="879120"/>
          </a:xfrm>
        </p:grpSpPr>
        <p:sp>
          <p:nvSpPr>
            <p:cNvPr id="40967" name="文本框 9"/>
            <p:cNvSpPr txBox="1"/>
            <p:nvPr/>
          </p:nvSpPr>
          <p:spPr>
            <a:xfrm>
              <a:off x="1600176" y="4117187"/>
              <a:ext cx="7336702" cy="4893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读了这段话你有什么感受？</a:t>
              </a:r>
            </a:p>
          </p:txBody>
        </p:sp>
        <p:pic>
          <p:nvPicPr>
            <p:cNvPr id="40968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3" name="矩形 12"/>
          <p:cNvSpPr/>
          <p:nvPr/>
        </p:nvSpPr>
        <p:spPr>
          <a:xfrm>
            <a:off x="953129" y="3558910"/>
            <a:ext cx="7472362" cy="10078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作者在阅读时是非常投入的，不知不觉中与书中的人物的感情产生了共鸣。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11"/>
          <p:cNvSpPr txBox="1"/>
          <p:nvPr/>
        </p:nvSpPr>
        <p:spPr>
          <a:xfrm>
            <a:off x="781050" y="547688"/>
            <a:ext cx="5794375" cy="138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    我读得很快，囫囵吞枣，大有“</a:t>
            </a:r>
            <a:r>
              <a:rPr lang="zh-CN" altLang="en-US" sz="28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不求甚解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”的味道。</a:t>
            </a:r>
          </a:p>
        </p:txBody>
      </p:sp>
      <p:grpSp>
        <p:nvGrpSpPr>
          <p:cNvPr id="2" name="组合 15"/>
          <p:cNvGrpSpPr/>
          <p:nvPr/>
        </p:nvGrpSpPr>
        <p:grpSpPr>
          <a:xfrm>
            <a:off x="781050" y="1868190"/>
            <a:ext cx="3117850" cy="2582862"/>
            <a:chOff x="6556562" y="1933478"/>
            <a:chExt cx="3118856" cy="2582709"/>
          </a:xfrm>
        </p:grpSpPr>
        <p:sp>
          <p:nvSpPr>
            <p:cNvPr id="12" name="圆角矩形 11"/>
            <p:cNvSpPr/>
            <p:nvPr/>
          </p:nvSpPr>
          <p:spPr>
            <a:xfrm>
              <a:off x="6562914" y="1933478"/>
              <a:ext cx="3112504" cy="2581122"/>
            </a:xfrm>
            <a:prstGeom prst="roundRect">
              <a:avLst>
                <a:gd name="adj" fmla="val 4761"/>
              </a:avLst>
            </a:prstGeom>
            <a:solidFill>
              <a:srgbClr val="FFFFCC"/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995" name="Rectangle 12"/>
            <p:cNvSpPr/>
            <p:nvPr/>
          </p:nvSpPr>
          <p:spPr>
            <a:xfrm>
              <a:off x="6556562" y="2269418"/>
              <a:ext cx="3105409" cy="2246769"/>
            </a:xfrm>
            <a:prstGeom prst="rect">
              <a:avLst/>
            </a:prstGeom>
            <a:noFill/>
            <a:ln w="9525">
              <a:noFill/>
            </a:ln>
          </p:spPr>
          <p:txBody>
            <a:bodyPr anchor="ctr">
              <a:spAutoFit/>
            </a:bodyPr>
            <a:lstStyle/>
            <a:p>
              <a:pPr indent="266700"/>
              <a:r>
                <a:rPr lang="zh-CN" altLang="zh-CN" sz="20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“</a:t>
              </a:r>
              <a:r>
                <a:rPr lang="zh-CN" altLang="en-US" sz="20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不求甚解”引用于晋代诗人陶渊明在</a:t>
              </a:r>
              <a:r>
                <a:rPr lang="zh-CN" altLang="zh-CN" sz="20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《</a:t>
              </a:r>
              <a:r>
                <a:rPr lang="zh-CN" altLang="en-US" sz="20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五柳先生传</a:t>
              </a:r>
              <a:r>
                <a:rPr lang="zh-CN" altLang="zh-CN" sz="20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》</a:t>
              </a:r>
              <a:r>
                <a:rPr lang="zh-CN" altLang="en-US" sz="2000" b="1" dirty="0">
                  <a:latin typeface="仿宋" panose="02010609060101010101" pitchFamily="49" charset="-122"/>
                  <a:ea typeface="仿宋" panose="02010609060101010101" pitchFamily="49" charset="-122"/>
                </a:rPr>
                <a:t>中的“好读书，不求甚解，每有会意，便欣然忘食”。意思是读书只要略知大意就可以了，不必追求透彻。</a:t>
              </a:r>
            </a:p>
          </p:txBody>
        </p:sp>
        <p:sp>
          <p:nvSpPr>
            <p:cNvPr id="41996" name="矩形 13"/>
            <p:cNvSpPr/>
            <p:nvPr/>
          </p:nvSpPr>
          <p:spPr>
            <a:xfrm>
              <a:off x="7623349" y="1933478"/>
              <a:ext cx="958917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rgbClr val="FF66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小知识</a:t>
              </a:r>
            </a:p>
          </p:txBody>
        </p:sp>
      </p:grpSp>
      <p:pic>
        <p:nvPicPr>
          <p:cNvPr id="41988" name="Picture 8" descr="D:\wendang\xinlifudao\心理图片\读书图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82FBDD"/>
              </a:clrFrom>
              <a:clrTo>
                <a:srgbClr val="82FBD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57988" y="387117"/>
            <a:ext cx="1511300" cy="17303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矩形 15"/>
          <p:cNvSpPr/>
          <p:nvPr/>
        </p:nvSpPr>
        <p:spPr>
          <a:xfrm>
            <a:off x="4151236" y="2933875"/>
            <a:ext cx="4505104" cy="10078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这里是指作者水平有限，因读不懂而放过去，不得已而为之。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4056063" y="1978272"/>
            <a:ext cx="4664075" cy="879475"/>
            <a:chOff x="772686" y="3876457"/>
            <a:chExt cx="4666325" cy="879120"/>
          </a:xfrm>
        </p:grpSpPr>
        <p:sp>
          <p:nvSpPr>
            <p:cNvPr id="41992" name="文本框 9"/>
            <p:cNvSpPr txBox="1"/>
            <p:nvPr/>
          </p:nvSpPr>
          <p:spPr>
            <a:xfrm>
              <a:off x="1542096" y="4117187"/>
              <a:ext cx="3896915" cy="4893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你是怎么理解这句话的？</a:t>
              </a:r>
            </a:p>
          </p:txBody>
        </p:sp>
        <p:pic>
          <p:nvPicPr>
            <p:cNvPr id="41993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WordArt 2"/>
          <p:cNvSpPr>
            <a:spLocks noTextEdit="1"/>
          </p:cNvSpPr>
          <p:nvPr/>
        </p:nvSpPr>
        <p:spPr>
          <a:xfrm>
            <a:off x="3276600" y="722313"/>
            <a:ext cx="2743200" cy="541337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  <a:normAutofit fontScale="90000" lnSpcReduction="10000"/>
          </a:bodyPr>
          <a:lstStyle/>
          <a:p>
            <a:pPr algn="ctr" eaLnBrk="0" hangingPunct="0"/>
            <a:endParaRPr lang="zh-CN" altLang="en-US" sz="3600" spc="-360">
              <a:ln w="12700" cap="flat" cmpd="sng">
                <a:solidFill>
                  <a:srgbClr val="000099"/>
                </a:solidFill>
                <a:prstDash val="solid"/>
                <a:headEnd type="none" w="med" len="med"/>
                <a:tailEnd type="none" w="med" len="med"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56675" name="Picture 3" descr="香烟画片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9120" y="1041400"/>
            <a:ext cx="5175885" cy="282448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6676" name="Text Box 4"/>
          <p:cNvSpPr txBox="1">
            <a:spLocks noChangeArrowheads="1"/>
          </p:cNvSpPr>
          <p:nvPr/>
        </p:nvSpPr>
        <p:spPr bwMode="auto">
          <a:xfrm>
            <a:off x="1947545" y="3934778"/>
            <a:ext cx="5400675" cy="461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algn="ctr" defTabSz="4572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/>
                </a:solidFill>
                <a:latin typeface="+mn-ea"/>
                <a:ea typeface="+mn-ea"/>
                <a:cs typeface="+mn-cs"/>
              </a:rPr>
              <a:t>我的最早读物：“香烟人”画片</a:t>
            </a:r>
          </a:p>
        </p:txBody>
      </p:sp>
      <p:sp>
        <p:nvSpPr>
          <p:cNvPr id="2" name="Text Box 4"/>
          <p:cNvSpPr txBox="1">
            <a:spLocks noChangeArrowheads="1"/>
          </p:cNvSpPr>
          <p:nvPr/>
        </p:nvSpPr>
        <p:spPr bwMode="auto">
          <a:xfrm>
            <a:off x="1887272" y="268437"/>
            <a:ext cx="5400675" cy="58356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algn="ctr" defTabSz="4572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+mn-ea"/>
                <a:ea typeface="+mn-ea"/>
                <a:cs typeface="+mn-cs"/>
              </a:rPr>
              <a:t>回顾我的读书历程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750"/>
                                        <p:tgtEl>
                                          <p:spTgt spid="156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156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6" grpId="0" bldLvl="0" animBg="1"/>
      <p:bldP spid="2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连环画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0" y="509905"/>
            <a:ext cx="2746375" cy="3536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3" descr="连环画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418" y="465455"/>
            <a:ext cx="2633662" cy="35290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584450" y="4174173"/>
            <a:ext cx="3770313" cy="4603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algn="ctr" defTabSz="4572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/>
                </a:solidFill>
                <a:latin typeface="+mn-ea"/>
                <a:ea typeface="+mn-ea"/>
                <a:cs typeface="+mn-cs"/>
              </a:rPr>
              <a:t>上学后：连环画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文艺书籍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1225" y="486093"/>
            <a:ext cx="2336800" cy="350361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971800" y="4192588"/>
            <a:ext cx="3028950" cy="461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algn="ctr" defTabSz="4572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/>
                </a:solidFill>
                <a:latin typeface="+mn-ea"/>
                <a:ea typeface="+mn-ea"/>
                <a:cs typeface="+mn-cs"/>
              </a:rPr>
              <a:t>书店：文艺书籍</a:t>
            </a:r>
          </a:p>
        </p:txBody>
      </p:sp>
      <p:pic>
        <p:nvPicPr>
          <p:cNvPr id="4" name="Picture 4" descr="平凡的世界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405" y="434658"/>
            <a:ext cx="2540000" cy="3505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茶花女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8995" y="424498"/>
            <a:ext cx="2343150" cy="3498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" name="Picture 3" descr="呼啸山庄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0160" y="424498"/>
            <a:ext cx="2300288" cy="34988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998788" y="4111308"/>
            <a:ext cx="3800475" cy="4619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algn="ctr" defTabSz="457200">
              <a:spcBef>
                <a:spcPct val="50000"/>
              </a:spcBef>
              <a:buClrTx/>
              <a:buSzTx/>
              <a:buFontTx/>
              <a:defRPr/>
            </a:pPr>
            <a:r>
              <a:rPr kumimoji="0" lang="zh-CN" altLang="en-US" sz="2400" b="1" kern="1200" cap="none" spc="0" normalizeH="0" baseline="0" noProof="0" dirty="0">
                <a:solidFill>
                  <a:schemeClr val="accent2"/>
                </a:solidFill>
                <a:latin typeface="+mn-ea"/>
                <a:ea typeface="+mn-ea"/>
                <a:cs typeface="+mn-cs"/>
              </a:rPr>
              <a:t>图书馆：中外名著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1"/>
          <p:cNvSpPr txBox="1"/>
          <p:nvPr/>
        </p:nvSpPr>
        <p:spPr>
          <a:xfrm>
            <a:off x="783828" y="1541948"/>
            <a:ext cx="772222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 smtClean="0">
                <a:latin typeface="黑体" pitchFamily="49" charset="-122"/>
                <a:ea typeface="黑体" pitchFamily="49" charset="-122"/>
              </a:rPr>
              <a:t>速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读第</a:t>
            </a:r>
            <a:r>
              <a:rPr lang="en-US" altLang="zh-CN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8-14</a:t>
            </a:r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自然段</a:t>
            </a:r>
            <a:r>
              <a:rPr lang="zh-CN" altLang="en-US" sz="2800" b="1" dirty="0">
                <a:latin typeface="黑体" pitchFamily="49" charset="-122"/>
                <a:ea typeface="黑体" pitchFamily="49" charset="-122"/>
              </a:rPr>
              <a:t>，联系全文说一说：作者回忆了哪两次成功习作的经历？阐述了阅读和习作的关系是怎样的？</a:t>
            </a:r>
          </a:p>
        </p:txBody>
      </p:sp>
      <p:grpSp>
        <p:nvGrpSpPr>
          <p:cNvPr id="5" name="组合 2"/>
          <p:cNvGrpSpPr/>
          <p:nvPr/>
        </p:nvGrpSpPr>
        <p:grpSpPr>
          <a:xfrm>
            <a:off x="1410645" y="838577"/>
            <a:ext cx="2224088" cy="633413"/>
            <a:chOff x="441643" y="774401"/>
            <a:chExt cx="2223823" cy="632458"/>
          </a:xfrm>
        </p:grpSpPr>
        <p:sp>
          <p:nvSpPr>
            <p:cNvPr id="2" name="矩形 8"/>
            <p:cNvSpPr>
              <a:spLocks noChangeArrowheads="1"/>
            </p:cNvSpPr>
            <p:nvPr/>
          </p:nvSpPr>
          <p:spPr bwMode="auto">
            <a:xfrm>
              <a:off x="441643" y="774401"/>
              <a:ext cx="2223823" cy="632458"/>
            </a:xfrm>
            <a:prstGeom prst="flowChartPunchedTap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>
              <a:spAutoFit/>
            </a:bodyPr>
            <a:lstStyle/>
            <a:p>
              <a:pPr marL="0" marR="0" lvl="0" indent="0" algn="ctr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" name="矩形 6"/>
            <p:cNvSpPr>
              <a:spLocks noChangeArrowheads="1"/>
            </p:cNvSpPr>
            <p:nvPr/>
          </p:nvSpPr>
          <p:spPr bwMode="auto">
            <a:xfrm>
              <a:off x="523534" y="865165"/>
              <a:ext cx="2031325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numCol="1">
              <a:prstTxWarp prst="textWave2">
                <a:avLst/>
              </a:prstTxWarp>
              <a:spAutoFit/>
            </a:bodyPr>
            <a:lstStyle/>
            <a:p>
              <a:pPr lvl="0" algn="ctr"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书写习作心得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3"/>
          <p:cNvSpPr txBox="1"/>
          <p:nvPr/>
        </p:nvSpPr>
        <p:spPr>
          <a:xfrm>
            <a:off x="487363" y="681038"/>
            <a:ext cx="8261350" cy="31384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200" b="1" dirty="0">
                <a:solidFill>
                  <a:srgbClr val="0000CC"/>
                </a:solidFill>
                <a:latin typeface="Calibri" panose="020F0502020204030204" pitchFamily="34" charset="0"/>
              </a:rPr>
              <a:t>　   </a:t>
            </a: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后来，我又不满足于只看一般的故事书了，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学校图书馆那丰富的图书又像磁石一样吸引着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我。那些古今中外的大部头小说使我着迷，我</a:t>
            </a:r>
            <a:endParaRPr lang="en-US" altLang="zh-CN" sz="2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200" b="1" dirty="0">
                <a:latin typeface="楷体" panose="02010609060101010101" pitchFamily="49" charset="-122"/>
                <a:ea typeface="楷体" panose="02010609060101010101" pitchFamily="49" charset="-122"/>
              </a:rPr>
              <a:t>把所有课余时间都花在借阅图书上。这时我养成了做笔记的习惯：记书中优美的词语，记描写的精彩段落。做笔记锻炼了我的记忆力，也增强了我的理解力。</a:t>
            </a:r>
          </a:p>
        </p:txBody>
      </p:sp>
      <p:pic>
        <p:nvPicPr>
          <p:cNvPr id="43011" name="图片 1" descr="QQ截图201803082331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625" y="881063"/>
            <a:ext cx="2011363" cy="13874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" name="组合 9"/>
          <p:cNvGrpSpPr/>
          <p:nvPr/>
        </p:nvGrpSpPr>
        <p:grpSpPr>
          <a:xfrm>
            <a:off x="231775" y="3709988"/>
            <a:ext cx="7985125" cy="879475"/>
            <a:chOff x="772686" y="3847441"/>
            <a:chExt cx="7988875" cy="879120"/>
          </a:xfrm>
        </p:grpSpPr>
        <p:sp>
          <p:nvSpPr>
            <p:cNvPr id="43028" name="文本框 9"/>
            <p:cNvSpPr txBox="1"/>
            <p:nvPr/>
          </p:nvSpPr>
          <p:spPr>
            <a:xfrm>
              <a:off x="1614698" y="4117187"/>
              <a:ext cx="7146863" cy="53223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联系上文，说说对这段话的理解。</a:t>
              </a:r>
            </a:p>
          </p:txBody>
        </p:sp>
        <p:pic>
          <p:nvPicPr>
            <p:cNvPr id="43029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2686" y="3847441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cxnSp>
        <p:nvCxnSpPr>
          <p:cNvPr id="13" name="直接连接符 12"/>
          <p:cNvCxnSpPr/>
          <p:nvPr/>
        </p:nvCxnSpPr>
        <p:spPr>
          <a:xfrm flipV="1">
            <a:off x="1017588" y="1190625"/>
            <a:ext cx="5148263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Box 5"/>
          <p:cNvSpPr txBox="1">
            <a:spLocks noChangeArrowheads="1"/>
          </p:cNvSpPr>
          <p:nvPr/>
        </p:nvSpPr>
        <p:spPr bwMode="auto">
          <a:xfrm>
            <a:off x="2259330" y="110490"/>
            <a:ext cx="6653530" cy="570865"/>
          </a:xfrm>
          <a:prstGeom prst="borderCallout1">
            <a:avLst>
              <a:gd name="adj1" fmla="val 98257"/>
              <a:gd name="adj2" fmla="val 49316"/>
              <a:gd name="adj3" fmla="val 145176"/>
              <a:gd name="adj4" fmla="val 46130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从</a:t>
            </a:r>
            <a:r>
              <a:rPr kumimoji="0" lang="en-US" altLang="zh-CN" sz="2200" b="1" kern="1200" cap="none" spc="0" normalizeH="0" baseline="0" noProof="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</a:t>
            </a:r>
            <a:r>
              <a:rPr kumimoji="0" lang="zh-CN" altLang="en-US" sz="2200" b="1" kern="1200" cap="none" spc="0" normalizeH="0" baseline="0" noProof="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不满足</a:t>
            </a:r>
            <a:r>
              <a:rPr kumimoji="0" lang="en-US" altLang="zh-CN" sz="2200" b="1" kern="1200" cap="none" spc="0" normalizeH="0" baseline="0" noProof="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”</a:t>
            </a:r>
            <a:r>
              <a:rPr kumimoji="0" lang="zh-CN" altLang="en-US" sz="2200" b="1" kern="1200" cap="none" spc="0" normalizeH="0" baseline="0" noProof="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可以看出“我”读书的欲望越来越强烈。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541338" y="1674813"/>
            <a:ext cx="5624512" cy="495300"/>
            <a:chOff x="541580" y="1674444"/>
            <a:chExt cx="5624021" cy="495321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574914" y="1674444"/>
              <a:ext cx="5590687" cy="0"/>
            </a:xfrm>
            <a:prstGeom prst="line">
              <a:avLst/>
            </a:prstGeom>
            <a:ln w="38100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541580" y="2169765"/>
              <a:ext cx="476208" cy="0"/>
            </a:xfrm>
            <a:prstGeom prst="line">
              <a:avLst/>
            </a:prstGeom>
            <a:ln w="38100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1562378" y="2692918"/>
            <a:ext cx="4732095" cy="1007250"/>
          </a:xfrm>
          <a:prstGeom prst="borderCallout1">
            <a:avLst>
              <a:gd name="adj1" fmla="val -5003"/>
              <a:gd name="adj2" fmla="val 49623"/>
              <a:gd name="adj3" fmla="val -49224"/>
              <a:gd name="adj4" fmla="val 44905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kumimoji="0" lang="zh-CN" altLang="en-US" sz="2200" b="1" kern="1200" cap="none" spc="0" normalizeH="0" baseline="0" noProof="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把“图书”比作</a:t>
            </a:r>
            <a:r>
              <a:rPr lang="zh-CN" altLang="en-US" sz="22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“磁石”说明了“我”的阅读范围越来越广，一般的故事书已经不能满足“我”了</a:t>
            </a:r>
            <a:endParaRPr kumimoji="0" lang="zh-CN" altLang="en-US" sz="2200" b="1" kern="1200" cap="none" spc="0" normalizeH="0" baseline="0" noProof="0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  <a:cs typeface="+mn-cs"/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V="1">
            <a:off x="1117600" y="2182813"/>
            <a:ext cx="4679950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Box 5"/>
          <p:cNvSpPr txBox="1">
            <a:spLocks noChangeArrowheads="1"/>
          </p:cNvSpPr>
          <p:nvPr/>
        </p:nvSpPr>
        <p:spPr bwMode="auto">
          <a:xfrm>
            <a:off x="2871788" y="2609850"/>
            <a:ext cx="3152775" cy="788988"/>
          </a:xfrm>
          <a:prstGeom prst="borderCallout1">
            <a:avLst>
              <a:gd name="adj1" fmla="val -5003"/>
              <a:gd name="adj2" fmla="val 49623"/>
              <a:gd name="adj3" fmla="val -49224"/>
              <a:gd name="adj4" fmla="val 44905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“着迷”说明“我”读书到了忘我的境界。</a:t>
            </a:r>
          </a:p>
        </p:txBody>
      </p:sp>
      <p:cxnSp>
        <p:nvCxnSpPr>
          <p:cNvPr id="15" name="直接连接符 14"/>
          <p:cNvCxnSpPr/>
          <p:nvPr/>
        </p:nvCxnSpPr>
        <p:spPr>
          <a:xfrm flipV="1">
            <a:off x="611188" y="2716213"/>
            <a:ext cx="4254500" cy="0"/>
          </a:xfrm>
          <a:prstGeom prst="line">
            <a:avLst/>
          </a:prstGeom>
          <a:ln w="38100">
            <a:solidFill>
              <a:srgbClr val="FF66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2341563" y="3143250"/>
            <a:ext cx="3152775" cy="788988"/>
          </a:xfrm>
          <a:prstGeom prst="borderCallout1">
            <a:avLst>
              <a:gd name="adj1" fmla="val -5003"/>
              <a:gd name="adj2" fmla="val 49623"/>
              <a:gd name="adj3" fmla="val -49224"/>
              <a:gd name="adj4" fmla="val 44905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用读书的时间长进一步表现了我对读书的爱好。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501650" y="3192463"/>
            <a:ext cx="7907338" cy="511175"/>
            <a:chOff x="541580" y="1674444"/>
            <a:chExt cx="7905967" cy="509836"/>
          </a:xfrm>
        </p:grpSpPr>
        <p:cxnSp>
          <p:nvCxnSpPr>
            <p:cNvPr id="27" name="直接连接符 26"/>
            <p:cNvCxnSpPr/>
            <p:nvPr/>
          </p:nvCxnSpPr>
          <p:spPr>
            <a:xfrm>
              <a:off x="574914" y="1674444"/>
              <a:ext cx="7872633" cy="0"/>
            </a:xfrm>
            <a:prstGeom prst="line">
              <a:avLst/>
            </a:prstGeom>
            <a:ln w="38100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541580" y="2184280"/>
              <a:ext cx="3254884" cy="0"/>
            </a:xfrm>
            <a:prstGeom prst="line">
              <a:avLst/>
            </a:prstGeom>
            <a:ln w="38100">
              <a:solidFill>
                <a:srgbClr val="FF66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4086225" y="3244850"/>
            <a:ext cx="4970463" cy="787400"/>
          </a:xfrm>
          <a:prstGeom prst="borderCallout1">
            <a:avLst>
              <a:gd name="adj1" fmla="val 52140"/>
              <a:gd name="adj2" fmla="val -898"/>
              <a:gd name="adj3" fmla="val 28195"/>
              <a:gd name="adj4" fmla="val -3280"/>
            </a:avLst>
          </a:prstGeom>
          <a:solidFill>
            <a:srgbClr val="FDEFE3"/>
          </a:solidFill>
          <a:ln w="19050">
            <a:solidFill>
              <a:schemeClr val="accent6">
                <a:lumMod val="60000"/>
                <a:lumOff val="40000"/>
              </a:schemeClr>
            </a:solidFill>
            <a:prstDash val="sysDot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marR="0" defTabSz="457200">
              <a:buClrTx/>
              <a:buSzTx/>
              <a:buFontTx/>
              <a:defRPr/>
            </a:pPr>
            <a:r>
              <a:rPr kumimoji="0" lang="zh-CN" altLang="en-US" sz="2200" b="1" kern="1200" cap="none" spc="0" normalizeH="0" baseline="0" noProof="0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这两句话写出了“我”养成了读书做笔记的好习惯和这一习惯给我到来的益处。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6" grpId="1" bldLvl="0" animBg="1"/>
      <p:bldP spid="20" grpId="0" bldLvl="0" animBg="1"/>
      <p:bldP spid="20" grpId="1" bldLvl="0" animBg="1"/>
      <p:bldP spid="22" grpId="0" bldLvl="0" animBg="1"/>
      <p:bldP spid="22" grpId="1" bldLvl="0" animBg="1"/>
      <p:bldP spid="19" grpId="0" bldLvl="0" animBg="1"/>
      <p:bldP spid="19" grpId="1" bldLvl="0" animBg="1"/>
      <p:bldP spid="29" grpId="0" bldLvl="0" animBg="1"/>
      <p:bldP spid="29" grpId="1" bldLvl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604838" y="1157288"/>
            <a:ext cx="7769225" cy="2676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Calibri" panose="020F0502020204030204" pitchFamily="34" charset="0"/>
              </a:rPr>
              <a:t>联系上文，了解到作者满含深情地回忆了少年时代的读书生活，他的读物由叫做“香烟人”的小画片到连环画，到文艺书籍和中外名著，阅读的范围与深度在不断增加。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3"/>
          <p:cNvSpPr txBox="1"/>
          <p:nvPr/>
        </p:nvSpPr>
        <p:spPr>
          <a:xfrm>
            <a:off x="574675" y="1330325"/>
            <a:ext cx="5684838" cy="1200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作文，首先构思要</a:t>
            </a: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别出心裁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，落笔也要有点与众不同的“</a:t>
            </a:r>
            <a:r>
              <a:rPr lang="zh-CN" altLang="en-US" sz="2400" b="1" dirty="0">
                <a:solidFill>
                  <a:srgbClr val="0066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鲜味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”才好。</a:t>
            </a:r>
          </a:p>
        </p:txBody>
      </p:sp>
      <p:grpSp>
        <p:nvGrpSpPr>
          <p:cNvPr id="45059" name="组合 1"/>
          <p:cNvGrpSpPr/>
          <p:nvPr/>
        </p:nvGrpSpPr>
        <p:grpSpPr>
          <a:xfrm>
            <a:off x="501948" y="756609"/>
            <a:ext cx="1728788" cy="488950"/>
            <a:chOff x="2608652" y="-592137"/>
            <a:chExt cx="3586163" cy="596012"/>
          </a:xfrm>
        </p:grpSpPr>
        <p:pic>
          <p:nvPicPr>
            <p:cNvPr id="45068" name="Picture 2" descr="C:\Users\Administrator\Desktop\资源 3@3x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608652" y="-592137"/>
              <a:ext cx="3586163" cy="59213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5069" name="矩形 8"/>
            <p:cNvSpPr/>
            <p:nvPr/>
          </p:nvSpPr>
          <p:spPr>
            <a:xfrm>
              <a:off x="2866759" y="-559113"/>
              <a:ext cx="2950249" cy="5629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写作心得</a:t>
              </a:r>
            </a:p>
          </p:txBody>
        </p:sp>
      </p:grpSp>
      <p:pic>
        <p:nvPicPr>
          <p:cNvPr id="94209" name="图片 2" descr="QQ截图2018030823320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95054" y="1206244"/>
            <a:ext cx="2402804" cy="167276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线形标注 2 16"/>
          <p:cNvSpPr/>
          <p:nvPr/>
        </p:nvSpPr>
        <p:spPr>
          <a:xfrm>
            <a:off x="4813300" y="517525"/>
            <a:ext cx="2954338" cy="800100"/>
          </a:xfrm>
          <a:prstGeom prst="borderCallout2">
            <a:avLst>
              <a:gd name="adj1" fmla="val 46364"/>
              <a:gd name="adj2" fmla="val 251"/>
              <a:gd name="adj3" fmla="val 63467"/>
              <a:gd name="adj4" fmla="val -11715"/>
              <a:gd name="adj5" fmla="val 119997"/>
              <a:gd name="adj6" fmla="val -17279"/>
            </a:avLst>
          </a:prstGeom>
          <a:solidFill>
            <a:srgbClr val="FFFFFF"/>
          </a:solidFill>
          <a:ln w="9525">
            <a:solidFill>
              <a:schemeClr val="bg2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“别出心裁”，意思是与众不同的主意。</a:t>
            </a:r>
          </a:p>
        </p:txBody>
      </p:sp>
      <p:sp>
        <p:nvSpPr>
          <p:cNvPr id="18" name="线形标注 2 17"/>
          <p:cNvSpPr/>
          <p:nvPr/>
        </p:nvSpPr>
        <p:spPr>
          <a:xfrm>
            <a:off x="4857750" y="2439988"/>
            <a:ext cx="1825625" cy="800100"/>
          </a:xfrm>
          <a:prstGeom prst="borderCallout2">
            <a:avLst>
              <a:gd name="adj1" fmla="val 46364"/>
              <a:gd name="adj2" fmla="val 251"/>
              <a:gd name="adj3" fmla="val 47365"/>
              <a:gd name="adj4" fmla="val -13125"/>
              <a:gd name="adj5" fmla="val 2456"/>
              <a:gd name="adj6" fmla="val -35611"/>
            </a:avLst>
          </a:prstGeom>
          <a:solidFill>
            <a:srgbClr val="FFFFFF"/>
          </a:solidFill>
          <a:ln w="9525">
            <a:solidFill>
              <a:schemeClr val="bg2">
                <a:lumMod val="75000"/>
              </a:schemeClr>
            </a:solidFill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仿宋" panose="02010609060101010101" pitchFamily="49" charset="-122"/>
                <a:ea typeface="仿宋" panose="02010609060101010101" pitchFamily="49" charset="-122"/>
                <a:cs typeface="+mn-cs"/>
              </a:rPr>
              <a:t>“鲜味”，即新鲜的味道。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50779" y="2375469"/>
            <a:ext cx="4159914" cy="879475"/>
            <a:chOff x="772686" y="3876457"/>
            <a:chExt cx="4162179" cy="879120"/>
          </a:xfrm>
        </p:grpSpPr>
        <p:sp>
          <p:nvSpPr>
            <p:cNvPr id="45066" name="文本框 9"/>
            <p:cNvSpPr txBox="1"/>
            <p:nvPr/>
          </p:nvSpPr>
          <p:spPr>
            <a:xfrm>
              <a:off x="1600176" y="4095929"/>
              <a:ext cx="3334689" cy="53223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说说你对这句话的理解？</a:t>
              </a:r>
            </a:p>
          </p:txBody>
        </p:sp>
        <p:pic>
          <p:nvPicPr>
            <p:cNvPr id="45067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3" name="矩形 22"/>
          <p:cNvSpPr/>
          <p:nvPr/>
        </p:nvSpPr>
        <p:spPr>
          <a:xfrm>
            <a:off x="785813" y="3215498"/>
            <a:ext cx="7723187" cy="14109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这句话是作者在一次成功的习作后悟出的道理。别出心裁”“ 鲜味”说明写作文时要有所创新，要打破千篇一律的模式，写出新意，与众不同。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3"/>
          <p:cNvSpPr txBox="1"/>
          <p:nvPr/>
        </p:nvSpPr>
        <p:spPr>
          <a:xfrm>
            <a:off x="590550" y="938213"/>
            <a:ext cx="8032750" cy="11128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41655">
              <a:lnSpc>
                <a:spcPct val="150000"/>
              </a:lnSpc>
              <a:spcBef>
                <a:spcPct val="50000"/>
              </a:spcBef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小时候受过的一次委屈，平常积累的那些描写苦恼心境的词语，像酵母似的发挥了作用。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083" name="AutoShape 1" descr="C:\Users\Administrator\AppData\Roaming\Tencent\Users\541737432\QQ\WinTemp\RichOle\GQ}FZBW%5M5Z9]`N_4W]5.png"/>
          <p:cNvSpPr>
            <a:spLocks noChangeAspect="1"/>
          </p:cNvSpPr>
          <p:nvPr/>
        </p:nvSpPr>
        <p:spPr>
          <a:xfrm>
            <a:off x="0" y="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-130175" y="2098675"/>
            <a:ext cx="8159750" cy="879475"/>
            <a:chOff x="772686" y="3876457"/>
            <a:chExt cx="8164192" cy="879120"/>
          </a:xfrm>
        </p:grpSpPr>
        <p:sp>
          <p:nvSpPr>
            <p:cNvPr id="46088" name="文本框 9"/>
            <p:cNvSpPr txBox="1"/>
            <p:nvPr/>
          </p:nvSpPr>
          <p:spPr>
            <a:xfrm>
              <a:off x="1600176" y="4117187"/>
              <a:ext cx="7336702" cy="4893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说说你对这句话的理解？</a:t>
              </a:r>
            </a:p>
          </p:txBody>
        </p:sp>
        <p:pic>
          <p:nvPicPr>
            <p:cNvPr id="46089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" name="矩形 13"/>
          <p:cNvSpPr/>
          <p:nvPr/>
        </p:nvSpPr>
        <p:spPr>
          <a:xfrm>
            <a:off x="824211" y="2838301"/>
            <a:ext cx="7723187" cy="1691104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真实的情感体验和课外阅读的积累，为这次作文奠定了良好的基础。厚积才能薄发。非常形象地说明了课外阅读的重要性。</a:t>
            </a:r>
          </a:p>
        </p:txBody>
      </p:sp>
      <p:sp>
        <p:nvSpPr>
          <p:cNvPr id="16" name="矩形 15"/>
          <p:cNvSpPr/>
          <p:nvPr/>
        </p:nvSpPr>
        <p:spPr>
          <a:xfrm>
            <a:off x="1390848" y="62247"/>
            <a:ext cx="6375111" cy="844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 dirty="0" smtClean="0">
                <a:ln>
                  <a:solidFill>
                    <a:schemeClr val="accent5">
                      <a:lumMod val="20000"/>
                      <a:lumOff val="80000"/>
                    </a:schemeClr>
                  </a:solidFill>
                </a:ln>
                <a:solidFill>
                  <a:srgbClr val="0070C0"/>
                </a:solidFill>
                <a:effectLst>
                  <a:glow rad="431800">
                    <a:schemeClr val="bg1"/>
                  </a:glow>
                </a:effectLst>
                <a:uLnTx/>
                <a:uFillTx/>
                <a:latin typeface="华文新魏" panose="02010800040101010101" pitchFamily="2" charset="-122"/>
                <a:ea typeface="华文新魏" panose="02010800040101010101" pitchFamily="2" charset="-122"/>
                <a:cs typeface="+mn-cs"/>
              </a:rPr>
              <a:t> 你有过这样的感受或经历吗？</a:t>
            </a:r>
            <a:endParaRPr kumimoji="0" lang="en-US" altLang="zh-CN" sz="3600" b="1" i="0" u="none" strike="noStrike" kern="1200" cap="none" spc="0" normalizeH="0" baseline="0" noProof="0" dirty="0">
              <a:ln>
                <a:solidFill>
                  <a:schemeClr val="accent5">
                    <a:lumMod val="20000"/>
                    <a:lumOff val="80000"/>
                  </a:schemeClr>
                </a:solidFill>
              </a:ln>
              <a:solidFill>
                <a:srgbClr val="0070C0"/>
              </a:solidFill>
              <a:effectLst>
                <a:glow rad="431800">
                  <a:schemeClr val="bg1"/>
                </a:glow>
              </a:effectLst>
              <a:uLnTx/>
              <a:uFillTx/>
              <a:latin typeface="华文新魏" panose="02010800040101010101" pitchFamily="2" charset="-122"/>
              <a:ea typeface="华文新魏" panose="0201080004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矩形 1"/>
          <p:cNvSpPr/>
          <p:nvPr/>
        </p:nvSpPr>
        <p:spPr>
          <a:xfrm>
            <a:off x="661988" y="790575"/>
            <a:ext cx="7864475" cy="17541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作文，要写真情实感；作文练习，开始离不开借鉴和模仿，但是真正打动人心的东西，应该是自己呕心沥血的创造。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-53975" y="2305050"/>
            <a:ext cx="8159750" cy="879475"/>
            <a:chOff x="772686" y="3876457"/>
            <a:chExt cx="8164192" cy="879120"/>
          </a:xfrm>
        </p:grpSpPr>
        <p:sp>
          <p:nvSpPr>
            <p:cNvPr id="47110" name="文本框 9"/>
            <p:cNvSpPr txBox="1"/>
            <p:nvPr/>
          </p:nvSpPr>
          <p:spPr>
            <a:xfrm>
              <a:off x="1600176" y="4117187"/>
              <a:ext cx="7336702" cy="48936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2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说说你对这句话的理解？</a:t>
              </a:r>
            </a:p>
          </p:txBody>
        </p:sp>
        <p:pic>
          <p:nvPicPr>
            <p:cNvPr id="47111" name="Picture 9" descr="C:\Users\Administrator\Desktop\道德与法制\e252f8caa5c45daa236bbc27802d0871.pn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2686" y="3876457"/>
              <a:ext cx="896070" cy="87912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0" name="矩形 9"/>
          <p:cNvSpPr/>
          <p:nvPr/>
        </p:nvSpPr>
        <p:spPr>
          <a:xfrm>
            <a:off x="815975" y="3111500"/>
            <a:ext cx="7723188" cy="1411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536575">
              <a:lnSpc>
                <a:spcPct val="130000"/>
              </a:lnSpc>
            </a:pPr>
            <a:r>
              <a:rPr lang="zh-CN" altLang="en-US" sz="2200" b="1" dirty="0">
                <a:solidFill>
                  <a:srgbClr val="C00000"/>
                </a:solidFill>
                <a:latin typeface="Calibri" panose="020F0502020204030204" pitchFamily="34" charset="0"/>
              </a:rPr>
              <a:t>作文应该表达真情实感，有感而发，以情感人；开始时必须要进行模仿和借鉴，习得一些方法。但只有浸透着自己心血和汗水的创造，才能打动人心，具有撼人心魄的力量。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矩形 2"/>
          <p:cNvSpPr/>
          <p:nvPr/>
        </p:nvSpPr>
        <p:spPr>
          <a:xfrm>
            <a:off x="574675" y="846138"/>
            <a:ext cx="6683375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作者在童年是怎样读书的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从中你体会到了什么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</a:p>
        </p:txBody>
      </p:sp>
      <p:sp>
        <p:nvSpPr>
          <p:cNvPr id="5" name="矩形 4"/>
          <p:cNvSpPr/>
          <p:nvPr/>
        </p:nvSpPr>
        <p:spPr>
          <a:xfrm>
            <a:off x="574675" y="1444625"/>
            <a:ext cx="7854950" cy="28622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看叫做“香烟人”的小画片时津津有味；看连环画时废寝忘食；读文艺书籍时不求甚解；读中外名著时如醉如痴。引导学生结合自己读书的体会和方法学习作者写读书笔记：记书中优美的词句，记描写的精彩段落，并在自己的作文中借鉴运用。</a:t>
            </a:r>
            <a:endParaRPr lang="en-US" altLang="zh-CN" sz="24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48132" name="Picture 8" descr="D:\wendang\xinlifudao\心理图片\读书图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82FBDD"/>
              </a:clrFrom>
              <a:clrTo>
                <a:srgbClr val="82FBD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824788" y="3627438"/>
            <a:ext cx="1014412" cy="11604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矩形 2"/>
          <p:cNvSpPr/>
          <p:nvPr/>
        </p:nvSpPr>
        <p:spPr>
          <a:xfrm>
            <a:off x="574675" y="947738"/>
            <a:ext cx="4672013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作者在作文中悟到了怎样的道理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</a:p>
        </p:txBody>
      </p:sp>
      <p:sp>
        <p:nvSpPr>
          <p:cNvPr id="5" name="矩形 4"/>
          <p:cNvSpPr/>
          <p:nvPr/>
        </p:nvSpPr>
        <p:spPr>
          <a:xfrm>
            <a:off x="574675" y="1522413"/>
            <a:ext cx="7854950" cy="2308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624205"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alibri" panose="020F0502020204030204" pitchFamily="34" charset="0"/>
              </a:rPr>
              <a:t>作文，首先构思要别出心裁，落笔也要有点与众不同的“鲜味”才好；作文要写真情实感；作文练习，开始离不开借鉴和模仿，但是真正打动人心的东西，应该是自己呕心沥血的创造。</a:t>
            </a:r>
            <a:endParaRPr lang="en-US" altLang="zh-CN" sz="2400" b="1" dirty="0">
              <a:solidFill>
                <a:srgbClr val="C00000"/>
              </a:solidFill>
              <a:latin typeface="Calibri" panose="020F0502020204030204" pitchFamily="34" charset="0"/>
            </a:endParaRPr>
          </a:p>
        </p:txBody>
      </p:sp>
      <p:pic>
        <p:nvPicPr>
          <p:cNvPr id="49156" name="Picture 8" descr="D:\wendang\xinlifudao\心理图片\读书图.gif"/>
          <p:cNvPicPr>
            <a:picLocks noChangeAspect="1"/>
          </p:cNvPicPr>
          <p:nvPr/>
        </p:nvPicPr>
        <p:blipFill>
          <a:blip r:embed="rId2">
            <a:clrChange>
              <a:clrFrom>
                <a:srgbClr val="82FBDD"/>
              </a:clrFrom>
              <a:clrTo>
                <a:srgbClr val="82FBD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39038" y="3324225"/>
            <a:ext cx="1246187" cy="1425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矩形 1"/>
          <p:cNvSpPr/>
          <p:nvPr/>
        </p:nvSpPr>
        <p:spPr>
          <a:xfrm>
            <a:off x="477838" y="514681"/>
            <a:ext cx="4362450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作者在运用语言上有什么特点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</a:p>
        </p:txBody>
      </p:sp>
      <p:sp>
        <p:nvSpPr>
          <p:cNvPr id="96257" name="Rectangle 1"/>
          <p:cNvSpPr>
            <a:spLocks noChangeArrowheads="1"/>
          </p:cNvSpPr>
          <p:nvPr/>
        </p:nvSpPr>
        <p:spPr bwMode="auto">
          <a:xfrm>
            <a:off x="526733" y="1143490"/>
            <a:ext cx="7951788" cy="32918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a.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生动的比喻。</a:t>
            </a:r>
          </a:p>
          <a:p>
            <a:pPr marL="285750" marR="0" lvl="0" indent="-285750" algn="l" defTabSz="457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书，被人们称为人类文明的“长生果”。</a:t>
            </a:r>
          </a:p>
          <a:p>
            <a:pPr marL="285750" marR="0" lvl="0" indent="-285750" algn="l" defTabSz="457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像蜂蝶飞过花丛，像泉水流经山谷，我每忆及少年时代，就禁不住涌起愉悦之情。在记忆中，少年时代的读书生活恰似一幅流光溢彩的画页，也似一阕跳跃着欢快音符的乐章。</a:t>
            </a:r>
          </a:p>
          <a:p>
            <a:pPr marL="285750" marR="0" lvl="0" indent="-285750" algn="l" defTabSz="457200" rtl="0" eaLnBrk="0" fontAlgn="base" latinLnBrk="0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Blip>
                <a:blip r:embed="rId2"/>
              </a:buBlip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后来，我又不满足于只看一般的故事书了，学校图书馆那丰富的图书又像磁石一样吸引着我。那些古今中外的大部头小说使我着迷，我把所有课余时间都花在借阅图书上。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6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1"/>
          <p:cNvSpPr>
            <a:spLocks noChangeArrowheads="1"/>
          </p:cNvSpPr>
          <p:nvPr/>
        </p:nvSpPr>
        <p:spPr bwMode="auto">
          <a:xfrm>
            <a:off x="539750" y="1185863"/>
            <a:ext cx="767715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/>
          <a:p>
            <a:pPr marL="0" marR="0" lvl="0" indent="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b.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准确、生动的词语</a:t>
            </a:r>
          </a:p>
          <a:p>
            <a:pPr marL="269875" marR="0" lvl="0" indent="0" algn="l" defTabSz="4572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流光溢彩、眼羡、津津有味、天长日久、如痴如醉、浮想联翩、悲欢离合、牵肠挂肚、如饥似渴、不言而喻、</a:t>
            </a:r>
            <a:r>
              <a:rPr kumimoji="0" lang="en-US" altLang="zh-CN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kumimoji="0" lang="zh-CN" altLang="en-US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黯然神伤、千篇一律、大显身手、心安理得等。</a:t>
            </a:r>
          </a:p>
        </p:txBody>
      </p:sp>
      <p:sp>
        <p:nvSpPr>
          <p:cNvPr id="51203" name="矩形 2"/>
          <p:cNvSpPr/>
          <p:nvPr/>
        </p:nvSpPr>
        <p:spPr>
          <a:xfrm>
            <a:off x="477838" y="557213"/>
            <a:ext cx="4362450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作者在运用语言上有什么特点</a:t>
            </a:r>
            <a:r>
              <a:rPr lang="en-US" altLang="zh-CN" sz="2400" b="1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6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5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21" name="矩形 25"/>
          <p:cNvSpPr>
            <a:spLocks noChangeArrowheads="1"/>
          </p:cNvSpPr>
          <p:nvPr/>
        </p:nvSpPr>
        <p:spPr bwMode="auto">
          <a:xfrm>
            <a:off x="1958595" y="940195"/>
            <a:ext cx="5277729" cy="48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879600" marR="0" lvl="0" indent="-1879600" algn="l" defTabSz="4572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总起：书</a:t>
            </a:r>
            <a:r>
              <a:rPr kumimoji="0" lang="en-US" altLang="zh-CN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——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人类文明的“长生果”</a:t>
            </a:r>
          </a:p>
        </p:txBody>
      </p:sp>
      <p:sp>
        <p:nvSpPr>
          <p:cNvPr id="22" name="左大括号 21"/>
          <p:cNvSpPr/>
          <p:nvPr/>
        </p:nvSpPr>
        <p:spPr>
          <a:xfrm>
            <a:off x="1766609" y="1151692"/>
            <a:ext cx="194748" cy="3147237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8918" name="矩形 1"/>
          <p:cNvSpPr/>
          <p:nvPr/>
        </p:nvSpPr>
        <p:spPr>
          <a:xfrm>
            <a:off x="107174" y="2062647"/>
            <a:ext cx="1615302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我的</a:t>
            </a:r>
            <a:r>
              <a:rPr lang="en-US" altLang="zh-CN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</a:p>
          <a:p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“长生果”</a:t>
            </a:r>
            <a:endParaRPr lang="zh-CN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497353" y="84759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课文图示</a:t>
            </a:r>
          </a:p>
        </p:txBody>
      </p:sp>
      <p:sp>
        <p:nvSpPr>
          <p:cNvPr id="8" name="矩形 25"/>
          <p:cNvSpPr>
            <a:spLocks noChangeArrowheads="1"/>
          </p:cNvSpPr>
          <p:nvPr/>
        </p:nvSpPr>
        <p:spPr bwMode="auto">
          <a:xfrm>
            <a:off x="3327983" y="1502880"/>
            <a:ext cx="3829098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879600" marR="0" lvl="0" indent="-1879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小画片：津津有味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  <a:p>
            <a:pPr marL="1879600" marR="0" lvl="0" indent="-1879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连环画</a:t>
            </a:r>
            <a:r>
              <a:rPr lang="zh-CN" altLang="en-US" sz="2000" b="1" dirty="0" smtClean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：如醉如痴</a:t>
            </a:r>
            <a:endParaRPr lang="en-US" altLang="zh-CN" sz="2000" b="1" dirty="0" smtClean="0">
              <a:solidFill>
                <a:srgbClr val="00B0F0"/>
              </a:solidFill>
              <a:latin typeface="黑体" pitchFamily="49" charset="-122"/>
              <a:ea typeface="黑体" pitchFamily="49" charset="-122"/>
            </a:endParaRPr>
          </a:p>
          <a:p>
            <a:pPr marL="1879600" marR="0" lvl="0" indent="-1879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文艺书籍：“不求甚解”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  <a:p>
            <a:pPr marL="1879600" marR="0" lvl="0" indent="-1879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000" b="1" dirty="0" smtClean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阅读书籍：收货、报偿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矩形 25"/>
          <p:cNvSpPr>
            <a:spLocks noChangeArrowheads="1"/>
          </p:cNvSpPr>
          <p:nvPr/>
        </p:nvSpPr>
        <p:spPr bwMode="auto">
          <a:xfrm>
            <a:off x="1956394" y="2041896"/>
            <a:ext cx="137158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879600" marR="0" lvl="0" indent="-1879600" algn="l" defTabSz="4572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读书经历</a:t>
            </a:r>
          </a:p>
        </p:txBody>
      </p:sp>
      <p:sp>
        <p:nvSpPr>
          <p:cNvPr id="10" name="左大括号 9"/>
          <p:cNvSpPr/>
          <p:nvPr/>
        </p:nvSpPr>
        <p:spPr>
          <a:xfrm>
            <a:off x="3102937" y="1662055"/>
            <a:ext cx="194748" cy="1370195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1" name="矩形 25"/>
          <p:cNvSpPr>
            <a:spLocks noChangeArrowheads="1"/>
          </p:cNvSpPr>
          <p:nvPr/>
        </p:nvSpPr>
        <p:spPr bwMode="auto">
          <a:xfrm>
            <a:off x="3235572" y="3459376"/>
            <a:ext cx="2888786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879600" marR="0" lvl="0" indent="-1879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第一次习作：别出心裁</a:t>
            </a:r>
            <a:endParaRPr kumimoji="0" lang="en-US" altLang="zh-CN" sz="20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  <a:p>
            <a:pPr marL="1879600" marR="0" lvl="0" indent="-1879600" algn="l" defTabSz="457200" rtl="0" eaLnBrk="0" fontAlgn="base" latinLnBrk="0" hangingPunct="0"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第二</a:t>
            </a:r>
            <a:r>
              <a:rPr lang="zh-CN" altLang="en-US" sz="2000" b="1" dirty="0" smtClean="0">
                <a:solidFill>
                  <a:srgbClr val="00B0F0"/>
                </a:solidFill>
                <a:latin typeface="黑体" pitchFamily="49" charset="-122"/>
                <a:ea typeface="黑体" pitchFamily="49" charset="-122"/>
              </a:rPr>
              <a:t>次习作：真情实感</a:t>
            </a:r>
            <a:endParaRPr kumimoji="0" lang="zh-CN" altLang="en-US" sz="2000" b="1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2" name="矩形 25"/>
          <p:cNvSpPr>
            <a:spLocks noChangeArrowheads="1"/>
          </p:cNvSpPr>
          <p:nvPr/>
        </p:nvSpPr>
        <p:spPr bwMode="auto">
          <a:xfrm>
            <a:off x="1863983" y="3550001"/>
            <a:ext cx="1371589" cy="481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1879600" marR="0" lvl="0" indent="-1879600" algn="l" defTabSz="457200" rtl="0" eaLnBrk="0" fontAlgn="base" latinLnBrk="0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黑体" pitchFamily="49" charset="-122"/>
                <a:ea typeface="黑体" pitchFamily="49" charset="-122"/>
              </a:rPr>
              <a:t>习作心得</a:t>
            </a:r>
          </a:p>
        </p:txBody>
      </p:sp>
      <p:sp>
        <p:nvSpPr>
          <p:cNvPr id="13" name="左大括号 12"/>
          <p:cNvSpPr/>
          <p:nvPr/>
        </p:nvSpPr>
        <p:spPr>
          <a:xfrm>
            <a:off x="3010526" y="3414720"/>
            <a:ext cx="225046" cy="861704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4" name="左大括号 13"/>
          <p:cNvSpPr/>
          <p:nvPr/>
        </p:nvSpPr>
        <p:spPr>
          <a:xfrm flipH="1">
            <a:off x="6347635" y="1129187"/>
            <a:ext cx="267414" cy="3169742"/>
          </a:xfrm>
          <a:prstGeom prst="leftBrac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5" name="矩形 1"/>
          <p:cNvSpPr/>
          <p:nvPr/>
        </p:nvSpPr>
        <p:spPr>
          <a:xfrm>
            <a:off x="6697770" y="2158341"/>
            <a:ext cx="2370212" cy="83099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精神食粮伴成长</a:t>
            </a:r>
            <a:endParaRPr lang="en-US" altLang="zh-CN" sz="2400" b="1" dirty="0" smtClean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厚积薄发助成功</a:t>
            </a:r>
            <a:endParaRPr lang="zh-CN" altLang="zh-CN" sz="24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21" grpId="0"/>
      <p:bldP spid="22" grpId="0" animBg="1"/>
      <p:bldP spid="38918" grpId="0"/>
      <p:bldP spid="8" grpId="0"/>
      <p:bldP spid="9" grpId="0"/>
      <p:bldP spid="10" grpId="0" animBg="1"/>
      <p:bldP spid="11" grpId="0"/>
      <p:bldP spid="12" grpId="0"/>
      <p:bldP spid="13" grpId="0" animBg="1"/>
      <p:bldP spid="14" grpId="0" animBg="1"/>
      <p:bldP spid="1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内容占位符 2"/>
          <p:cNvSpPr txBox="1"/>
          <p:nvPr/>
        </p:nvSpPr>
        <p:spPr>
          <a:xfrm>
            <a:off x="961053" y="1071420"/>
            <a:ext cx="7200900" cy="3302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indent="622300">
              <a:lnSpc>
                <a:spcPct val="150000"/>
              </a:lnSpc>
              <a:spcBef>
                <a:spcPct val="20000"/>
              </a:spcBef>
              <a:buFont typeface="Arial" panose="020B0604020202020204" pitchFamily="34" charset="0"/>
            </a:pP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文章主要叙述了作者少年</a:t>
            </a:r>
            <a:r>
              <a:rPr lang="zh-CN" altLang="en-US" sz="2800" b="1" dirty="0" smtClean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时代的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读书经历，阐述了自己读书</a:t>
            </a:r>
            <a:r>
              <a:rPr lang="zh-CN" altLang="en-US" sz="2800" b="1" dirty="0" smtClean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特有的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感受以及读书对自己的影响。</a:t>
            </a:r>
            <a:r>
              <a:rPr lang="zh-CN" altLang="en-US" sz="2800" b="1" dirty="0" smtClean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表达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了作者对书的浓厚情感和对</a:t>
            </a:r>
            <a:r>
              <a:rPr lang="zh-CN" altLang="en-US" sz="2800" b="1" dirty="0" smtClean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阅读的</a:t>
            </a:r>
            <a:r>
              <a:rPr lang="zh-CN" altLang="en-US" sz="2800" b="1" dirty="0">
                <a:latin typeface="+mj-ea"/>
                <a:ea typeface="+mj-ea"/>
                <a:cs typeface="楷体" panose="02010609060101010101" pitchFamily="49" charset="-122"/>
                <a:sym typeface="Calibri" panose="020F0502020204030204" pitchFamily="34" charset="0"/>
              </a:rPr>
              <a:t>热爱之情。</a:t>
            </a:r>
            <a:endParaRPr lang="zh-CN" altLang="en-US" sz="2800" b="1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ea"/>
              <a:ea typeface="+mj-ea"/>
              <a:cs typeface="楷体" panose="02010609060101010101" pitchFamily="49" charset="-122"/>
              <a:sym typeface="Calibri" panose="020F050202020403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59605" y="257916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主题感悟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文本框 137"/>
          <p:cNvSpPr txBox="1"/>
          <p:nvPr/>
        </p:nvSpPr>
        <p:spPr>
          <a:xfrm>
            <a:off x="686733" y="1027929"/>
            <a:ext cx="7898130" cy="3256280"/>
          </a:xfrm>
          <a:prstGeom prst="rect">
            <a:avLst/>
          </a:prstGeom>
          <a:solidFill>
            <a:srgbClr val="FFFFFF"/>
          </a:solidFill>
          <a:ln w="9525" cap="rnd" cmpd="sng">
            <a:solidFill>
              <a:srgbClr val="000000"/>
            </a:solidFill>
            <a:prstDash val="sysDot"/>
            <a:miter/>
            <a:headEnd type="none" w="med" len="med"/>
            <a:tailEnd type="none" w="med" len="med"/>
          </a:ln>
        </p:spPr>
        <p:txBody>
          <a:bodyPr/>
          <a:lstStyle/>
          <a:p>
            <a:pPr indent="712788">
              <a:lnSpc>
                <a:spcPct val="150000"/>
              </a:lnSpc>
            </a:pPr>
            <a:r>
              <a:rPr lang="zh-CN" altLang="en-US" sz="2800" b="1" dirty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热爱</a:t>
            </a:r>
            <a:r>
              <a:rPr lang="zh-CN" altLang="en-US" sz="2800" b="1" dirty="0" smtClean="0">
                <a:solidFill>
                  <a:srgbClr val="FF0000"/>
                </a:solidFill>
                <a:latin typeface="+mj-ea"/>
                <a:ea typeface="+mj-ea"/>
                <a:sym typeface="+mn-ea"/>
              </a:rPr>
              <a:t>读书 </a:t>
            </a:r>
            <a:r>
              <a:rPr lang="zh-CN" altLang="en-US" sz="2800" b="1" dirty="0" smtClean="0">
                <a:latin typeface="+mj-ea"/>
                <a:ea typeface="+mj-ea"/>
                <a:sym typeface="+mn-ea"/>
              </a:rPr>
              <a:t>作者</a:t>
            </a:r>
            <a:r>
              <a:rPr lang="zh-CN" altLang="en-US" sz="2800" b="1" dirty="0">
                <a:latin typeface="+mj-ea"/>
                <a:ea typeface="+mj-ea"/>
                <a:sym typeface="+mn-ea"/>
              </a:rPr>
              <a:t>对读书的热情</a:t>
            </a:r>
            <a:r>
              <a:rPr lang="zh-CN" altLang="en-US" sz="2800" b="1" dirty="0" smtClean="0">
                <a:latin typeface="+mj-ea"/>
                <a:ea typeface="+mj-ea"/>
                <a:sym typeface="+mn-ea"/>
              </a:rPr>
              <a:t>让我们</a:t>
            </a:r>
            <a:r>
              <a:rPr lang="zh-CN" altLang="en-US" sz="2800" b="1" dirty="0">
                <a:latin typeface="+mj-ea"/>
                <a:ea typeface="+mj-ea"/>
                <a:sym typeface="+mn-ea"/>
              </a:rPr>
              <a:t>感动。读书之道的关键是要从书中有所领悟，</a:t>
            </a:r>
            <a:r>
              <a:rPr lang="zh-CN" altLang="en-US" sz="2800" b="1" dirty="0" smtClean="0">
                <a:latin typeface="+mj-ea"/>
                <a:ea typeface="+mj-ea"/>
                <a:sym typeface="+mn-ea"/>
              </a:rPr>
              <a:t>寻求</a:t>
            </a:r>
            <a:r>
              <a:rPr lang="zh-CN" altLang="en-US" sz="2800" b="1" dirty="0">
                <a:latin typeface="+mj-ea"/>
                <a:ea typeface="+mj-ea"/>
                <a:sym typeface="+mn-ea"/>
              </a:rPr>
              <a:t>对自己的学习和成长有帮助的东西。此外，我们</a:t>
            </a:r>
            <a:r>
              <a:rPr lang="zh-CN" altLang="en-US" sz="2800" b="1" dirty="0" smtClean="0">
                <a:latin typeface="+mj-ea"/>
                <a:ea typeface="+mj-ea"/>
                <a:sym typeface="+mn-ea"/>
              </a:rPr>
              <a:t>还要</a:t>
            </a:r>
            <a:r>
              <a:rPr lang="zh-CN" altLang="en-US" sz="2800" b="1" dirty="0">
                <a:latin typeface="+mj-ea"/>
                <a:ea typeface="+mj-ea"/>
                <a:sym typeface="+mn-ea"/>
              </a:rPr>
              <a:t>学会做笔记，学会运用读书积累的知识去写作。</a:t>
            </a:r>
            <a:r>
              <a:rPr lang="zh-CN" altLang="en-US" sz="2800" b="1" dirty="0" smtClean="0">
                <a:latin typeface="+mj-ea"/>
                <a:ea typeface="+mj-ea"/>
                <a:sym typeface="+mn-ea"/>
              </a:rPr>
              <a:t>希望</a:t>
            </a:r>
            <a:r>
              <a:rPr lang="zh-CN" altLang="en-US" sz="2800" b="1" dirty="0">
                <a:latin typeface="+mj-ea"/>
                <a:ea typeface="+mj-ea"/>
                <a:sym typeface="+mn-ea"/>
              </a:rPr>
              <a:t>我们都能热爱读书，运用正确的方法去读书。</a:t>
            </a:r>
          </a:p>
        </p:txBody>
      </p:sp>
      <p:sp>
        <p:nvSpPr>
          <p:cNvPr id="3" name="矩形 2"/>
          <p:cNvSpPr/>
          <p:nvPr/>
        </p:nvSpPr>
        <p:spPr>
          <a:xfrm>
            <a:off x="3280560" y="172248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独特感悟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1" animBg="1"/>
      <p:bldP spid="39938" grpId="2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0"/>
            <a:ext cx="9144001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511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</TotalTime>
  <Words>2211</Words>
  <Application>Microsoft Office PowerPoint</Application>
  <PresentationFormat>全屏显示(16:9)</PresentationFormat>
  <Paragraphs>202</Paragraphs>
  <Slides>41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41</vt:i4>
      </vt:variant>
    </vt:vector>
  </HeadingPairs>
  <TitlesOfParts>
    <vt:vector size="42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699</cp:revision>
  <dcterms:created xsi:type="dcterms:W3CDTF">2015-12-30T08:03:00Z</dcterms:created>
  <dcterms:modified xsi:type="dcterms:W3CDTF">2020-09-01T06:27:55Z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