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20"/>
  </p:notesMasterIdLst>
  <p:sldIdLst>
    <p:sldId id="661" r:id="rId3"/>
    <p:sldId id="638" r:id="rId4"/>
    <p:sldId id="640" r:id="rId5"/>
    <p:sldId id="641" r:id="rId6"/>
    <p:sldId id="642" r:id="rId7"/>
    <p:sldId id="643" r:id="rId8"/>
    <p:sldId id="659" r:id="rId9"/>
    <p:sldId id="645" r:id="rId10"/>
    <p:sldId id="646" r:id="rId11"/>
    <p:sldId id="648" r:id="rId12"/>
    <p:sldId id="654" r:id="rId13"/>
    <p:sldId id="653" r:id="rId14"/>
    <p:sldId id="655" r:id="rId15"/>
    <p:sldId id="650" r:id="rId16"/>
    <p:sldId id="651" r:id="rId17"/>
    <p:sldId id="652" r:id="rId18"/>
    <p:sldId id="660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1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530737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42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4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3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2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2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3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2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2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27.&#25105;&#30340;&#8220;&#38271;&#29983;&#26524;&#8221;&#65288;&#26391;&#35835;&#35270;&#39057;&#65289;.mp4" TargetMode="Externa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62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320925" y="1378585"/>
            <a:ext cx="55511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我的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长生果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323" y="247840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308" y="247840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807114" y="269136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445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595297" y="1264987"/>
            <a:ext cx="6431744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lvl="0" indent="538480">
              <a:lnSpc>
                <a:spcPct val="150000"/>
              </a:lnSpc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叶文玲：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当代作家，浙江省玉环县楚门镇人。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1958 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年发表处女作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我和雪梅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，从此走上文坛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，其中作品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心香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被评为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1980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年全国优秀短篇小说。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5384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主要作品：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长篇小说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无梦谷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、长篇历史小说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秋瑾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；散文集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不了情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枕上诗篇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09" y="1771377"/>
            <a:ext cx="1979369" cy="25852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170" name="组合 5"/>
          <p:cNvGrpSpPr/>
          <p:nvPr/>
        </p:nvGrpSpPr>
        <p:grpSpPr>
          <a:xfrm>
            <a:off x="2635807" y="57313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442646" y="1245234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2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2570163" y="1082675"/>
            <a:ext cx="5905500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848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通过阅读资料，我们了解了作者，知道她是一个热爱写书的人。她是怎么读书的呢？今天我们来学习她的文章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我的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长生果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”》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243" name="AutoShape 6" descr="C:\Users\Administrator\AppData\Roaming\Tencent\Users\541737432\QQ\WinTemp\RichOle\]S{XF5YJ@R}~Z$%@1W95r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10244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075" y="762000"/>
            <a:ext cx="1871663" cy="3919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28149" y="100448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28360" y="1067184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9" name="组 28"/>
          <p:cNvGrpSpPr/>
          <p:nvPr/>
        </p:nvGrpSpPr>
        <p:grpSpPr>
          <a:xfrm>
            <a:off x="6777279" y="157929"/>
            <a:ext cx="2137706" cy="501170"/>
            <a:chOff x="3508667" y="4627945"/>
            <a:chExt cx="2137083" cy="501399"/>
          </a:xfrm>
        </p:grpSpPr>
        <p:sp>
          <p:nvSpPr>
            <p:cNvPr id="10" name="圆角矩形 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1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" name="TextBox 5">
              <a:hlinkClick r:id="rId5" action="ppaction://hlinkfile"/>
            </p:cNvPr>
            <p:cNvSpPr txBox="1"/>
            <p:nvPr/>
          </p:nvSpPr>
          <p:spPr>
            <a:xfrm>
              <a:off x="3729684" y="4627945"/>
              <a:ext cx="186996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598740" y="1738805"/>
            <a:ext cx="1460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喻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1712213" y="1762935"/>
            <a:ext cx="1344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701610" y="2853865"/>
            <a:ext cx="20491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似渴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4598605" y="1762935"/>
            <a:ext cx="2336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那里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2827908" y="2853548"/>
            <a:ext cx="13509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报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偿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5577140" y="2853865"/>
            <a:ext cx="14401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馈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赠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524445" y="3969560"/>
            <a:ext cx="11880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屈</a:t>
            </a:r>
          </a:p>
        </p:txBody>
      </p:sp>
      <p:sp>
        <p:nvSpPr>
          <p:cNvPr id="15370" name="TextBox 44"/>
          <p:cNvSpPr txBox="1"/>
          <p:nvPr/>
        </p:nvSpPr>
        <p:spPr>
          <a:xfrm>
            <a:off x="6626160" y="3969560"/>
            <a:ext cx="19246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呕心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沥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</a:p>
        </p:txBody>
      </p:sp>
      <p:sp>
        <p:nvSpPr>
          <p:cNvPr id="15371" name="TextBox 44"/>
          <p:cNvSpPr txBox="1"/>
          <p:nvPr/>
        </p:nvSpPr>
        <p:spPr>
          <a:xfrm>
            <a:off x="4811965" y="3969560"/>
            <a:ext cx="11226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鉴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3267010" y="1850248"/>
            <a:ext cx="13430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过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瘾</a:t>
            </a:r>
          </a:p>
        </p:txBody>
      </p:sp>
      <p:sp>
        <p:nvSpPr>
          <p:cNvPr id="15373" name="TextBox 44"/>
          <p:cNvSpPr txBox="1"/>
          <p:nvPr/>
        </p:nvSpPr>
        <p:spPr>
          <a:xfrm>
            <a:off x="1839530" y="3969560"/>
            <a:ext cx="1066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酵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3267010" y="3969560"/>
            <a:ext cx="10763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皎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洁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91958" y="-16354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077530" y="124096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</a:p>
        </p:txBody>
      </p:sp>
      <p:sp>
        <p:nvSpPr>
          <p:cNvPr id="24" name="矩形 23"/>
          <p:cNvSpPr/>
          <p:nvPr/>
        </p:nvSpPr>
        <p:spPr>
          <a:xfrm>
            <a:off x="2059240" y="1242553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chāi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28325" y="1242870"/>
            <a:ext cx="7975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yǐn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876418" y="124287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bèn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1205126" y="2346500"/>
            <a:ext cx="5070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jī</a:t>
            </a:r>
          </a:p>
        </p:txBody>
      </p:sp>
      <p:sp>
        <p:nvSpPr>
          <p:cNvPr id="29" name="矩形 28"/>
          <p:cNvSpPr/>
          <p:nvPr/>
        </p:nvSpPr>
        <p:spPr>
          <a:xfrm>
            <a:off x="3090798" y="2469690"/>
            <a:ext cx="108140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7316723" y="2469373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524128" y="3527283"/>
            <a:ext cx="72199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wěi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2" name="矩形 31"/>
          <p:cNvSpPr/>
          <p:nvPr/>
        </p:nvSpPr>
        <p:spPr>
          <a:xfrm>
            <a:off x="1839213" y="352760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3" name="矩形 32"/>
          <p:cNvSpPr/>
          <p:nvPr/>
        </p:nvSpPr>
        <p:spPr>
          <a:xfrm>
            <a:off x="3193985" y="3527600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95475" y="3527600"/>
            <a:ext cx="56197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</a:p>
        </p:txBody>
      </p:sp>
      <p:sp>
        <p:nvSpPr>
          <p:cNvPr id="35" name="矩形 34"/>
          <p:cNvSpPr/>
          <p:nvPr/>
        </p:nvSpPr>
        <p:spPr>
          <a:xfrm>
            <a:off x="5153193" y="3553337"/>
            <a:ext cx="781452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TextBox 44"/>
          <p:cNvSpPr txBox="1"/>
          <p:nvPr/>
        </p:nvSpPr>
        <p:spPr>
          <a:xfrm>
            <a:off x="6981760" y="1738805"/>
            <a:ext cx="11627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籍</a:t>
            </a:r>
          </a:p>
        </p:txBody>
      </p:sp>
      <p:sp>
        <p:nvSpPr>
          <p:cNvPr id="4" name="TextBox 44"/>
          <p:cNvSpPr txBox="1"/>
          <p:nvPr/>
        </p:nvSpPr>
        <p:spPr>
          <a:xfrm>
            <a:off x="4074095" y="2853865"/>
            <a:ext cx="16065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甸甸</a:t>
            </a:r>
          </a:p>
        </p:txBody>
      </p:sp>
      <p:sp>
        <p:nvSpPr>
          <p:cNvPr id="5" name="TextBox 44"/>
          <p:cNvSpPr txBox="1"/>
          <p:nvPr/>
        </p:nvSpPr>
        <p:spPr>
          <a:xfrm>
            <a:off x="7212900" y="2853865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磁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</a:p>
        </p:txBody>
      </p:sp>
      <p:sp>
        <p:nvSpPr>
          <p:cNvPr id="7" name="矩形 6"/>
          <p:cNvSpPr/>
          <p:nvPr/>
        </p:nvSpPr>
        <p:spPr>
          <a:xfrm>
            <a:off x="4364362" y="2402231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diàn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5557462" y="243413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kuì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9" name="矩形 8"/>
          <p:cNvSpPr/>
          <p:nvPr/>
        </p:nvSpPr>
        <p:spPr>
          <a:xfrm>
            <a:off x="7434742" y="124096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464663" y="644607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1606"/>
          <a:stretch/>
        </p:blipFill>
        <p:spPr>
          <a:xfrm>
            <a:off x="2878" y="3052"/>
            <a:ext cx="9139536" cy="51404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059430" y="3397885"/>
            <a:ext cx="833120" cy="1250950"/>
            <a:chOff x="3814" y="957"/>
            <a:chExt cx="1312" cy="1970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5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1765" y="3569335"/>
            <a:ext cx="833120" cy="1250950"/>
            <a:chOff x="3814" y="957"/>
            <a:chExt cx="1312" cy="197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9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喻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26095" y="3161030"/>
            <a:ext cx="833120" cy="1250950"/>
            <a:chOff x="3814" y="957"/>
            <a:chExt cx="1312" cy="1970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12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籍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9885" y="1185545"/>
            <a:ext cx="833120" cy="1250950"/>
            <a:chOff x="3814" y="957"/>
            <a:chExt cx="1312" cy="1970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15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磁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37360" y="3462020"/>
            <a:ext cx="833120" cy="1250950"/>
            <a:chOff x="3814" y="957"/>
            <a:chExt cx="1312" cy="197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19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10880" y="1975485"/>
            <a:ext cx="833120" cy="1250950"/>
            <a:chOff x="3814" y="957"/>
            <a:chExt cx="1312" cy="1970"/>
          </a:xfrm>
        </p:grpSpPr>
        <p:pic>
          <p:nvPicPr>
            <p:cNvPr id="21" name="图片 20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22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馈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1130" y="2318385"/>
            <a:ext cx="833120" cy="1250950"/>
            <a:chOff x="3814" y="957"/>
            <a:chExt cx="1312" cy="1970"/>
          </a:xfrm>
        </p:grpSpPr>
        <p:pic>
          <p:nvPicPr>
            <p:cNvPr id="24" name="图片 23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25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饥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365115" y="2800985"/>
            <a:ext cx="833120" cy="1250950"/>
            <a:chOff x="3814" y="957"/>
            <a:chExt cx="1312" cy="1970"/>
          </a:xfrm>
        </p:grpSpPr>
        <p:pic>
          <p:nvPicPr>
            <p:cNvPr id="27" name="图片 26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28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奔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319020" y="2253615"/>
            <a:ext cx="833120" cy="1250950"/>
            <a:chOff x="3814" y="957"/>
            <a:chExt cx="1312" cy="1970"/>
          </a:xfrm>
        </p:grpSpPr>
        <p:pic>
          <p:nvPicPr>
            <p:cNvPr id="30" name="图片 29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31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甸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07770" y="2253615"/>
            <a:ext cx="833120" cy="1250950"/>
            <a:chOff x="3814" y="957"/>
            <a:chExt cx="1312" cy="1970"/>
          </a:xfrm>
        </p:grpSpPr>
        <p:pic>
          <p:nvPicPr>
            <p:cNvPr id="33" name="图片 32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34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偿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30705" y="1078230"/>
            <a:ext cx="833120" cy="1250950"/>
            <a:chOff x="3814" y="957"/>
            <a:chExt cx="1312" cy="1970"/>
          </a:xfrm>
        </p:grpSpPr>
        <p:pic>
          <p:nvPicPr>
            <p:cNvPr id="36" name="图片 35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37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委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30010" y="235585"/>
            <a:ext cx="833755" cy="1186180"/>
            <a:chOff x="3814" y="1059"/>
            <a:chExt cx="1313" cy="1868"/>
          </a:xfrm>
        </p:grpSpPr>
        <p:pic>
          <p:nvPicPr>
            <p:cNvPr id="39" name="图片 38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4108" y="1059"/>
              <a:ext cx="1019" cy="1801"/>
            </a:xfrm>
            <a:prstGeom prst="rect">
              <a:avLst/>
            </a:prstGeom>
          </p:spPr>
        </p:pic>
        <p:sp>
          <p:nvSpPr>
            <p:cNvPr id="40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沥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31995" y="106680"/>
            <a:ext cx="833120" cy="1207770"/>
            <a:chOff x="3814" y="1025"/>
            <a:chExt cx="1312" cy="1902"/>
          </a:xfrm>
        </p:grpSpPr>
        <p:pic>
          <p:nvPicPr>
            <p:cNvPr id="42" name="图片 41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4107" y="1025"/>
              <a:ext cx="1019" cy="1801"/>
            </a:xfrm>
            <a:prstGeom prst="rect">
              <a:avLst/>
            </a:prstGeom>
          </p:spPr>
        </p:pic>
        <p:sp>
          <p:nvSpPr>
            <p:cNvPr id="43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鉴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1540" y="128270"/>
            <a:ext cx="833120" cy="1250950"/>
            <a:chOff x="3814" y="957"/>
            <a:chExt cx="1312" cy="1970"/>
          </a:xfrm>
        </p:grpSpPr>
        <p:pic>
          <p:nvPicPr>
            <p:cNvPr id="45" name="图片 44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46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皎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940300" y="1238885"/>
            <a:ext cx="833120" cy="1250950"/>
            <a:chOff x="3814" y="957"/>
            <a:chExt cx="1312" cy="1970"/>
          </a:xfrm>
        </p:grpSpPr>
        <p:pic>
          <p:nvPicPr>
            <p:cNvPr id="48" name="图片 47"/>
            <p:cNvPicPr>
              <a:picLocks noChangeAspect="1"/>
            </p:cNvPicPr>
            <p:nvPr userDrawn="1"/>
          </p:nvPicPr>
          <p:blipFill>
            <a:blip r:embed="rId3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rcRect l="51884" t="18903" r="17189" b="26439"/>
            <a:stretch>
              <a:fillRect/>
            </a:stretch>
          </p:blipFill>
          <p:spPr>
            <a:xfrm>
              <a:off x="3960" y="957"/>
              <a:ext cx="1019" cy="1801"/>
            </a:xfrm>
            <a:prstGeom prst="rect">
              <a:avLst/>
            </a:prstGeom>
          </p:spPr>
        </p:pic>
        <p:sp>
          <p:nvSpPr>
            <p:cNvPr id="49" name="TextBox 28"/>
            <p:cNvSpPr txBox="1"/>
            <p:nvPr/>
          </p:nvSpPr>
          <p:spPr>
            <a:xfrm>
              <a:off x="3814" y="1329"/>
              <a:ext cx="1312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酵</a:t>
              </a:r>
            </a:p>
          </p:txBody>
        </p:sp>
      </p:grpSp>
      <p:sp>
        <p:nvSpPr>
          <p:cNvPr id="16387" name="TextBox 2"/>
          <p:cNvSpPr txBox="1"/>
          <p:nvPr/>
        </p:nvSpPr>
        <p:spPr>
          <a:xfrm>
            <a:off x="1851971" y="214319"/>
            <a:ext cx="2722880" cy="7607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0000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摘长生果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64010" y="1284288"/>
            <a:ext cx="8267700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美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差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chāi    </a:t>
            </a:r>
            <a:r>
              <a:rPr lang="en-US" altLang="zh-CN"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chā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沉</a:t>
            </a:r>
            <a:r>
              <a:rPr 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甸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甸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diān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diàn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直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奔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bēn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bèn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沥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青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lì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nì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1808545" y="2094497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6315255" y="2074060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2544257" y="2904870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4604093" y="2904869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499229" y="67650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/>
          <p:nvPr/>
        </p:nvSpPr>
        <p:spPr>
          <a:xfrm>
            <a:off x="350903" y="1242566"/>
            <a:ext cx="1925637" cy="3298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流光溢彩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一阕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眼羡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津津有味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5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天长日久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214232" y="1699766"/>
            <a:ext cx="976313" cy="1222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661782" y="1747391"/>
            <a:ext cx="1552575" cy="600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629" name="矩形 5"/>
          <p:cNvSpPr/>
          <p:nvPr/>
        </p:nvSpPr>
        <p:spPr>
          <a:xfrm>
            <a:off x="3163557" y="3284091"/>
            <a:ext cx="4902200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形容长久。</a:t>
            </a:r>
          </a:p>
        </p:txBody>
      </p:sp>
      <p:sp>
        <p:nvSpPr>
          <p:cNvPr id="26630" name="矩形 5"/>
          <p:cNvSpPr/>
          <p:nvPr/>
        </p:nvSpPr>
        <p:spPr>
          <a:xfrm>
            <a:off x="3163557" y="2034728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看得到而得不到，令人羡慕。</a:t>
            </a:r>
          </a:p>
        </p:txBody>
      </p:sp>
      <p:sp>
        <p:nvSpPr>
          <p:cNvPr id="26631" name="矩形 5"/>
          <p:cNvSpPr/>
          <p:nvPr/>
        </p:nvSpPr>
        <p:spPr>
          <a:xfrm>
            <a:off x="3163557" y="2722116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流动的光影，满溢的色彩。形容色彩明丽。</a:t>
            </a:r>
          </a:p>
        </p:txBody>
      </p:sp>
      <p:sp>
        <p:nvSpPr>
          <p:cNvPr id="26632" name="矩形 5"/>
          <p:cNvSpPr/>
          <p:nvPr/>
        </p:nvSpPr>
        <p:spPr>
          <a:xfrm>
            <a:off x="3163557" y="1387028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一首。阙，量词。 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69720" y="2361753"/>
            <a:ext cx="1495425" cy="5683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634" name="矩形 29"/>
          <p:cNvSpPr/>
          <p:nvPr/>
        </p:nvSpPr>
        <p:spPr>
          <a:xfrm>
            <a:off x="3163557" y="3877816"/>
            <a:ext cx="52832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指吃得很有味道或谈得很有兴趣。文中指看画片时非常有趣。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149145" y="3533328"/>
            <a:ext cx="1084263" cy="722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177720" y="3626991"/>
            <a:ext cx="998538" cy="6048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60738" y="534573"/>
            <a:ext cx="3978275" cy="538163"/>
            <a:chOff x="3124895" y="802160"/>
            <a:chExt cx="3976206" cy="537866"/>
          </a:xfrm>
        </p:grpSpPr>
        <p:pic>
          <p:nvPicPr>
            <p:cNvPr id="26640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41" name="矩形 12"/>
            <p:cNvSpPr/>
            <p:nvPr/>
          </p:nvSpPr>
          <p:spPr>
            <a:xfrm>
              <a:off x="3223116" y="824597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323145" y="644456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4"/>
          <p:cNvSpPr/>
          <p:nvPr/>
        </p:nvSpPr>
        <p:spPr>
          <a:xfrm>
            <a:off x="509588" y="914316"/>
            <a:ext cx="1925637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如醉如痴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浮想联翩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悲欢离合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牵肠挂肚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如饥似渴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不言而喻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085975" y="1941429"/>
            <a:ext cx="1044575" cy="625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652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653" name="矩形 5"/>
          <p:cNvSpPr/>
          <p:nvPr/>
        </p:nvSpPr>
        <p:spPr>
          <a:xfrm>
            <a:off x="3051175" y="3470191"/>
            <a:ext cx="5321300" cy="6461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悲伤、欢乐、离散、聚会。泛指生活中经历的各种境遇和由此产生的各种心情。</a:t>
            </a:r>
          </a:p>
        </p:txBody>
      </p:sp>
      <p:sp>
        <p:nvSpPr>
          <p:cNvPr id="27654" name="矩形 5"/>
          <p:cNvSpPr/>
          <p:nvPr/>
        </p:nvSpPr>
        <p:spPr>
          <a:xfrm>
            <a:off x="3025775" y="2195429"/>
            <a:ext cx="5218113" cy="6461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指许许多多的想象不断涌现出来。文中指作者读书进入意境，产生许多联想。</a:t>
            </a:r>
          </a:p>
        </p:txBody>
      </p:sp>
      <p:sp>
        <p:nvSpPr>
          <p:cNvPr id="27655" name="矩形 5"/>
          <p:cNvSpPr/>
          <p:nvPr/>
        </p:nvSpPr>
        <p:spPr>
          <a:xfrm>
            <a:off x="3038475" y="2976479"/>
            <a:ext cx="5438775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形容要求非常迫切。</a:t>
            </a:r>
          </a:p>
        </p:txBody>
      </p:sp>
      <p:sp>
        <p:nvSpPr>
          <p:cNvPr id="27656" name="矩形 5"/>
          <p:cNvSpPr/>
          <p:nvPr/>
        </p:nvSpPr>
        <p:spPr>
          <a:xfrm>
            <a:off x="3006725" y="1704891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形容十分惦念，放心不下。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2058988" y="2566904"/>
            <a:ext cx="1054100" cy="1265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658" name="矩形 29"/>
          <p:cNvSpPr/>
          <p:nvPr/>
        </p:nvSpPr>
        <p:spPr>
          <a:xfrm>
            <a:off x="3051175" y="4162341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不用说话就能明白。形容道理很明显。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068513" y="3165391"/>
            <a:ext cx="1020763" cy="5826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041525" y="1996991"/>
            <a:ext cx="1047750" cy="1136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068513" y="4375066"/>
            <a:ext cx="1020763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7663" name="组合 25"/>
          <p:cNvGrpSpPr/>
          <p:nvPr/>
        </p:nvGrpSpPr>
        <p:grpSpPr>
          <a:xfrm>
            <a:off x="1779587" y="335197"/>
            <a:ext cx="3978275" cy="538163"/>
            <a:chOff x="3124895" y="802160"/>
            <a:chExt cx="3976206" cy="537866"/>
          </a:xfrm>
        </p:grpSpPr>
        <p:pic>
          <p:nvPicPr>
            <p:cNvPr id="2766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68" name="矩形 12"/>
            <p:cNvSpPr/>
            <p:nvPr/>
          </p:nvSpPr>
          <p:spPr>
            <a:xfrm>
              <a:off x="3223116" y="824597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27664" name="矩形 5"/>
          <p:cNvSpPr/>
          <p:nvPr/>
        </p:nvSpPr>
        <p:spPr>
          <a:xfrm>
            <a:off x="3025775" y="1041316"/>
            <a:ext cx="5218113" cy="4714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形容入迷于某种事物而失去自制的神态。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2066446" y="1292472"/>
            <a:ext cx="1020763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4"/>
          <p:cNvSpPr/>
          <p:nvPr/>
        </p:nvSpPr>
        <p:spPr>
          <a:xfrm>
            <a:off x="555625" y="1224358"/>
            <a:ext cx="1925638" cy="31702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千篇一律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大显身手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心安理得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囫囵吞枣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不求甚解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114550" y="1654571"/>
            <a:ext cx="1149350" cy="623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676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677" name="矩形 5"/>
          <p:cNvSpPr/>
          <p:nvPr/>
        </p:nvSpPr>
        <p:spPr>
          <a:xfrm>
            <a:off x="3232150" y="3402408"/>
            <a:ext cx="532130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比喻读书不做细致地分析，笼统地接受。</a:t>
            </a:r>
          </a:p>
        </p:txBody>
      </p:sp>
      <p:sp>
        <p:nvSpPr>
          <p:cNvPr id="28678" name="矩形 5"/>
          <p:cNvSpPr/>
          <p:nvPr/>
        </p:nvSpPr>
        <p:spPr>
          <a:xfrm>
            <a:off x="3206750" y="1872058"/>
            <a:ext cx="5346700" cy="70802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指诗文公式化，泛指事物只有一种形式，毫无变化。</a:t>
            </a:r>
          </a:p>
        </p:txBody>
      </p:sp>
      <p:sp>
        <p:nvSpPr>
          <p:cNvPr id="28679" name="矩形 5"/>
          <p:cNvSpPr/>
          <p:nvPr/>
        </p:nvSpPr>
        <p:spPr>
          <a:xfrm>
            <a:off x="3219450" y="2621358"/>
            <a:ext cx="5334000" cy="7064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把枣儿整个儿吞下去，比喻读书等不加分析地笼统接受。</a:t>
            </a:r>
          </a:p>
        </p:txBody>
      </p:sp>
      <p:sp>
        <p:nvSpPr>
          <p:cNvPr id="28680" name="矩形 5"/>
          <p:cNvSpPr/>
          <p:nvPr/>
        </p:nvSpPr>
        <p:spPr>
          <a:xfrm>
            <a:off x="3197225" y="1324371"/>
            <a:ext cx="5218113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充分显示出本领和才能。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2074863" y="1651396"/>
            <a:ext cx="1274763" cy="625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682" name="矩形 29"/>
          <p:cNvSpPr/>
          <p:nvPr/>
        </p:nvSpPr>
        <p:spPr>
          <a:xfrm>
            <a:off x="3232150" y="3915171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自以为做的事情合乎道理，心里很坦然。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114550" y="2900758"/>
            <a:ext cx="1235075" cy="641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114550" y="2900758"/>
            <a:ext cx="1235075" cy="12271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114550" y="3542108"/>
            <a:ext cx="1235075" cy="585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8687" name="组合 25"/>
          <p:cNvGrpSpPr/>
          <p:nvPr/>
        </p:nvGrpSpPr>
        <p:grpSpPr>
          <a:xfrm>
            <a:off x="1518444" y="479966"/>
            <a:ext cx="3978275" cy="538163"/>
            <a:chOff x="3124895" y="802160"/>
            <a:chExt cx="3976206" cy="537866"/>
          </a:xfrm>
        </p:grpSpPr>
        <p:pic>
          <p:nvPicPr>
            <p:cNvPr id="28689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90" name="矩形 12"/>
            <p:cNvSpPr/>
            <p:nvPr/>
          </p:nvSpPr>
          <p:spPr>
            <a:xfrm>
              <a:off x="3223116" y="824597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4"/>
          <p:cNvSpPr/>
          <p:nvPr/>
        </p:nvSpPr>
        <p:spPr>
          <a:xfrm>
            <a:off x="549275" y="1205308"/>
            <a:ext cx="1925638" cy="305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饱览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别出心裁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鲜味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借鉴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呕心沥血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 rot="16200000" flipH="1">
            <a:off x="1575594" y="1710927"/>
            <a:ext cx="1889125" cy="17573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109788" y="1645046"/>
            <a:ext cx="1214438" cy="6111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701" name="矩形 5"/>
          <p:cNvSpPr/>
          <p:nvPr/>
        </p:nvSpPr>
        <p:spPr>
          <a:xfrm>
            <a:off x="3233738" y="3234133"/>
            <a:ext cx="4902200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尽情地看。</a:t>
            </a:r>
          </a:p>
        </p:txBody>
      </p:sp>
      <p:sp>
        <p:nvSpPr>
          <p:cNvPr id="29702" name="矩形 5"/>
          <p:cNvSpPr/>
          <p:nvPr/>
        </p:nvSpPr>
        <p:spPr>
          <a:xfrm>
            <a:off x="3233738" y="1962546"/>
            <a:ext cx="5218112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比喻费尽心血。</a:t>
            </a:r>
          </a:p>
        </p:txBody>
      </p:sp>
      <p:sp>
        <p:nvSpPr>
          <p:cNvPr id="29703" name="矩形 5"/>
          <p:cNvSpPr/>
          <p:nvPr/>
        </p:nvSpPr>
        <p:spPr>
          <a:xfrm>
            <a:off x="3233738" y="2689621"/>
            <a:ext cx="5419725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即新鲜的味道。</a:t>
            </a:r>
          </a:p>
        </p:txBody>
      </p:sp>
      <p:sp>
        <p:nvSpPr>
          <p:cNvPr id="29704" name="矩形 5"/>
          <p:cNvSpPr/>
          <p:nvPr/>
        </p:nvSpPr>
        <p:spPr>
          <a:xfrm>
            <a:off x="3233738" y="1416446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意思是与众不同。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660525" y="2869008"/>
            <a:ext cx="1547813" cy="6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706" name="矩形 29"/>
          <p:cNvSpPr/>
          <p:nvPr/>
        </p:nvSpPr>
        <p:spPr>
          <a:xfrm>
            <a:off x="3233738" y="3934221"/>
            <a:ext cx="58832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拿别人的事作为镜子，以便从中吸取经验教训。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2095500" y="2327671"/>
            <a:ext cx="1214438" cy="17065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589088" y="3453208"/>
            <a:ext cx="1757363" cy="638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9710" name="组合 25"/>
          <p:cNvGrpSpPr/>
          <p:nvPr/>
        </p:nvGrpSpPr>
        <p:grpSpPr>
          <a:xfrm>
            <a:off x="1706563" y="445824"/>
            <a:ext cx="3978275" cy="538163"/>
            <a:chOff x="3124895" y="802160"/>
            <a:chExt cx="3976206" cy="537866"/>
          </a:xfrm>
        </p:grpSpPr>
        <p:pic>
          <p:nvPicPr>
            <p:cNvPr id="29712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13" name="矩形 12"/>
            <p:cNvSpPr/>
            <p:nvPr/>
          </p:nvSpPr>
          <p:spPr>
            <a:xfrm>
              <a:off x="3223116" y="824597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690" y="1080135"/>
            <a:ext cx="8063230" cy="277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marR="0" lvl="0" indent="-4476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读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课文，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填上合适的四字词语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。</a:t>
            </a:r>
            <a:endParaRPr lang="en-US" altLang="zh-CN" sz="2400" b="1" dirty="0">
              <a:latin typeface="+mj-ea"/>
              <a:ea typeface="+mj-ea"/>
            </a:endParaRPr>
          </a:p>
          <a:p>
            <a:pPr marR="0" lvl="0" indent="62706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最早的读物是小画片，她读得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；后来，看到连环画，她看得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；渐渐地，她开始阅读文艺书籍，书中人物的悲欢离合使她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；再后来看中外名著时，她看得着迷，并养成了做笔记的习惯。</a:t>
            </a:r>
          </a:p>
        </p:txBody>
      </p:sp>
      <p:sp>
        <p:nvSpPr>
          <p:cNvPr id="5" name="矩形 4"/>
          <p:cNvSpPr/>
          <p:nvPr/>
        </p:nvSpPr>
        <p:spPr>
          <a:xfrm>
            <a:off x="5537509" y="1684049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津津有味</a:t>
            </a:r>
          </a:p>
        </p:txBody>
      </p:sp>
      <p:sp>
        <p:nvSpPr>
          <p:cNvPr id="6" name="矩形 5"/>
          <p:cNvSpPr/>
          <p:nvPr/>
        </p:nvSpPr>
        <p:spPr>
          <a:xfrm>
            <a:off x="3694469" y="2232859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如醉如痴</a:t>
            </a:r>
          </a:p>
        </p:txBody>
      </p:sp>
      <p:sp>
        <p:nvSpPr>
          <p:cNvPr id="7" name="矩形 6"/>
          <p:cNvSpPr/>
          <p:nvPr/>
        </p:nvSpPr>
        <p:spPr>
          <a:xfrm>
            <a:off x="5791401" y="2801619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牵肠挂肚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689727" y="63798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3082" y="1489723"/>
            <a:ext cx="761873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查资料，填一填：</a:t>
            </a:r>
          </a:p>
          <a:p>
            <a:pPr marL="628650" marR="0" lvl="0" indent="-5429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  本文的作者是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，当代女作家，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代表作品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《__________》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，</a:t>
            </a:r>
            <a:r>
              <a:rPr lang="en-US" altLang="zh-CN" sz="2400" b="1" dirty="0">
                <a:latin typeface="+mj-ea"/>
                <a:ea typeface="+mj-ea"/>
                <a:sym typeface="+mn-ea"/>
              </a:rPr>
              <a:t>其中作品《______》被评为1980年全国优秀短篇小说 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58895" y="2087595"/>
            <a:ext cx="12115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叶文玲</a:t>
            </a:r>
          </a:p>
        </p:txBody>
      </p:sp>
      <p:sp>
        <p:nvSpPr>
          <p:cNvPr id="10" name="矩形 9"/>
          <p:cNvSpPr/>
          <p:nvPr/>
        </p:nvSpPr>
        <p:spPr>
          <a:xfrm>
            <a:off x="2074247" y="2658136"/>
            <a:ext cx="19354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叶文玲文集</a:t>
            </a:r>
          </a:p>
        </p:txBody>
      </p:sp>
      <p:grpSp>
        <p:nvGrpSpPr>
          <p:cNvPr id="20483" name="组合 5"/>
          <p:cNvGrpSpPr/>
          <p:nvPr/>
        </p:nvGrpSpPr>
        <p:grpSpPr>
          <a:xfrm>
            <a:off x="2649061" y="164770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5893908" y="2632762"/>
            <a:ext cx="12115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心香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674856" y="221946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79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769</Words>
  <Application>Microsoft Office PowerPoint</Application>
  <PresentationFormat>全屏显示(16:9)</PresentationFormat>
  <Paragraphs>131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689</cp:revision>
  <dcterms:created xsi:type="dcterms:W3CDTF">2015-12-30T08:03:00Z</dcterms:created>
  <dcterms:modified xsi:type="dcterms:W3CDTF">2020-09-01T06:24:58Z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