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726" r:id="rId2"/>
    <p:sldId id="712" r:id="rId3"/>
    <p:sldId id="713" r:id="rId4"/>
    <p:sldId id="714" r:id="rId5"/>
    <p:sldId id="715" r:id="rId6"/>
    <p:sldId id="716" r:id="rId7"/>
    <p:sldId id="717" r:id="rId8"/>
    <p:sldId id="718" r:id="rId9"/>
    <p:sldId id="719" r:id="rId10"/>
    <p:sldId id="720" r:id="rId11"/>
    <p:sldId id="721" r:id="rId12"/>
    <p:sldId id="722" r:id="rId13"/>
    <p:sldId id="723" r:id="rId14"/>
    <p:sldId id="724" r:id="rId15"/>
    <p:sldId id="725" r:id="rId16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66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32" y="-942"/>
      </p:cViewPr>
      <p:guideLst>
        <p:guide orient="horz" pos="13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876224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4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4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4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4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3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3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2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2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ndAc>
      <p:stSnd>
        <p:snd r:embed="rId1" name="wind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10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10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35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336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146307" y="1490954"/>
            <a:ext cx="555117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27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我的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长生果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035" y="261934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6350" y="261934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67676" y="2773886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sp>
        <p:nvSpPr>
          <p:cNvPr id="3" name="矩形 2"/>
          <p:cNvSpPr/>
          <p:nvPr/>
        </p:nvSpPr>
        <p:spPr>
          <a:xfrm>
            <a:off x="2956104" y="4480883"/>
            <a:ext cx="6186309" cy="64633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知识源于积累</a:t>
            </a:r>
            <a:r>
              <a:rPr kumimoji="0" lang="zh-CN" altLang="en-US" sz="36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，读书引领</a:t>
            </a: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背记</a:t>
            </a:r>
          </a:p>
        </p:txBody>
      </p: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52120" y="10368"/>
            <a:ext cx="3465512" cy="369332"/>
            <a:chOff x="5371156" y="221786"/>
            <a:chExt cx="3383280" cy="349289"/>
          </a:xfrm>
        </p:grpSpPr>
        <p:sp>
          <p:nvSpPr>
            <p:cNvPr id="10" name="矩形 9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3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34939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+mj-ea"/>
                  <a:ea typeface="+mj-ea"/>
                </a:rPr>
                <a:t>人教版  语文  </a:t>
              </a:r>
              <a:r>
                <a:rPr lang="zh-CN" altLang="en-US" b="1" dirty="0" smtClean="0">
                  <a:latin typeface="+mj-ea"/>
                  <a:ea typeface="+mj-ea"/>
                </a:rPr>
                <a:t>五年级  </a:t>
              </a:r>
              <a:r>
                <a:rPr lang="zh-CN" altLang="en-US" b="1" dirty="0">
                  <a:latin typeface="+mj-ea"/>
                  <a:ea typeface="+mj-ea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23403" y="666070"/>
            <a:ext cx="5475288" cy="39703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描写读书马虎的词语：</a:t>
            </a:r>
            <a:endParaRPr lang="en-US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不求甚解</a:t>
            </a:r>
            <a:r>
              <a:rPr lang="en-US" altLang="zh-CN" sz="2400" b="1" dirty="0" smtClean="0">
                <a:solidFill>
                  <a:schemeClr val="tx1"/>
                </a:solidFill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囫囵吞枣</a:t>
            </a:r>
            <a:r>
              <a:rPr lang="en-US" altLang="zh-CN" sz="2400" b="1" dirty="0" smtClean="0">
                <a:solidFill>
                  <a:schemeClr val="tx1"/>
                </a:solidFill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心不在焉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粗枝大叶</a:t>
            </a:r>
            <a:r>
              <a:rPr lang="en-US" altLang="zh-CN" sz="2400" b="1" dirty="0" smtClean="0">
                <a:solidFill>
                  <a:schemeClr val="tx1"/>
                </a:solidFill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浮光掠影</a:t>
            </a:r>
            <a:r>
              <a:rPr lang="en-US" altLang="zh-CN" sz="2400" b="1" dirty="0" smtClean="0"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latin typeface="+mj-ea"/>
                <a:ea typeface="+mj-ea"/>
              </a:rPr>
              <a:t>浮皮潦草 </a:t>
            </a:r>
            <a:endParaRPr lang="zh-CN" altLang="en-US" sz="24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形容文笔好的词语：</a:t>
            </a:r>
            <a:endParaRPr lang="en-US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别出心裁</a:t>
            </a:r>
            <a:r>
              <a:rPr lang="en-US" altLang="zh-CN" sz="2400" b="1" dirty="0" smtClean="0">
                <a:solidFill>
                  <a:schemeClr val="tx1"/>
                </a:solidFill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latin typeface="+mj-ea"/>
                <a:ea typeface="+mj-ea"/>
              </a:rPr>
              <a:t>妙笔生花</a:t>
            </a:r>
            <a:r>
              <a:rPr lang="en-US" altLang="zh-CN" sz="2400" b="1" dirty="0" smtClean="0"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latin typeface="+mj-ea"/>
                <a:ea typeface="+mj-ea"/>
              </a:rPr>
              <a:t>文采斐然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力透纸背</a:t>
            </a:r>
            <a:r>
              <a:rPr lang="en-US" altLang="zh-CN" sz="2400" b="1" dirty="0" smtClean="0"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latin typeface="+mj-ea"/>
                <a:ea typeface="+mj-ea"/>
              </a:rPr>
              <a:t>风华正茂</a:t>
            </a:r>
            <a:r>
              <a:rPr lang="en-US" altLang="zh-CN" sz="2400" b="1" dirty="0" smtClean="0"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latin typeface="+mj-ea"/>
                <a:ea typeface="+mj-ea"/>
              </a:rPr>
              <a:t>出类拔萃</a:t>
            </a:r>
            <a:endParaRPr lang="en-US" altLang="zh-CN" sz="24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才思敏捷</a:t>
            </a:r>
            <a:r>
              <a:rPr lang="en-US" altLang="zh-CN" sz="2400" b="1" dirty="0" smtClean="0"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latin typeface="+mj-ea"/>
                <a:ea typeface="+mj-ea"/>
              </a:rPr>
              <a:t>后生可畏</a:t>
            </a:r>
            <a:r>
              <a:rPr lang="en-US" altLang="zh-CN" sz="2400" b="1" dirty="0" smtClean="0">
                <a:latin typeface="+mj-ea"/>
                <a:ea typeface="+mj-ea"/>
              </a:rPr>
              <a:t>		</a:t>
            </a:r>
            <a:r>
              <a:rPr lang="zh-CN" altLang="en-US" sz="2400" b="1" dirty="0" smtClean="0">
                <a:latin typeface="+mj-ea"/>
                <a:ea typeface="+mj-ea"/>
              </a:rPr>
              <a:t>梦笔生花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93470" y="12715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870" y="1356995"/>
            <a:ext cx="2663190" cy="2405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25661" y="872397"/>
            <a:ext cx="8129905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描写作者读书的句子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一位爱好美术的小学教师，他有几套连环画，我看得如醉如痴：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《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七色花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》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引得我浮想联翩，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《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血泪仇</a:t>
            </a: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》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又叫我泪落如珠。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后来，我又不满足于只看一般的故事书了，</a:t>
            </a:r>
            <a:endParaRPr lang="en-US" altLang="zh-CN" sz="2400" b="1" dirty="0">
              <a:solidFill>
                <a:schemeClr val="tx1"/>
              </a:solidFill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marL="265113"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  <a:sym typeface="+mn-ea"/>
              </a:rPr>
              <a:t>学校图书馆那丰富的图书又像磁石一样吸引着我。</a:t>
            </a:r>
          </a:p>
        </p:txBody>
      </p:sp>
      <p:sp>
        <p:nvSpPr>
          <p:cNvPr id="3" name="矩形 2"/>
          <p:cNvSpPr/>
          <p:nvPr/>
        </p:nvSpPr>
        <p:spPr>
          <a:xfrm>
            <a:off x="2896093" y="97242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52121" y="688647"/>
            <a:ext cx="8736013" cy="388176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描写读书的对联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：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傍百年树，读万卷书。(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朱熹为白鹿书院题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退笔如山未足珍，读书万卷始通神。(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苏东坡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3.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养心莫若寡欲，至乐无如读书。(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明 郑成功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 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4.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精神到处文章老，学问深时意气平。 (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清 石韫玉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 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5.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喜有两眼明，多交益友;恨无十年暇，尽读其书。(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清 包世臣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 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6.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书卷多情似故人，晨昏忧乐每相亲。 (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于谦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 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7.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读书不知味，不如束高阁。 (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清 袁枚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) </a:t>
            </a:r>
          </a:p>
        </p:txBody>
      </p:sp>
      <p:sp>
        <p:nvSpPr>
          <p:cNvPr id="3" name="矩形 2"/>
          <p:cNvSpPr/>
          <p:nvPr/>
        </p:nvSpPr>
        <p:spPr>
          <a:xfrm>
            <a:off x="2949134" y="85755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矩形 1"/>
          <p:cNvSpPr/>
          <p:nvPr/>
        </p:nvSpPr>
        <p:spPr>
          <a:xfrm>
            <a:off x="3933825" y="928688"/>
            <a:ext cx="12763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读书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6325" name="矩形 2"/>
          <p:cNvSpPr/>
          <p:nvPr/>
        </p:nvSpPr>
        <p:spPr>
          <a:xfrm>
            <a:off x="528638" y="1403350"/>
            <a:ext cx="8035925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我大概是五六岁开始识字读书的吧，到现在已有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余年了。这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多年来大都有书与我相伴，不曾分离，但其间读书的地点、心境与感受多有不同。</a:t>
            </a:r>
          </a:p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幼时读书，多是在自家门口。那时大人到田里劳作，常留下我在家中看门，大多的日子我常坐在自家门前看姐姐买来的小人书打发漫长的时日。此刻还能记着那些小人书的名字及内容，如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哪吒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齐天大圣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英雄王二小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等。</a:t>
            </a:r>
          </a:p>
        </p:txBody>
      </p:sp>
      <p:sp>
        <p:nvSpPr>
          <p:cNvPr id="7" name="矩形 6"/>
          <p:cNvSpPr/>
          <p:nvPr/>
        </p:nvSpPr>
        <p:spPr>
          <a:xfrm>
            <a:off x="2948940" y="31271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读书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390" y="79375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1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矩形 2"/>
          <p:cNvSpPr/>
          <p:nvPr/>
        </p:nvSpPr>
        <p:spPr>
          <a:xfrm>
            <a:off x="554038" y="863600"/>
            <a:ext cx="8035925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上中学时，识的字多了，看的书也越来越多。有时上课偷偷地看，提心吊胆的怕被老师发现。有时几经周折借到一本好书，又要上课，又要帮大人做活，急得不得了。那时想，要是有一天不用上课，不用做事，让我好好看一天书该多好呀。</a:t>
            </a:r>
          </a:p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后来我也开始买书，于是便盼望能有个书架，有个自己的书房该是多大的幸福呀。高三时，我做了一个简易书架，把自己买的书都放上去，心里美滋滋的。有时坐在桌前，看着书架里的书，觉得那就是自己的财富。之后，我在家读书时，多坐在桌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矩形 2"/>
          <p:cNvSpPr/>
          <p:nvPr/>
        </p:nvSpPr>
        <p:spPr>
          <a:xfrm>
            <a:off x="554038" y="863600"/>
            <a:ext cx="8035925" cy="3713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我大学的辅导员叫纪永贵，他不仅外表风流倜傥，学识也渊博。那时他大概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刚出头吧，高高的个子，戴一副眼镜，言谈之中透露着一种儒雅之气，我们觉得他是中文系乃至全校的美男子。纪老师酷爱读书，有一次，我到他家去，看到他的书房里，两个精美的书架，摆着满满的书。墙上贴着一副字“秉烛斋”，我想那就是他书房的名字了。他教我们唐代文学，有时也给我们讲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红楼梦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，受他的影响，那时我读了不少唐人作品，除了唐诗还有唐传奇。课余时间，又读了几遍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红楼梦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矩形 2"/>
          <p:cNvSpPr/>
          <p:nvPr/>
        </p:nvSpPr>
        <p:spPr>
          <a:xfrm>
            <a:off x="490538" y="644525"/>
            <a:ext cx="8137525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刚工作时，单位给了一间住房，我一分为二，一半做客厅一半做卧室兼书房。房间虽不大，安排倒也简洁干净，工作之余就在书桌前读读书，看看报纸，打发了好多寂寞的时光。“室雅何须大，花香不在多”，真的，到此刻我还怀念那一段日子，忙碌、充实、宁静而完美。</a:t>
            </a:r>
          </a:p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我真正拥有一间书房是在结婚后。婚前，妻问我要买哪些家具，我说我只要一个书柜，一个书桌足矣。书柜是我们在店里看好后请人仿照做的，书桌是我们花了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500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多元从店里买的。结婚后很长一段时间，我把书房布置得舒服漂亮，没事的时候就在房内转悠，看自己的书架、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2603" y="549275"/>
            <a:ext cx="8137525" cy="2862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书桌，想想终于有了一间属于自己的书房，幸福得不得了，想该好好读书了吧。但以后的日子，不知怎样似乎越来越忙了，书桌、书架蒙了一层灰尘，好久才擦拭一下。</a:t>
            </a:r>
          </a:p>
          <a:p>
            <a:pPr marL="0" marR="0" lvl="0" indent="4508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现在，我也经常读书，但多是在床头。夜晚睡意未袭之时，凌晨天色未明之际，倚在床头，翻几页书，也是一种享受。</a:t>
            </a:r>
          </a:p>
          <a:p>
            <a:pPr marL="0" marR="0" lvl="0" indent="4508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其实，只要有读书的心境，我想读书也不一定要有书桌、书房吧。</a:t>
            </a:r>
          </a:p>
        </p:txBody>
      </p:sp>
      <p:sp>
        <p:nvSpPr>
          <p:cNvPr id="2" name="矩形 1"/>
          <p:cNvSpPr/>
          <p:nvPr/>
        </p:nvSpPr>
        <p:spPr>
          <a:xfrm>
            <a:off x="502603" y="3342958"/>
            <a:ext cx="78105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992505" indent="-992505">
              <a:lnSpc>
                <a:spcPct val="120000"/>
              </a:lnSpc>
            </a:pPr>
            <a:r>
              <a:rPr lang="zh-CN" altLang="zh-CN" sz="20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在作者的读书经历中，读书的</a:t>
            </a:r>
            <a:r>
              <a:rPr lang="en-US" altLang="zh-CN" sz="20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0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r>
              <a:rPr lang="en-US" altLang="zh-CN" sz="2000" b="1" u="sng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发生了变化。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992505" indent="-992505">
              <a:lnSpc>
                <a:spcPct val="120000"/>
              </a:lnSpc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随着时间的推移，作者读书的感受发生了哪些变化？</a:t>
            </a:r>
            <a:endParaRPr lang="zh-CN" altLang="zh-CN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矩形 1"/>
          <p:cNvSpPr/>
          <p:nvPr/>
        </p:nvSpPr>
        <p:spPr>
          <a:xfrm>
            <a:off x="3347079" y="408163"/>
            <a:ext cx="249237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享受读书的乐趣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1443" name="矩形 2"/>
          <p:cNvSpPr/>
          <p:nvPr/>
        </p:nvSpPr>
        <p:spPr>
          <a:xfrm>
            <a:off x="533232" y="828066"/>
            <a:ext cx="8035925" cy="3713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孩提时代起，书就成为我的玩伴，每一天陪着我遨游在知识的海洋里。童年时代的我，因为需要上学，所以书便每一天跟随我奔波于学校和家之间。现如今，我已迈入中学的大门，走出天真烂漫的童话时代，一篇篇生动优美、清新质朴的美文如磁铁般吸引了我，看着它们，我领略了别人不一样的生活，足不出户却可纵观世界。读书给我带来了无尽的欢乐，更重要的是它教会了我如何热爱他人、热爱生命！书中的大千世界令人神往，它令我充满对未来的憧憬，助我鼓起挑战未来的勇气，我自信地向自己喊道：向前冲！</a:t>
            </a:r>
          </a:p>
        </p:txBody>
      </p:sp>
      <p:pic>
        <p:nvPicPr>
          <p:cNvPr id="2" name="推荐阅读：享受读书的乐趣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865" y="26108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7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矩形 2"/>
          <p:cNvSpPr/>
          <p:nvPr/>
        </p:nvSpPr>
        <p:spPr>
          <a:xfrm>
            <a:off x="553403" y="715010"/>
            <a:ext cx="8035925" cy="3713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中学时代，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钢铁是怎样炼成的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巴金选集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上下五千年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闯进了我的生活，阅历的进一步扩大，让我学会了思考。“读一本好书，就是和许多高尚的人谈话”，一本本好书给我的心灵上了一堂堂非同寻常的课。对生活的赞美，对生命的热爱，对人生的感悟，让我真切地意识到，只有不断拼搏、不断奋斗的人生才最有价值。富国强民的神圣使命需要我们去完成，不容变更的人生目标让我感到每一天都很充实，而这一切都是读书带给我的。读书点燃我心中的激情，插上我青春的翅膀，推动我向未来奋飞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矩形 2"/>
          <p:cNvSpPr/>
          <p:nvPr/>
        </p:nvSpPr>
        <p:spPr>
          <a:xfrm>
            <a:off x="528638" y="901700"/>
            <a:ext cx="8035925" cy="1404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我爱读书，因为读书能够扩大我的视野，让我的写作水平得到进一步提高；我爱读书，因为我喜欢书中那些优美的文章段落，它能够陶冶情操，让我的情绪愉快。</a:t>
            </a:r>
          </a:p>
        </p:txBody>
      </p:sp>
      <p:sp>
        <p:nvSpPr>
          <p:cNvPr id="4" name="矩形 3"/>
          <p:cNvSpPr/>
          <p:nvPr/>
        </p:nvSpPr>
        <p:spPr>
          <a:xfrm>
            <a:off x="549755" y="2499833"/>
            <a:ext cx="6148757" cy="9787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992505" indent="-992505">
              <a:lnSpc>
                <a:spcPct val="120000"/>
              </a:lnSpc>
            </a:pPr>
            <a:r>
              <a:rPr lang="zh-CN" altLang="zh-CN" sz="2400" b="1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作者喜欢读书的原因是什么？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992505" indent="-992505">
              <a:lnSpc>
                <a:spcPct val="120000"/>
              </a:lnSpc>
            </a:pP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作者在读书中获得了哪些乐趣？</a:t>
            </a:r>
            <a:endParaRPr lang="zh-CN" alt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335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1380</Words>
  <Application>Microsoft Office PowerPoint</Application>
  <PresentationFormat>全屏显示(16:9)</PresentationFormat>
  <Paragraphs>46</Paragraphs>
  <Slides>15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692</cp:revision>
  <dcterms:created xsi:type="dcterms:W3CDTF">2015-12-30T08:03:00Z</dcterms:created>
  <dcterms:modified xsi:type="dcterms:W3CDTF">2020-08-20T05:44:49Z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