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804" r:id="rId2"/>
    <p:sldId id="798" r:id="rId3"/>
    <p:sldId id="781" r:id="rId4"/>
    <p:sldId id="782" r:id="rId5"/>
    <p:sldId id="783" r:id="rId6"/>
    <p:sldId id="784" r:id="rId7"/>
    <p:sldId id="785" r:id="rId8"/>
    <p:sldId id="786" r:id="rId9"/>
    <p:sldId id="799" r:id="rId10"/>
    <p:sldId id="787" r:id="rId11"/>
    <p:sldId id="788" r:id="rId12"/>
    <p:sldId id="800" r:id="rId13"/>
    <p:sldId id="789" r:id="rId14"/>
    <p:sldId id="790" r:id="rId15"/>
    <p:sldId id="791" r:id="rId16"/>
    <p:sldId id="801" r:id="rId17"/>
    <p:sldId id="802" r:id="rId18"/>
    <p:sldId id="803" r:id="rId19"/>
    <p:sldId id="795" r:id="rId20"/>
    <p:sldId id="797" r:id="rId21"/>
    <p:sldId id="805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EB6343"/>
    <a:srgbClr val="FAFDF0"/>
    <a:srgbClr val="F8C14A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28" autoAdjust="0"/>
    <p:restoredTop sz="94660"/>
  </p:normalViewPr>
  <p:slideViewPr>
    <p:cSldViewPr snapToGrid="0">
      <p:cViewPr>
        <p:scale>
          <a:sx n="90" d="100"/>
          <a:sy n="90" d="100"/>
        </p:scale>
        <p:origin x="-144" y="-99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769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algn="l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图片 8" descr="小花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33810">
            <a:off x="2416175" y="3954463"/>
            <a:ext cx="1022350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4775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14EE-F073-467C-B169-D91D60B75DBB}" type="datetimeFigureOut">
              <a:rPr lang="zh-CN" altLang="en-US"/>
              <a:pPr>
                <a:defRPr/>
              </a:pPr>
              <a:t>2020/8/20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5FC4-C432-40EC-94E6-EC939F7BD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74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0488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4688"/>
            <a:ext cx="9144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0578-5DB7-4621-95E1-9372D6F3A118}" type="datetimeFigureOut">
              <a:rPr lang="zh-CN" altLang="en-US"/>
              <a:pPr>
                <a:defRPr/>
              </a:pPr>
              <a:t>2020/8/20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9C85-F215-4306-9825-287F3E126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63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9"/>
            <a:ext cx="9144000" cy="1399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2" y="0"/>
            <a:ext cx="2664351" cy="768096"/>
          </a:xfrm>
          <a:prstGeom prst="rect">
            <a:avLst/>
          </a:prstGeom>
        </p:spPr>
      </p:pic>
      <p:grpSp>
        <p:nvGrpSpPr>
          <p:cNvPr id="10" name="组 3"/>
          <p:cNvGrpSpPr/>
          <p:nvPr userDrawn="1"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1" name="文本框 17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2" name="文本框 28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3" name="文本框 29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30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34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8" y="4798254"/>
            <a:ext cx="2507798" cy="2960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7"/>
          <a:stretch>
            <a:fillRect/>
          </a:stretch>
        </p:blipFill>
        <p:spPr bwMode="auto">
          <a:xfrm>
            <a:off x="941387" y="0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562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4" name="文本框 13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819591" y="221114"/>
            <a:ext cx="7694895" cy="2239335"/>
            <a:chOff x="808395" y="136945"/>
            <a:chExt cx="7694895" cy="223933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>
            <a:xfrm>
              <a:off x="808395" y="136945"/>
              <a:ext cx="2343918" cy="212815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>
            <a:xfrm rot="1032491">
              <a:off x="4946491" y="1089550"/>
              <a:ext cx="811350" cy="107970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8" b="68406"/>
            <a:stretch>
              <a:fillRect/>
            </a:stretch>
          </p:blipFill>
          <p:spPr>
            <a:xfrm>
              <a:off x="5729486" y="406534"/>
              <a:ext cx="2773804" cy="1969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3" r="61148" b="73834"/>
            <a:stretch>
              <a:fillRect/>
            </a:stretch>
          </p:blipFill>
          <p:spPr>
            <a:xfrm>
              <a:off x="3123145" y="1033320"/>
              <a:ext cx="979902" cy="119216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>
            <a:xfrm>
              <a:off x="4040580" y="516437"/>
              <a:ext cx="1040436" cy="1169338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1686081" y="2283568"/>
            <a:ext cx="5771409" cy="1140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 smtClean="0"/>
              <a:t>   </a:t>
            </a:r>
            <a:endParaRPr kumimoji="1" lang="zh-CN" altLang="en-US" sz="12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2752007"/>
            <a:ext cx="1712459" cy="2422300"/>
          </a:xfrm>
          <a:prstGeom prst="rect">
            <a:avLst/>
          </a:prstGeom>
        </p:spPr>
      </p:pic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2894965" y="2562225"/>
            <a:ext cx="3545840" cy="5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习作：推荐一本书</a:t>
            </a: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3134934" y="3761009"/>
            <a:ext cx="2722563" cy="4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RJ</a:t>
            </a:r>
            <a:r>
              <a:rPr lang="en-US" altLang="zh-CN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五年级上册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57860" y="723250"/>
            <a:ext cx="1701972" cy="9220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rtl="0">
              <a:lnSpc>
                <a:spcPct val="150000"/>
              </a:lnSpc>
            </a:pPr>
            <a:r>
              <a:rPr lang="zh-CN" alt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猜一猜</a:t>
            </a:r>
          </a:p>
        </p:txBody>
      </p:sp>
      <p:sp>
        <p:nvSpPr>
          <p:cNvPr id="9" name="矩形 8"/>
          <p:cNvSpPr/>
          <p:nvPr/>
        </p:nvSpPr>
        <p:spPr>
          <a:xfrm>
            <a:off x="3036965" y="1491630"/>
            <a:ext cx="3070071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66700">
                    <a:schemeClr val="bg1"/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厚薄大小不相同，</a:t>
            </a:r>
            <a:endParaRPr lang="en-US" altLang="zh-CN" sz="2800" b="1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glow rad="266700">
                  <a:schemeClr val="bg1"/>
                </a:glo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66700">
                    <a:schemeClr val="bg1"/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世界万物都包容，</a:t>
            </a:r>
            <a:endParaRPr lang="en-US" altLang="zh-CN" sz="2800" b="1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glow rad="266700">
                  <a:schemeClr val="bg1"/>
                </a:glo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66700">
                    <a:schemeClr val="bg1"/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只要你能打开看，</a:t>
            </a:r>
            <a:endParaRPr lang="en-US" altLang="zh-CN" sz="2800" b="1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glow rad="266700">
                  <a:schemeClr val="bg1"/>
                </a:glo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66700">
                    <a:schemeClr val="bg1"/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增加知识力无穷。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/>
      <p:bldP spid="9" grpId="1"/>
      <p:bldP spid="9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248721" y="782011"/>
            <a:ext cx="1148138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0" b="1" dirty="0">
                <a:ln w="12700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书</a:t>
            </a:r>
          </a:p>
        </p:txBody>
      </p:sp>
      <p:pic>
        <p:nvPicPr>
          <p:cNvPr id="5" name="Picture 2" descr="C:\Users\Administrator\AppData\Roaming\Tencent\Users\541737432\QQ\WinTemp\RichOle\VWGWB~TCERW7FN]VUKS{EF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4936" y="399951"/>
            <a:ext cx="2714644" cy="17769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811421" y="2050291"/>
            <a:ext cx="776206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好书是伟大心灵之富贵血脉。</a:t>
            </a:r>
            <a:r>
              <a:rPr lang="en-US" altLang="zh-CN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仿宋" pitchFamily="49" charset="-122"/>
                <a:ea typeface="仿宋" pitchFamily="49" charset="-122"/>
                <a:cs typeface="Times New Roman" panose="02020603050405020304" pitchFamily="18" charset="0"/>
              </a:rPr>
              <a:t>弥尔顿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书籍是全世界的营养品。</a:t>
            </a:r>
            <a:r>
              <a:rPr lang="en-US" altLang="zh-CN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仿宋" pitchFamily="49" charset="-122"/>
                <a:ea typeface="仿宋" pitchFamily="49" charset="-122"/>
                <a:cs typeface="Times New Roman" panose="02020603050405020304" pitchFamily="18" charset="0"/>
              </a:rPr>
              <a:t>莎士比亚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读一切的好书，就是和许多高尚的人谈话。</a:t>
            </a:r>
            <a:r>
              <a:rPr lang="en-US" altLang="zh-CN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仿宋" pitchFamily="49" charset="-122"/>
                <a:ea typeface="仿宋" pitchFamily="49" charset="-122"/>
                <a:cs typeface="Times New Roman" panose="02020603050405020304" pitchFamily="18" charset="0"/>
              </a:rPr>
              <a:t>歌德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书籍是人类进步的阶梯。</a:t>
            </a:r>
            <a:r>
              <a:rPr lang="en-US" altLang="zh-CN" sz="24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chemeClr val="bg2">
                    <a:lumMod val="10000"/>
                  </a:schemeClr>
                </a:solidFill>
                <a:latin typeface="仿宋" pitchFamily="49" charset="-122"/>
                <a:ea typeface="仿宋" pitchFamily="49" charset="-122"/>
                <a:cs typeface="Times New Roman" panose="02020603050405020304" pitchFamily="18" charset="0"/>
              </a:rPr>
              <a:t>高尔基</a:t>
            </a:r>
            <a:endParaRPr lang="zh-CN" altLang="en-US" sz="2400" b="1" dirty="0">
              <a:solidFill>
                <a:schemeClr val="bg2">
                  <a:lumMod val="10000"/>
                </a:schemeClr>
              </a:solidFill>
              <a:latin typeface="仿宋" pitchFamily="49" charset="-122"/>
              <a:ea typeface="仿宋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"/>
          <p:cNvGrpSpPr/>
          <p:nvPr/>
        </p:nvGrpSpPr>
        <p:grpSpPr>
          <a:xfrm>
            <a:off x="3136934" y="537502"/>
            <a:ext cx="2681287" cy="56657"/>
            <a:chOff x="1568988" y="4862104"/>
            <a:chExt cx="6662148" cy="151069"/>
          </a:xfrm>
        </p:grpSpPr>
        <p:sp>
          <p:nvSpPr>
            <p:cNvPr id="8" name="平行四边形 7"/>
            <p:cNvSpPr/>
            <p:nvPr/>
          </p:nvSpPr>
          <p:spPr>
            <a:xfrm>
              <a:off x="1568988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平行四边形 8"/>
            <p:cNvSpPr/>
            <p:nvPr/>
          </p:nvSpPr>
          <p:spPr>
            <a:xfrm>
              <a:off x="2527484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平行四边形 9"/>
            <p:cNvSpPr/>
            <p:nvPr/>
          </p:nvSpPr>
          <p:spPr>
            <a:xfrm>
              <a:off x="3485983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平行四边形 10"/>
            <p:cNvSpPr/>
            <p:nvPr/>
          </p:nvSpPr>
          <p:spPr>
            <a:xfrm>
              <a:off x="4448425" y="4860788"/>
              <a:ext cx="903274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平行四边形 11"/>
            <p:cNvSpPr/>
            <p:nvPr/>
          </p:nvSpPr>
          <p:spPr>
            <a:xfrm>
              <a:off x="5406921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平行四边形 12"/>
            <p:cNvSpPr/>
            <p:nvPr/>
          </p:nvSpPr>
          <p:spPr>
            <a:xfrm>
              <a:off x="6365420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平行四边形 13"/>
            <p:cNvSpPr/>
            <p:nvPr/>
          </p:nvSpPr>
          <p:spPr>
            <a:xfrm>
              <a:off x="7323916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5" name="矩形 14"/>
          <p:cNvSpPr/>
          <p:nvPr/>
        </p:nvSpPr>
        <p:spPr>
          <a:xfrm>
            <a:off x="3313542" y="-834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习作内容</a:t>
            </a:r>
            <a:endParaRPr lang="zh-CN" alt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3314" name="Picture 2" descr="C:\Users\Administrator\AppData\Roaming\Tencent\Users\541737432\QQ\WinTemp\RichOle\()$F{}TDRSDJB}`RE4AZA[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7526" y="695884"/>
            <a:ext cx="2694554" cy="19310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2"/>
          <p:cNvSpPr>
            <a:spLocks noChangeArrowheads="1"/>
          </p:cNvSpPr>
          <p:nvPr/>
        </p:nvSpPr>
        <p:spPr bwMode="auto">
          <a:xfrm>
            <a:off x="407009" y="2488752"/>
            <a:ext cx="8513707" cy="20744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542925" rtl="0">
              <a:lnSpc>
                <a:spcPct val="140000"/>
              </a:lnSpc>
            </a:pPr>
            <a:r>
              <a:rPr lang="zh-CN" altLang="en-US" sz="2300" b="1" dirty="0" smtClean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莎士比亚说过：“生活里没有书籍，就像没有阳光；智慧里没有书籍，就像鸟儿没有翅膀。书籍是我们最好的朋友，它能陶冶我们的情操，启迪我们的智慧，丰富我们的人生。</a:t>
            </a:r>
            <a:r>
              <a:rPr lang="en-US" altLang="zh-CN" sz="2300" b="1" dirty="0" smtClean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sz="2300" b="1" dirty="0" smtClean="0"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你们喜欢读书吗？都读过哪些书？你来为大家推荐一本你最喜欢的书。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077129" y="194697"/>
            <a:ext cx="2681286" cy="707886"/>
            <a:chOff x="1187624" y="1484784"/>
            <a:chExt cx="2682094" cy="943759"/>
          </a:xfrm>
        </p:grpSpPr>
        <p:grpSp>
          <p:nvGrpSpPr>
            <p:cNvPr id="3" name="组合 1"/>
            <p:cNvGrpSpPr/>
            <p:nvPr/>
          </p:nvGrpSpPr>
          <p:grpSpPr>
            <a:xfrm>
              <a:off x="1187624" y="2200679"/>
              <a:ext cx="2682094" cy="76193"/>
              <a:chOff x="1568988" y="4860788"/>
              <a:chExt cx="6662148" cy="152385"/>
            </a:xfrm>
          </p:grpSpPr>
          <p:sp>
            <p:nvSpPr>
              <p:cNvPr id="19" name="平行四边形 18"/>
              <p:cNvSpPr/>
              <p:nvPr/>
            </p:nvSpPr>
            <p:spPr>
              <a:xfrm>
                <a:off x="1568988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平行四边形 19"/>
              <p:cNvSpPr/>
              <p:nvPr/>
            </p:nvSpPr>
            <p:spPr>
              <a:xfrm>
                <a:off x="2527484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平行四边形 20"/>
              <p:cNvSpPr/>
              <p:nvPr/>
            </p:nvSpPr>
            <p:spPr>
              <a:xfrm>
                <a:off x="3485983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平行四边形 21"/>
              <p:cNvSpPr/>
              <p:nvPr/>
            </p:nvSpPr>
            <p:spPr>
              <a:xfrm>
                <a:off x="4448425" y="4860788"/>
                <a:ext cx="903274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平行四边形 22"/>
              <p:cNvSpPr/>
              <p:nvPr/>
            </p:nvSpPr>
            <p:spPr>
              <a:xfrm>
                <a:off x="5406921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平行四边形 23"/>
              <p:cNvSpPr/>
              <p:nvPr/>
            </p:nvSpPr>
            <p:spPr>
              <a:xfrm>
                <a:off x="6365420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平行四边形 24"/>
              <p:cNvSpPr/>
              <p:nvPr/>
            </p:nvSpPr>
            <p:spPr>
              <a:xfrm>
                <a:off x="7323916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18" name="矩形 17"/>
            <p:cNvSpPr/>
            <p:nvPr/>
          </p:nvSpPr>
          <p:spPr>
            <a:xfrm>
              <a:off x="1402003" y="1484784"/>
              <a:ext cx="2237184" cy="9437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审题指导</a:t>
              </a:r>
            </a:p>
          </p:txBody>
        </p:sp>
      </p:grp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58520" y="1726213"/>
            <a:ext cx="7673975" cy="16842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1.向同学推荐读过的一本好书。</a:t>
            </a: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2.把要推荐的书的主要内容及推荐的理由写清楚。</a:t>
            </a: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3.通过习作明白读书有益的道理。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858673" y="970150"/>
            <a:ext cx="6544662" cy="637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说说本次习作对我们提出了哪些要求？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178800" y="-10633"/>
            <a:ext cx="2681286" cy="706755"/>
            <a:chOff x="1187624" y="1484784"/>
            <a:chExt cx="2682094" cy="942251"/>
          </a:xfrm>
        </p:grpSpPr>
        <p:grpSp>
          <p:nvGrpSpPr>
            <p:cNvPr id="3" name="组合 1"/>
            <p:cNvGrpSpPr/>
            <p:nvPr/>
          </p:nvGrpSpPr>
          <p:grpSpPr>
            <a:xfrm>
              <a:off x="1187624" y="2200679"/>
              <a:ext cx="2682094" cy="76193"/>
              <a:chOff x="1568988" y="4860788"/>
              <a:chExt cx="6662148" cy="152385"/>
            </a:xfrm>
          </p:grpSpPr>
          <p:sp>
            <p:nvSpPr>
              <p:cNvPr id="19" name="平行四边形 18"/>
              <p:cNvSpPr/>
              <p:nvPr/>
            </p:nvSpPr>
            <p:spPr>
              <a:xfrm>
                <a:off x="1568988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平行四边形 19"/>
              <p:cNvSpPr/>
              <p:nvPr/>
            </p:nvSpPr>
            <p:spPr>
              <a:xfrm>
                <a:off x="2527484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平行四边形 20"/>
              <p:cNvSpPr/>
              <p:nvPr/>
            </p:nvSpPr>
            <p:spPr>
              <a:xfrm>
                <a:off x="3485983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平行四边形 21"/>
              <p:cNvSpPr/>
              <p:nvPr/>
            </p:nvSpPr>
            <p:spPr>
              <a:xfrm>
                <a:off x="4448425" y="4860788"/>
                <a:ext cx="903274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平行四边形 22"/>
              <p:cNvSpPr/>
              <p:nvPr/>
            </p:nvSpPr>
            <p:spPr>
              <a:xfrm>
                <a:off x="5406921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平行四边形 23"/>
              <p:cNvSpPr/>
              <p:nvPr/>
            </p:nvSpPr>
            <p:spPr>
              <a:xfrm>
                <a:off x="6365420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平行四边形 24"/>
              <p:cNvSpPr/>
              <p:nvPr/>
            </p:nvSpPr>
            <p:spPr>
              <a:xfrm>
                <a:off x="7323916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18" name="矩形 17"/>
            <p:cNvSpPr/>
            <p:nvPr/>
          </p:nvSpPr>
          <p:spPr>
            <a:xfrm>
              <a:off x="1402003" y="1484784"/>
              <a:ext cx="2225711" cy="9422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思路导航</a:t>
              </a:r>
            </a:p>
          </p:txBody>
        </p:sp>
      </p:grpSp>
      <p:sp>
        <p:nvSpPr>
          <p:cNvPr id="4" name="圆角矩形标注 3"/>
          <p:cNvSpPr/>
          <p:nvPr/>
        </p:nvSpPr>
        <p:spPr>
          <a:xfrm>
            <a:off x="1327209" y="761967"/>
            <a:ext cx="3270076" cy="529596"/>
          </a:xfrm>
          <a:prstGeom prst="wedgeRoundRectCallout">
            <a:avLst>
              <a:gd name="adj1" fmla="val -59169"/>
              <a:gd name="adj2" fmla="val 4507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这次习作该怎样写呢？</a:t>
            </a:r>
          </a:p>
        </p:txBody>
      </p:sp>
      <p:sp>
        <p:nvSpPr>
          <p:cNvPr id="14" name="矩形 13"/>
          <p:cNvSpPr/>
          <p:nvPr/>
        </p:nvSpPr>
        <p:spPr>
          <a:xfrm>
            <a:off x="661884" y="1318941"/>
            <a:ext cx="8099341" cy="29015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 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全面、具体地了解自己要推荐的这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本好书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</a:t>
            </a:r>
          </a:p>
          <a:p>
            <a:pPr marL="265113" indent="-265113">
              <a:lnSpc>
                <a:spcPct val="150000"/>
              </a:lnSpc>
              <a:defRPr/>
            </a:pPr>
            <a:r>
              <a:rPr lang="en-US" altLang="zh-CN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2. 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想一想这本书最吸引你的地方是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什么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，你准备从哪个或哪几个方面推荐这本书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，理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清写作思路。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 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分段表述，运用生动的语言把推荐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的理由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写具体。</a:t>
            </a:r>
          </a:p>
          <a:p>
            <a:pPr marL="265113" indent="-265113">
              <a:lnSpc>
                <a:spcPct val="150000"/>
              </a:lnSpc>
              <a:defRPr/>
            </a:pPr>
            <a:r>
              <a:rPr lang="en-US" altLang="zh-CN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4. 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写好后，把自己的习作读给同学听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。大家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交流一下，谁的推荐能够激发起其他</a:t>
            </a:r>
            <a:r>
              <a:rPr lang="zh-CN" altLang="en-US" sz="2200" b="1" dirty="0" smtClean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人阅读</a:t>
            </a:r>
            <a:r>
              <a:rPr lang="zh-CN" altLang="en-US" sz="22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的兴趣。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19526" y="1135390"/>
            <a:ext cx="8496944" cy="28623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361950" lvl="0" indent="-361950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(1)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选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好书籍。什么是好书？应该是内容健康、给人知识、给人启迪、给人美的享受的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书籍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。可以是童话故事，可以是科普读物，也可以是诗歌或散文，还可以是名著。</a:t>
            </a:r>
          </a:p>
          <a:p>
            <a:pPr marL="361950" lvl="0" indent="-361950" defTabSz="9144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(2)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推荐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好书时，应该选择自己最喜欢的、印象深刻的或最能引起情感共鸣的书，这样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才有话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可说，有内容可写。</a:t>
            </a:r>
            <a:endParaRPr kumimoji="0" lang="zh-CN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1305943" y="683960"/>
            <a:ext cx="1139545" cy="529596"/>
          </a:xfrm>
          <a:prstGeom prst="wedgeRoundRectCallout">
            <a:avLst>
              <a:gd name="adj1" fmla="val -59169"/>
              <a:gd name="adj2" fmla="val 4507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选材</a:t>
            </a:r>
            <a:endParaRPr lang="zh-CN" altLang="en-US" sz="24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08889" y="1124224"/>
            <a:ext cx="8496944" cy="20128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712788" defTabSz="9144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回忆自己读过的书，选择给你留下深刻印象的推荐给大家，写作时先简略交代这本书的书名及主要内容，写清楚它让你印象深刻的原因，即你推荐这本书的理由，最后再适当地介绍自己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读完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这本书后获得的启示，悟出的道理。</a:t>
            </a:r>
            <a:endParaRPr kumimoji="0" lang="zh-CN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870008" y="673327"/>
            <a:ext cx="1139545" cy="529596"/>
          </a:xfrm>
          <a:prstGeom prst="wedgeRoundRectCallout">
            <a:avLst>
              <a:gd name="adj1" fmla="val -59169"/>
              <a:gd name="adj2" fmla="val 4507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构思</a:t>
            </a:r>
            <a:endParaRPr lang="zh-CN" altLang="en-US" sz="2400" b="1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127" y="3077019"/>
            <a:ext cx="6881127" cy="148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55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>
          <a:xfrm>
            <a:off x="3230716" y="13882"/>
            <a:ext cx="2681287" cy="646331"/>
            <a:chOff x="1187624" y="1484784"/>
            <a:chExt cx="2682094" cy="861693"/>
          </a:xfrm>
        </p:grpSpPr>
        <p:grpSp>
          <p:nvGrpSpPr>
            <p:cNvPr id="3" name="组合 1"/>
            <p:cNvGrpSpPr/>
            <p:nvPr/>
          </p:nvGrpSpPr>
          <p:grpSpPr>
            <a:xfrm>
              <a:off x="1187624" y="2201337"/>
              <a:ext cx="2682094" cy="75535"/>
              <a:chOff x="1568988" y="4862104"/>
              <a:chExt cx="6662148" cy="151069"/>
            </a:xfrm>
          </p:grpSpPr>
          <p:sp>
            <p:nvSpPr>
              <p:cNvPr id="5" name="平行四边形 4"/>
              <p:cNvSpPr/>
              <p:nvPr/>
            </p:nvSpPr>
            <p:spPr>
              <a:xfrm>
                <a:off x="1568988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" name="平行四边形 5"/>
              <p:cNvSpPr/>
              <p:nvPr/>
            </p:nvSpPr>
            <p:spPr>
              <a:xfrm>
                <a:off x="2527484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平行四边形 6"/>
              <p:cNvSpPr/>
              <p:nvPr/>
            </p:nvSpPr>
            <p:spPr>
              <a:xfrm>
                <a:off x="3485983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平行四边形 7"/>
              <p:cNvSpPr/>
              <p:nvPr/>
            </p:nvSpPr>
            <p:spPr>
              <a:xfrm>
                <a:off x="4448425" y="4860788"/>
                <a:ext cx="903274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平行四边形 8"/>
              <p:cNvSpPr/>
              <p:nvPr/>
            </p:nvSpPr>
            <p:spPr>
              <a:xfrm>
                <a:off x="5406921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" name="平行四边形 9"/>
              <p:cNvSpPr/>
              <p:nvPr/>
            </p:nvSpPr>
            <p:spPr>
              <a:xfrm>
                <a:off x="6365420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平行四边形 10"/>
              <p:cNvSpPr/>
              <p:nvPr/>
            </p:nvSpPr>
            <p:spPr>
              <a:xfrm>
                <a:off x="7323916" y="4860788"/>
                <a:ext cx="907220" cy="152385"/>
              </a:xfrm>
              <a:prstGeom prst="parallelogram">
                <a:avLst>
                  <a:gd name="adj" fmla="val 140840"/>
                </a:avLst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4" name="矩形 3"/>
            <p:cNvSpPr/>
            <p:nvPr/>
          </p:nvSpPr>
          <p:spPr>
            <a:xfrm>
              <a:off x="1547664" y="1484784"/>
              <a:ext cx="2031936" cy="8616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  <a:cs typeface="+mn-cs"/>
                </a:rPr>
                <a:t>技法点拨</a:t>
              </a:r>
            </a:p>
          </p:txBody>
        </p:sp>
      </p:grpSp>
      <p:sp>
        <p:nvSpPr>
          <p:cNvPr id="20485" name="矩形 12"/>
          <p:cNvSpPr/>
          <p:nvPr/>
        </p:nvSpPr>
        <p:spPr>
          <a:xfrm>
            <a:off x="591586" y="597372"/>
            <a:ext cx="6011229" cy="7934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确定范围，推荐好书。</a:t>
            </a:r>
          </a:p>
        </p:txBody>
      </p:sp>
      <p:sp>
        <p:nvSpPr>
          <p:cNvPr id="12" name="矩形 11"/>
          <p:cNvSpPr/>
          <p:nvPr/>
        </p:nvSpPr>
        <p:spPr>
          <a:xfrm>
            <a:off x="781988" y="1431097"/>
            <a:ext cx="7957969" cy="2862322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indent="627063" defTabSz="457200">
              <a:lnSpc>
                <a:spcPct val="15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同学们读过很多书，究竟应该选择怎样的书向同学推荐呢？可以是内容健康、情节有趣的书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；可以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是语言优美、描写生动的书；可以是开发思维、启迪智慧的书；可以是陶冶情操、启迪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思想的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书</a:t>
            </a:r>
            <a:r>
              <a:rPr lang="en-US" altLang="zh-CN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认真回忆自己读过的书，从中选择一本自己最喜欢的、印象深刻的推荐给同学。</a:t>
            </a:r>
            <a:endParaRPr sz="2400" b="1" dirty="0">
              <a:solidFill>
                <a:schemeClr val="tx1"/>
              </a:solidFill>
              <a:latin typeface="宋体" panose="02010600030101010101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467659" y="468402"/>
            <a:ext cx="5763021" cy="7934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突出重点，激发兴趣。</a:t>
            </a:r>
          </a:p>
        </p:txBody>
      </p:sp>
      <p:sp>
        <p:nvSpPr>
          <p:cNvPr id="12" name="矩形 11"/>
          <p:cNvSpPr/>
          <p:nvPr/>
        </p:nvSpPr>
        <p:spPr>
          <a:xfrm>
            <a:off x="760722" y="1304706"/>
            <a:ext cx="7883545" cy="2862322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indent="627063" defTabSz="457200">
              <a:lnSpc>
                <a:spcPct val="15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确定好要推荐哪本书后，要仔细考虑推荐这本书的理由，即明确为什么要把这本书推荐给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同学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，是因为内容新奇有趣，还是因为语言优美生动；是因为情节曲折离奇，还是因为思想给人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启迪</a:t>
            </a:r>
            <a:r>
              <a:rPr lang="en-US" altLang="zh-CN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推荐理由可以只写一点，也可以写几点。如果你推荐的是一本小说，可以结合书中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的相</a:t>
            </a:r>
            <a:endParaRPr lang="en-US" altLang="zh-CN" sz="2400" b="1" dirty="0" smtClean="0">
              <a:latin typeface="宋体" panose="02010600030101010101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11873" y="847506"/>
            <a:ext cx="7883545" cy="2308324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关情节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、人物、对话或插图等来说明你的理由；如果你推荐的是一本科普读物，可以说说你获取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到哪些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有趣的知识或独特的想法。另外，你还可以转述或摘录书中的精彩片段，引用别人对这本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书的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评价。</a:t>
            </a:r>
            <a:endParaRPr sz="1800" b="1" dirty="0">
              <a:solidFill>
                <a:schemeClr val="tx1"/>
              </a:solidFill>
              <a:latin typeface="宋体" panose="02010600030101010101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39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427627" y="420267"/>
            <a:ext cx="5165083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条理清晰，语言生动。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19020" y="1229647"/>
            <a:ext cx="8195367" cy="3416320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indent="627063" defTabSz="457200">
              <a:lnSpc>
                <a:spcPct val="15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向同学推荐一本好书，就要把这本书的书名、作者、出版社等基本信息介绍给同学，更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要写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清楚推荐这本书的理由。那么，按照怎样的顺序来写呢？一般情况下，我们应该先交代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推荐的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书是什么，再介绍这本书的基本信息，然后重点写清楚推荐这本书的理由，最后发出号召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，让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同学来读一读你推荐的这本书。</a:t>
            </a:r>
            <a:endParaRPr sz="2400" b="1" dirty="0">
              <a:solidFill>
                <a:schemeClr val="tx1"/>
              </a:solidFill>
              <a:latin typeface="宋体" panose="02010600030101010101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矩形 12"/>
          <p:cNvSpPr/>
          <p:nvPr/>
        </p:nvSpPr>
        <p:spPr>
          <a:xfrm>
            <a:off x="525282" y="601028"/>
            <a:ext cx="507807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交流成果，提高认识。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56575" y="1663306"/>
            <a:ext cx="7344816" cy="1667764"/>
          </a:xfrm>
          <a:prstGeom prst="rect">
            <a:avLst/>
          </a:prstGeom>
          <a:ln>
            <a:solidFill>
              <a:srgbClr val="6F9824"/>
            </a:solidFill>
            <a:prstDash val="sysDot"/>
          </a:ln>
        </p:spPr>
        <p:txBody>
          <a:bodyPr wrap="square">
            <a:spAutoFit/>
          </a:bodyPr>
          <a:lstStyle/>
          <a:p>
            <a:pPr indent="627063" defTabSz="457200">
              <a:lnSpc>
                <a:spcPct val="15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写好后，把自己的习作读给同学听。大家交流一下，看谁的推荐能够激发起其他人阅读的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兴趣</a:t>
            </a:r>
            <a:r>
              <a:rPr lang="zh-CN" altLang="en-US" sz="2400" b="1" dirty="0">
                <a:latin typeface="宋体" panose="02010600030101010101" pitchFamily="2" charset="-122"/>
                <a:ea typeface="宋体" pitchFamily="2" charset="-122"/>
                <a:cs typeface="Times New Roman" panose="02020603050405020304" pitchFamily="18" charset="0"/>
              </a:rPr>
              <a:t>，并进一步修改自己的习作。</a:t>
            </a:r>
            <a:endParaRPr sz="2400" b="1" dirty="0">
              <a:solidFill>
                <a:schemeClr val="tx1"/>
              </a:solidFill>
              <a:latin typeface="宋体" panose="02010600030101010101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"/>
          <p:cNvGrpSpPr/>
          <p:nvPr/>
        </p:nvGrpSpPr>
        <p:grpSpPr>
          <a:xfrm>
            <a:off x="3131840" y="548135"/>
            <a:ext cx="2681287" cy="56657"/>
            <a:chOff x="1568988" y="4862104"/>
            <a:chExt cx="6662148" cy="151069"/>
          </a:xfrm>
        </p:grpSpPr>
        <p:sp>
          <p:nvSpPr>
            <p:cNvPr id="18" name="平行四边形 17"/>
            <p:cNvSpPr/>
            <p:nvPr/>
          </p:nvSpPr>
          <p:spPr>
            <a:xfrm>
              <a:off x="1568988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平行四边形 19"/>
            <p:cNvSpPr/>
            <p:nvPr/>
          </p:nvSpPr>
          <p:spPr>
            <a:xfrm>
              <a:off x="2527484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平行四边形 20"/>
            <p:cNvSpPr/>
            <p:nvPr/>
          </p:nvSpPr>
          <p:spPr>
            <a:xfrm>
              <a:off x="3485983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平行四边形 21"/>
            <p:cNvSpPr/>
            <p:nvPr/>
          </p:nvSpPr>
          <p:spPr>
            <a:xfrm>
              <a:off x="4448425" y="4860788"/>
              <a:ext cx="903274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平行四边形 22"/>
            <p:cNvSpPr/>
            <p:nvPr/>
          </p:nvSpPr>
          <p:spPr>
            <a:xfrm>
              <a:off x="5406921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平行四边形 23"/>
            <p:cNvSpPr/>
            <p:nvPr/>
          </p:nvSpPr>
          <p:spPr>
            <a:xfrm>
              <a:off x="6365420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平行四边形 26"/>
            <p:cNvSpPr/>
            <p:nvPr/>
          </p:nvSpPr>
          <p:spPr>
            <a:xfrm>
              <a:off x="7323916" y="4860788"/>
              <a:ext cx="907220" cy="152385"/>
            </a:xfrm>
            <a:prstGeom prst="parallelogram">
              <a:avLst>
                <a:gd name="adj" fmla="val 140840"/>
              </a:avLst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5" name="矩形 24"/>
          <p:cNvSpPr/>
          <p:nvPr/>
        </p:nvSpPr>
        <p:spPr>
          <a:xfrm>
            <a:off x="3404770" y="13015"/>
            <a:ext cx="203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佳作引路</a:t>
            </a:r>
          </a:p>
        </p:txBody>
      </p:sp>
      <p:sp>
        <p:nvSpPr>
          <p:cNvPr id="11" name="矩形 10"/>
          <p:cNvSpPr/>
          <p:nvPr/>
        </p:nvSpPr>
        <p:spPr>
          <a:xfrm>
            <a:off x="248594" y="638080"/>
            <a:ext cx="1810078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佳作</a:t>
            </a:r>
            <a:r>
              <a:rPr lang="zh-CN" altLang="en-US" sz="24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在线：</a:t>
            </a:r>
            <a:endParaRPr lang="zh-CN" altLang="en-US" sz="2400" b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226589" y="0"/>
            <a:ext cx="0" cy="51435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46140" y="1285791"/>
            <a:ext cx="571698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）我今天要向大家推荐一本书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假如给我三天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光明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。这本书的作者是美国作家海伦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凯勒。书中记录了一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个盲聋哑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人如何在无光无声的黑暗里，坚强面对困难，迎接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生活的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挑战，创造生命的奇迹的事，字里行间洋溢着对生活的热爱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。虽然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拥有三天光明是一个不会实现的梦，但海伦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凯勒真实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、伟大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的一生，却给不少残疾人和正常人带来了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感动。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26589" y="64305"/>
            <a:ext cx="141577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写法品析</a:t>
            </a:r>
          </a:p>
        </p:txBody>
      </p:sp>
      <p:sp>
        <p:nvSpPr>
          <p:cNvPr id="26" name="矩形 25"/>
          <p:cNvSpPr/>
          <p:nvPr/>
        </p:nvSpPr>
        <p:spPr>
          <a:xfrm>
            <a:off x="1754567" y="753168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小小“动物园”</a:t>
            </a:r>
            <a:endParaRPr lang="zh-CN" altLang="en-US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43" y="4054593"/>
            <a:ext cx="359524" cy="45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956" y="846826"/>
            <a:ext cx="336471" cy="29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13"/>
          <p:cNvSpPr/>
          <p:nvPr/>
        </p:nvSpPr>
        <p:spPr>
          <a:xfrm>
            <a:off x="6464478" y="761762"/>
            <a:ext cx="2530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第</a:t>
            </a:r>
            <a:r>
              <a:rPr lang="en-US" altLang="zh-CN" sz="1800" b="1" dirty="0" smtClean="0">
                <a:latin typeface="仿宋" pitchFamily="49" charset="-122"/>
                <a:ea typeface="仿宋" pitchFamily="49" charset="-122"/>
              </a:rPr>
              <a:t>1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自然段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开门见山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，直接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写出了推荐的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一本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书是什么及其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主要内容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，激起了读者的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阅读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兴趣。</a:t>
            </a:r>
            <a:endParaRPr lang="zh-CN" altLang="en-US" sz="1800" b="1" dirty="0">
              <a:latin typeface="仿宋" pitchFamily="49" charset="-122"/>
              <a:ea typeface="仿宋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6226589" y="0"/>
            <a:ext cx="0" cy="51435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46140" y="655432"/>
            <a:ext cx="571698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）海伦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凯勒是一个盲、聋、哑三种病集于一身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的普通人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，她十九个月时双目失明、双耳失聪。她不能像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我们正常人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一样快乐、自由地生活，只能生活在一个黑暗、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寂静的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世界里。但在安妮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莎莉文小姐的细心照料下，她克服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了种种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困难，凭借着顽强的毅力，演绎出不平凡的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人生。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）虽然她能说话了，她也不再寂寞，但她却永远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失去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了听力和视力。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面临这样的惨剧，一个正常人都很难</a:t>
            </a:r>
            <a:r>
              <a:rPr lang="zh-CN" altLang="en-US" sz="20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做到真正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去面对困难，更何况是一个残疾的女孩呢？</a:t>
            </a:r>
            <a:endParaRPr lang="zh-CN" altLang="en-US" sz="2000" b="1" u="sng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64478" y="538469"/>
            <a:ext cx="25306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第</a:t>
            </a:r>
            <a:r>
              <a:rPr lang="en-US" altLang="zh-CN" sz="1800" b="1" dirty="0" smtClean="0">
                <a:latin typeface="仿宋" pitchFamily="49" charset="-122"/>
                <a:ea typeface="仿宋" pitchFamily="49" charset="-122"/>
              </a:rPr>
              <a:t>2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自然段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抓住人物的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特点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来写，突出人物的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高大形象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。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681" y="2582383"/>
            <a:ext cx="354275" cy="42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89" y="602267"/>
            <a:ext cx="341278" cy="30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45" y="4210327"/>
            <a:ext cx="286045" cy="43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896" y="1893455"/>
            <a:ext cx="329261" cy="33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矩形 32"/>
          <p:cNvSpPr/>
          <p:nvPr/>
        </p:nvSpPr>
        <p:spPr>
          <a:xfrm>
            <a:off x="6432576" y="1867539"/>
            <a:ext cx="25306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运用对比的手法写出了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这本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书的主人公身残志坚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的特点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7239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6226589" y="0"/>
            <a:ext cx="0" cy="51435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56773" y="644799"/>
            <a:ext cx="571698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）在阅读完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假如给我三天光明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的最后一章时，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我流下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了激动的眼泪。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在她的心里，她只想要三天的光明，</a:t>
            </a:r>
            <a:r>
              <a:rPr lang="zh-CN" altLang="en-US" sz="20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看看细心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看护她、帮助她学会说话的家庭老师</a:t>
            </a:r>
            <a:r>
              <a:rPr lang="en-US" altLang="zh-CN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安妮</a:t>
            </a:r>
            <a:r>
              <a:rPr lang="en-US" altLang="zh-CN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莎莉文</a:t>
            </a:r>
            <a:r>
              <a:rPr lang="zh-CN" altLang="en-US" sz="20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小姐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；看看壮丽的日出，为它祈祷；看看自然历史博物馆的</a:t>
            </a:r>
            <a:r>
              <a:rPr lang="zh-CN" altLang="en-US" sz="20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一切</a:t>
            </a:r>
            <a:r>
              <a:rPr lang="en-US" altLang="zh-CN" sz="20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）一个残疾人，面对生活的不公，没有放弃，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而是选择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继续开心、幸福、乐观地活下去，这需要多么大的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勇气啊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！假如她能重获光明，她所要见的第一个人是细心照顾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她多年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的安妮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莎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64478" y="506570"/>
            <a:ext cx="2530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运用排比的句式抓住这</a:t>
            </a:r>
          </a:p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本书中的精彩内容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，写</a:t>
            </a:r>
            <a:endParaRPr lang="zh-CN" altLang="en-US" sz="1800" b="1" dirty="0">
              <a:latin typeface="仿宋" pitchFamily="49" charset="-122"/>
              <a:ea typeface="仿宋" pitchFamily="49" charset="-122"/>
            </a:endParaRPr>
          </a:p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出了主人公渴望光明的</a:t>
            </a:r>
          </a:p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内心世界。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674" y="2670247"/>
            <a:ext cx="301790" cy="38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529" y="549102"/>
            <a:ext cx="341278" cy="30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98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6226589" y="0"/>
            <a:ext cx="0" cy="514350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67406" y="644799"/>
            <a:ext cx="571698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莉文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小姐，可见她多么富有感恩之心啊；其次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，她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要参观博物馆，可见她是多么好学啊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indent="542925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“善用你的眼睛吧，犹如明天你将遭到失明的</a:t>
            </a:r>
            <a:r>
              <a:rPr lang="zh-CN" altLang="en-US" sz="20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灾难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  这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是海伦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凯勒在书的结尾部分写给每一位读者的话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。她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让我们知道：我们要珍惜自己现在所拥有的一切，不要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把精力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花费在抱怨上，要懂得满足。海伦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凯勒值得我们敬佩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，我们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能从她身上获取无穷的精神力量。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64478" y="517203"/>
            <a:ext cx="2530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第</a:t>
            </a:r>
            <a:r>
              <a:rPr lang="en-US" altLang="zh-CN" sz="1800" b="1" dirty="0" smtClean="0">
                <a:latin typeface="仿宋" pitchFamily="49" charset="-122"/>
                <a:ea typeface="仿宋" pitchFamily="49" charset="-122"/>
              </a:rPr>
              <a:t>5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自然段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有感而发，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不仅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写出了自己的感悟，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也写出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了对这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本书的主人公的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赞美之情。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443209" y="1856906"/>
            <a:ext cx="2530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引用书中的话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，使结尾更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有感染力、吸引力</a:t>
            </a:r>
            <a:r>
              <a:rPr lang="zh-CN" altLang="en-US" sz="1800" b="1" dirty="0" smtClean="0">
                <a:latin typeface="仿宋" pitchFamily="49" charset="-122"/>
                <a:ea typeface="仿宋" pitchFamily="49" charset="-122"/>
              </a:rPr>
              <a:t>，让</a:t>
            </a:r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推荐这本书的理由更</a:t>
            </a:r>
          </a:p>
          <a:p>
            <a:r>
              <a:rPr lang="zh-CN" altLang="en-US" sz="1800" b="1" dirty="0">
                <a:latin typeface="仿宋" pitchFamily="49" charset="-122"/>
                <a:ea typeface="仿宋" pitchFamily="49" charset="-122"/>
              </a:rPr>
              <a:t>有说服力。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160" y="1053093"/>
            <a:ext cx="401512" cy="43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89" y="538469"/>
            <a:ext cx="334068" cy="30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DE5"/>
              </a:clrFrom>
              <a:clrTo>
                <a:srgbClr val="FFFD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333" y="1864397"/>
            <a:ext cx="376770" cy="42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1E8F5"/>
              </a:clrFrom>
              <a:clrTo>
                <a:srgbClr val="E1E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007" y="1867539"/>
            <a:ext cx="334068" cy="31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87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926774" y="1136090"/>
            <a:ext cx="143981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zh-CN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总评：</a:t>
            </a:r>
            <a:endParaRPr lang="zh-CN" alt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43063" y="1942521"/>
            <a:ext cx="7745514" cy="1667764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indent="612140">
              <a:lnSpc>
                <a:spcPct val="150000"/>
              </a:lnSpc>
              <a:defRPr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本文的作者结合书中的精彩语句，从书的主要内容、人物形象、蕴含的道理以及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阅读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感受等方面入手，向我们推荐这本书，推荐理由充分，具有感染力和吸引力。</a:t>
            </a:r>
            <a:endParaRPr lang="zh-CN" altLang="en-US" sz="2400" b="1" dirty="0" smtClean="0">
              <a:latin typeface="宋体" pitchFamily="2" charset="-122"/>
              <a:ea typeface="宋体" pitchFamily="2" charset="-122"/>
            </a:endParaRPr>
          </a:p>
        </p:txBody>
      </p:sp>
      <p:pic>
        <p:nvPicPr>
          <p:cNvPr id="4" name="Picture 8" descr="https://ss0.bdstatic.com/70cFvHSh_Q1YnxGkpoWK1HF6hhy/it/u=2420330119,3946864923&amp;fm=23&amp;gp=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9"/>
          <a:stretch>
            <a:fillRect/>
          </a:stretch>
        </p:blipFill>
        <p:spPr bwMode="auto">
          <a:xfrm>
            <a:off x="756656" y="955378"/>
            <a:ext cx="1170051" cy="94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3" name="文本框 12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8"/>
            <a:ext cx="9144000" cy="13998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4" y="3026413"/>
            <a:ext cx="1110951" cy="1178661"/>
          </a:xfrm>
          <a:prstGeom prst="rect">
            <a:avLst/>
          </a:prstGeom>
        </p:spPr>
      </p:pic>
      <p:pic>
        <p:nvPicPr>
          <p:cNvPr id="18" name="Picture 39" descr="구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11125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0" descr="구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2925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2160317" y="2357030"/>
            <a:ext cx="501471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kern="0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</a:rPr>
              <a:t>Thank you! </a:t>
            </a:r>
            <a:endParaRPr lang="zh-CN" altLang="en-US" sz="6000" b="1" kern="0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</a:endParaRPr>
          </a:p>
        </p:txBody>
      </p:sp>
      <p:grpSp>
        <p:nvGrpSpPr>
          <p:cNvPr id="29" name="组 1"/>
          <p:cNvGrpSpPr/>
          <p:nvPr/>
        </p:nvGrpSpPr>
        <p:grpSpPr bwMode="auto">
          <a:xfrm>
            <a:off x="879475" y="372892"/>
            <a:ext cx="7694613" cy="2239963"/>
            <a:chOff x="808395" y="136945"/>
            <a:chExt cx="7694895" cy="2239335"/>
          </a:xfrm>
        </p:grpSpPr>
        <p:pic>
          <p:nvPicPr>
            <p:cNvPr id="3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 bwMode="auto">
            <a:xfrm>
              <a:off x="808395" y="136945"/>
              <a:ext cx="2343918" cy="2128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 bwMode="auto">
            <a:xfrm rot="1032491">
              <a:off x="4946491" y="1089550"/>
              <a:ext cx="811350" cy="1079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b="68407"/>
            <a:stretch>
              <a:fillRect/>
            </a:stretch>
          </p:blipFill>
          <p:spPr bwMode="auto">
            <a:xfrm>
              <a:off x="5729486" y="406534"/>
              <a:ext cx="2773804" cy="196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2" r="61148" b="73834"/>
            <a:stretch>
              <a:fillRect/>
            </a:stretch>
          </p:blipFill>
          <p:spPr bwMode="auto">
            <a:xfrm>
              <a:off x="3123145" y="1033320"/>
              <a:ext cx="979902" cy="11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 bwMode="auto">
            <a:xfrm>
              <a:off x="4040580" y="516437"/>
              <a:ext cx="1040436" cy="116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6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那拉提草原的天空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4A7B29"/>
      </a:accent1>
      <a:accent2>
        <a:srgbClr val="2A3D52"/>
      </a:accent2>
      <a:accent3>
        <a:srgbClr val="739A28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1565</Words>
  <Application>Microsoft Office PowerPoint</Application>
  <PresentationFormat>全屏显示(16:9)</PresentationFormat>
  <Paragraphs>77</Paragraphs>
  <Slides>21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User</cp:lastModifiedBy>
  <cp:revision>126</cp:revision>
  <dcterms:created xsi:type="dcterms:W3CDTF">2015-05-21T02:05:00Z</dcterms:created>
  <dcterms:modified xsi:type="dcterms:W3CDTF">2020-08-20T06:17:13Z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