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827" r:id="rId2"/>
    <p:sldId id="824" r:id="rId3"/>
    <p:sldId id="800" r:id="rId4"/>
    <p:sldId id="801" r:id="rId5"/>
    <p:sldId id="802" r:id="rId6"/>
    <p:sldId id="825" r:id="rId7"/>
    <p:sldId id="803" r:id="rId8"/>
    <p:sldId id="804" r:id="rId9"/>
    <p:sldId id="806" r:id="rId10"/>
    <p:sldId id="807" r:id="rId11"/>
    <p:sldId id="808" r:id="rId12"/>
    <p:sldId id="809" r:id="rId13"/>
    <p:sldId id="826" r:id="rId14"/>
    <p:sldId id="810" r:id="rId15"/>
    <p:sldId id="811" r:id="rId16"/>
    <p:sldId id="812" r:id="rId17"/>
    <p:sldId id="813" r:id="rId18"/>
    <p:sldId id="814" r:id="rId19"/>
    <p:sldId id="815" r:id="rId20"/>
    <p:sldId id="816" r:id="rId21"/>
    <p:sldId id="817" r:id="rId22"/>
    <p:sldId id="818" r:id="rId23"/>
    <p:sldId id="819" r:id="rId24"/>
    <p:sldId id="820" r:id="rId25"/>
    <p:sldId id="821" r:id="rId26"/>
    <p:sldId id="823" r:id="rId27"/>
    <p:sldId id="828" r:id="rId28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EB6343"/>
    <a:srgbClr val="FAFDF0"/>
    <a:srgbClr val="F8C14A"/>
    <a:srgbClr val="31ACB5"/>
    <a:srgbClr val="F2947E"/>
    <a:srgbClr val="F8C6BA"/>
    <a:srgbClr val="EE775C"/>
    <a:srgbClr val="3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79" autoAdjust="0"/>
    <p:restoredTop sz="94660"/>
  </p:normalViewPr>
  <p:slideViewPr>
    <p:cSldViewPr snapToGrid="0">
      <p:cViewPr>
        <p:scale>
          <a:sx n="90" d="100"/>
          <a:sy n="90" d="100"/>
        </p:scale>
        <p:origin x="-252" y="-990"/>
      </p:cViewPr>
      <p:guideLst>
        <p:guide orient="horz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D6E326-7A8B-4A2F-AFB5-FABE8D94FF58}" type="datetimeFigureOut">
              <a:rPr lang="zh-CN" altLang="en-US" smtClean="0"/>
              <a:t>2020/9/1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B8799-C4E5-4DE5-B743-0D2BA5D547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679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marL="0" marR="0" indent="0" algn="l" defTabSz="914400" rtl="0" eaLnBrk="1" latinLnBrk="0" hangingPunct="1">
              <a:lnSpc>
                <a:spcPct val="100000"/>
              </a:lnSpc>
              <a:buClrTx/>
              <a:buSzTx/>
              <a:buFontTx/>
              <a:buNone/>
              <a:defRPr/>
            </a:pPr>
            <a:endParaRPr kumimoji="1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buNone/>
              <a:defRPr/>
            </a:pPr>
            <a:endParaRPr kumimoji="1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Char char="•"/>
            </a:pPr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图片 8" descr="小花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333810">
            <a:off x="2416175" y="3954463"/>
            <a:ext cx="1022350" cy="752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" descr="荣德基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4775"/>
            <a:ext cx="12922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9" descr="구름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134938"/>
            <a:ext cx="68262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914EE-F073-467C-B169-D91D60B75DBB}" type="datetimeFigureOut">
              <a:rPr lang="zh-CN" altLang="en-US"/>
              <a:pPr>
                <a:defRPr/>
              </a:pPr>
              <a:t>2020/9/1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25FC4-C432-40EC-94E6-EC939F7BD0B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630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" descr="荣德基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90488"/>
            <a:ext cx="12922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9" descr="구름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134938"/>
            <a:ext cx="68262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84688"/>
            <a:ext cx="9144000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A0578-5DB7-4621-95E1-9372D6F3A118}" type="datetimeFigureOut">
              <a:rPr lang="zh-CN" altLang="en-US"/>
              <a:pPr>
                <a:defRPr/>
              </a:pPr>
              <a:t>2020/9/1</a:t>
            </a:fld>
            <a:endParaRPr lang="zh-CN" altLang="en-US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D9C85-F215-4306-9825-287F3E1268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488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84"/>
          <a:stretch>
            <a:fillRect/>
          </a:stretch>
        </p:blipFill>
        <p:spPr>
          <a:xfrm>
            <a:off x="0" y="3743659"/>
            <a:ext cx="9144000" cy="139984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82" y="0"/>
            <a:ext cx="2664351" cy="768096"/>
          </a:xfrm>
          <a:prstGeom prst="rect">
            <a:avLst/>
          </a:prstGeom>
        </p:spPr>
      </p:pic>
      <p:grpSp>
        <p:nvGrpSpPr>
          <p:cNvPr id="10" name="组 3"/>
          <p:cNvGrpSpPr/>
          <p:nvPr userDrawn="1"/>
        </p:nvGrpSpPr>
        <p:grpSpPr>
          <a:xfrm>
            <a:off x="449696" y="511207"/>
            <a:ext cx="8111992" cy="3612369"/>
            <a:chOff x="449696" y="511207"/>
            <a:chExt cx="8111992" cy="3612369"/>
          </a:xfrm>
        </p:grpSpPr>
        <p:sp>
          <p:nvSpPr>
            <p:cNvPr id="11" name="文本框 17"/>
            <p:cNvSpPr txBox="1"/>
            <p:nvPr/>
          </p:nvSpPr>
          <p:spPr>
            <a:xfrm rot="704550">
              <a:off x="6068698" y="511207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2" name="文本框 28"/>
            <p:cNvSpPr txBox="1"/>
            <p:nvPr/>
          </p:nvSpPr>
          <p:spPr>
            <a:xfrm rot="704550">
              <a:off x="449696" y="1517484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3" name="文本框 29"/>
            <p:cNvSpPr txBox="1"/>
            <p:nvPr/>
          </p:nvSpPr>
          <p:spPr>
            <a:xfrm rot="704550">
              <a:off x="3421179" y="1175701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4" name="文本框 30"/>
            <p:cNvSpPr txBox="1"/>
            <p:nvPr/>
          </p:nvSpPr>
          <p:spPr>
            <a:xfrm rot="704550">
              <a:off x="2097420" y="3107913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5" name="文本框 34"/>
            <p:cNvSpPr txBox="1"/>
            <p:nvPr/>
          </p:nvSpPr>
          <p:spPr>
            <a:xfrm rot="704550">
              <a:off x="5341091" y="2805380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</p:grp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428" y="4798254"/>
            <a:ext cx="2507798" cy="2960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457"/>
          <a:stretch>
            <a:fillRect/>
          </a:stretch>
        </p:blipFill>
        <p:spPr bwMode="auto">
          <a:xfrm>
            <a:off x="941387" y="0"/>
            <a:ext cx="166528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3BFB7-74CA-4FBB-9BAA-4D55F32D716A}" type="datetimeFigureOut">
              <a:rPr lang="zh-CN" altLang="en-US" smtClean="0"/>
              <a:t>2020/9/1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E20DE-EFCC-4205-9434-E6F9C9FB4D6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&#35821;&#25991;&#22253;&#22320;&#20843;&#26085;&#31215;&#26376;&#32047;.mp4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hyperlink" Target="&#35821;&#25991;&#22253;&#22320;&#20843;%20&#25299;&#23637;&#31215;&#32047;.mp4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8.png"/><Relationship Id="rId5" Type="http://schemas.openxmlformats.org/officeDocument/2006/relationships/image" Target="../media/image33.png"/><Relationship Id="rId10" Type="http://schemas.openxmlformats.org/officeDocument/2006/relationships/image" Target="../media/image37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328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 12"/>
          <p:cNvGrpSpPr/>
          <p:nvPr/>
        </p:nvGrpSpPr>
        <p:grpSpPr>
          <a:xfrm>
            <a:off x="449696" y="511207"/>
            <a:ext cx="8111992" cy="3612369"/>
            <a:chOff x="449696" y="511207"/>
            <a:chExt cx="8111992" cy="3612369"/>
          </a:xfrm>
        </p:grpSpPr>
        <p:sp>
          <p:nvSpPr>
            <p:cNvPr id="14" name="文本框 13"/>
            <p:cNvSpPr txBox="1"/>
            <p:nvPr/>
          </p:nvSpPr>
          <p:spPr>
            <a:xfrm rot="704550">
              <a:off x="6068698" y="511207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 rot="704550">
              <a:off x="449696" y="1517484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 rot="704550">
              <a:off x="3421179" y="1175701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 rot="704550">
              <a:off x="2097420" y="3107913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 rot="704550">
              <a:off x="5341091" y="2805380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</p:grpSp>
      <p:grpSp>
        <p:nvGrpSpPr>
          <p:cNvPr id="2" name="组 1"/>
          <p:cNvGrpSpPr/>
          <p:nvPr/>
        </p:nvGrpSpPr>
        <p:grpSpPr>
          <a:xfrm>
            <a:off x="819591" y="221114"/>
            <a:ext cx="7694895" cy="2239335"/>
            <a:chOff x="808395" y="136945"/>
            <a:chExt cx="7694895" cy="2239335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444" b="69861"/>
            <a:stretch>
              <a:fillRect/>
            </a:stretch>
          </p:blipFill>
          <p:spPr>
            <a:xfrm>
              <a:off x="808395" y="136945"/>
              <a:ext cx="2343918" cy="2128158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11" t="4297" r="35136" b="72824"/>
            <a:stretch>
              <a:fillRect/>
            </a:stretch>
          </p:blipFill>
          <p:spPr>
            <a:xfrm rot="1032491">
              <a:off x="4946491" y="1089550"/>
              <a:ext cx="811350" cy="1079702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408" b="68406"/>
            <a:stretch>
              <a:fillRect/>
            </a:stretch>
          </p:blipFill>
          <p:spPr>
            <a:xfrm>
              <a:off x="5729486" y="406534"/>
              <a:ext cx="2773804" cy="1969746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83" t="6443" r="61148" b="73834"/>
            <a:stretch>
              <a:fillRect/>
            </a:stretch>
          </p:blipFill>
          <p:spPr>
            <a:xfrm>
              <a:off x="3123145" y="1033320"/>
              <a:ext cx="979902" cy="1192162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741" t="5559" r="48703" b="76802"/>
            <a:stretch>
              <a:fillRect/>
            </a:stretch>
          </p:blipFill>
          <p:spPr>
            <a:xfrm>
              <a:off x="4040580" y="516437"/>
              <a:ext cx="1040436" cy="1169338"/>
            </a:xfrm>
            <a:prstGeom prst="rect">
              <a:avLst/>
            </a:prstGeom>
          </p:spPr>
        </p:pic>
      </p:grpSp>
      <p:sp>
        <p:nvSpPr>
          <p:cNvPr id="3" name="圆角矩形 2"/>
          <p:cNvSpPr/>
          <p:nvPr/>
        </p:nvSpPr>
        <p:spPr>
          <a:xfrm>
            <a:off x="1686081" y="2283568"/>
            <a:ext cx="5771409" cy="114004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dirty="0" smtClean="0"/>
              <a:t>   </a:t>
            </a:r>
            <a:endParaRPr kumimoji="1" lang="zh-CN" altLang="en-US" sz="1200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96" y="2752007"/>
            <a:ext cx="1712459" cy="2422300"/>
          </a:xfrm>
          <a:prstGeom prst="rect">
            <a:avLst/>
          </a:prstGeom>
        </p:spPr>
      </p:pic>
      <p:sp>
        <p:nvSpPr>
          <p:cNvPr id="29" name="TextBox 3"/>
          <p:cNvSpPr txBox="1">
            <a:spLocks noChangeArrowheads="1"/>
          </p:cNvSpPr>
          <p:nvPr/>
        </p:nvSpPr>
        <p:spPr bwMode="auto">
          <a:xfrm>
            <a:off x="3611880" y="2562225"/>
            <a:ext cx="1920875" cy="58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466" tIns="48733" rIns="97466" bIns="48733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语文园地</a:t>
            </a:r>
          </a:p>
        </p:txBody>
      </p:sp>
      <p:sp>
        <p:nvSpPr>
          <p:cNvPr id="30" name="TextBox 4"/>
          <p:cNvSpPr txBox="1">
            <a:spLocks noChangeArrowheads="1"/>
          </p:cNvSpPr>
          <p:nvPr/>
        </p:nvSpPr>
        <p:spPr bwMode="auto">
          <a:xfrm>
            <a:off x="3134934" y="3761009"/>
            <a:ext cx="2722563" cy="403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466" tIns="48733" rIns="97466" bIns="48733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RJ</a:t>
            </a:r>
            <a:r>
              <a:rPr lang="en-US" altLang="zh-CN" sz="2000" b="1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   </a:t>
            </a:r>
            <a:r>
              <a:rPr lang="zh-CN" altLang="en-US" sz="2000" b="1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五年级上册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2798" y="14334"/>
            <a:ext cx="214202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3600" b="1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交流平台</a:t>
            </a:r>
          </a:p>
        </p:txBody>
      </p:sp>
      <p:pic>
        <p:nvPicPr>
          <p:cNvPr id="2" name="图片 1" descr="f37989d8e66d25554e2c43f7859a9dd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 t="2142" b="32849"/>
          <a:stretch>
            <a:fillRect/>
          </a:stretch>
        </p:blipFill>
        <p:spPr>
          <a:xfrm rot="10800000">
            <a:off x="218032" y="1056006"/>
            <a:ext cx="2834005" cy="2849245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3275330" y="656279"/>
            <a:ext cx="5934075" cy="528638"/>
            <a:chOff x="3226928" y="924376"/>
            <a:chExt cx="5932120" cy="529056"/>
          </a:xfrm>
        </p:grpSpPr>
        <p:pic>
          <p:nvPicPr>
            <p:cNvPr id="11272" name="Picture 16" descr="C:\Users\Administrator\Desktop\对话框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26928" y="924376"/>
              <a:ext cx="5763743" cy="52905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1273" name="矩形 12"/>
            <p:cNvSpPr/>
            <p:nvPr/>
          </p:nvSpPr>
          <p:spPr>
            <a:xfrm>
              <a:off x="3406389" y="929915"/>
              <a:ext cx="5752659" cy="461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读了五个小朋友说的话，你收获了什么？</a:t>
              </a:r>
            </a:p>
          </p:txBody>
        </p:sp>
      </p:grpSp>
      <p:sp>
        <p:nvSpPr>
          <p:cNvPr id="15" name="矩形 15"/>
          <p:cNvSpPr/>
          <p:nvPr/>
        </p:nvSpPr>
        <p:spPr>
          <a:xfrm>
            <a:off x="3083937" y="1206500"/>
            <a:ext cx="5978302" cy="334245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6575">
              <a:lnSpc>
                <a:spcPct val="110000"/>
              </a:lnSpc>
              <a:spcAft>
                <a:spcPts val="600"/>
              </a:spcAft>
            </a:pPr>
            <a:r>
              <a:rPr lang="zh-CN" altLang="en-US" sz="2400" b="1" dirty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教材呈现了五个小朋友的发言，第一个小朋友问大家平时是怎样找书读的，喜欢读什么书。其他小朋友谈了自己找书读的方法：沿着课文找书读；读同一类的书；读同一作者写的不同的书；读各种各样的书。第一个小朋友从中受到启发：找书应该遵循从读一篇文章到读整本书，从读整本书到读同一类书的规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270889" y="116114"/>
            <a:ext cx="25177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交流指导：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867410" y="986006"/>
            <a:ext cx="7409180" cy="31076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79400"/>
            <a:r>
              <a:rPr lang="en-US" alt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（1）想一想：自己在课余生活中都读过哪些课外书，这些课外书你是根据什么来选择的。</a:t>
            </a:r>
          </a:p>
          <a:p>
            <a:pPr indent="279400"/>
            <a:r>
              <a:rPr 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（2）写一写：把自己选择这样的课外书的理由写下来，向同学推荐。</a:t>
            </a:r>
          </a:p>
          <a:p>
            <a:pPr indent="279400"/>
            <a:r>
              <a:rPr lang="zh-CN" sz="28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（3）说一说：把自己选择课外书的方法跟同学们交流，同时注意倾听其他同学的发言，取长补短，共同提高。</a:t>
            </a:r>
            <a:endParaRPr lang="zh-CN" altLang="en-US" sz="2800" b="1" dirty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9219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43350" y="534988"/>
            <a:ext cx="1897063" cy="1358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307023" y="781578"/>
            <a:ext cx="8847294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你还有什么好的方法去寻找课外书去</a:t>
            </a:r>
            <a:r>
              <a:rPr kumimoji="0" 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阅读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，</a:t>
            </a:r>
            <a:r>
              <a:rPr kumimoji="0" 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说</a:t>
            </a:r>
            <a:r>
              <a:rPr kumimoji="0" 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出来分享给大家。</a:t>
            </a:r>
            <a:endParaRPr kumimoji="0" 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3" name="组合 12"/>
          <p:cNvGrpSpPr/>
          <p:nvPr/>
        </p:nvGrpSpPr>
        <p:grpSpPr>
          <a:xfrm>
            <a:off x="669297" y="1334703"/>
            <a:ext cx="7604125" cy="1195849"/>
            <a:chOff x="850161" y="1278495"/>
            <a:chExt cx="7290539" cy="1193453"/>
          </a:xfrm>
        </p:grpSpPr>
        <p:sp>
          <p:nvSpPr>
            <p:cNvPr id="14" name="Text Box 5"/>
            <p:cNvSpPr txBox="1">
              <a:spLocks noChangeArrowheads="1"/>
            </p:cNvSpPr>
            <p:nvPr/>
          </p:nvSpPr>
          <p:spPr bwMode="auto">
            <a:xfrm>
              <a:off x="1777355" y="1278495"/>
              <a:ext cx="6363345" cy="1193453"/>
            </a:xfrm>
            <a:prstGeom prst="wedgeRectCallout">
              <a:avLst>
                <a:gd name="adj1" fmla="val -52969"/>
                <a:gd name="adj2" fmla="val -8813"/>
              </a:avLst>
            </a:prstGeom>
            <a:solidFill>
              <a:srgbClr val="DBEEF4"/>
            </a:solidFill>
            <a:ln w="9525">
              <a:solidFill>
                <a:schemeClr val="accent1">
                  <a:lumMod val="60000"/>
                  <a:lumOff val="40000"/>
                </a:schemeClr>
              </a:solidFill>
              <a:prstDash val="sysDot"/>
              <a:miter lim="800000"/>
            </a:ln>
          </p:spPr>
          <p:txBody>
            <a:bodyPr/>
            <a:lstStyle/>
            <a:p>
              <a:pPr marR="0" algn="just" defTabSz="457200">
                <a:buClrTx/>
                <a:buSzTx/>
                <a:buFontTx/>
                <a:defRPr/>
              </a:pPr>
              <a:r>
                <a:rPr kumimoji="0" lang="zh-CN" altLang="en-US" sz="2400" b="1" kern="1200" cap="none" spc="0" normalizeH="0" baseline="0" noProof="0" dirty="0"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我喜欢沿着课文找书读，如我读了《我的“长生果”》以后，我便找来了文中提到的《七色花》与《卓雅和舒拉》的故事来读。</a:t>
              </a:r>
            </a:p>
          </p:txBody>
        </p:sp>
        <p:pic>
          <p:nvPicPr>
            <p:cNvPr id="12303" name="Picture 12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50161" y="1402693"/>
              <a:ext cx="763479" cy="82262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4" name="组合 15"/>
          <p:cNvGrpSpPr/>
          <p:nvPr/>
        </p:nvGrpSpPr>
        <p:grpSpPr>
          <a:xfrm>
            <a:off x="673100" y="2694741"/>
            <a:ext cx="7765733" cy="1558269"/>
            <a:chOff x="917589" y="2615795"/>
            <a:chExt cx="7564565" cy="1559496"/>
          </a:xfrm>
        </p:grpSpPr>
        <p:sp>
          <p:nvSpPr>
            <p:cNvPr id="17" name="Text Box 6"/>
            <p:cNvSpPr txBox="1">
              <a:spLocks noChangeArrowheads="1"/>
            </p:cNvSpPr>
            <p:nvPr/>
          </p:nvSpPr>
          <p:spPr bwMode="auto">
            <a:xfrm>
              <a:off x="917589" y="2615795"/>
              <a:ext cx="6525122" cy="1559496"/>
            </a:xfrm>
            <a:prstGeom prst="wedgeRectCallout">
              <a:avLst>
                <a:gd name="adj1" fmla="val 54116"/>
                <a:gd name="adj2" fmla="val -5588"/>
              </a:avLst>
            </a:prstGeom>
            <a:solidFill>
              <a:srgbClr val="EBF1DE"/>
            </a:solidFill>
            <a:ln w="9525">
              <a:solidFill>
                <a:schemeClr val="accent3">
                  <a:lumMod val="75000"/>
                </a:schemeClr>
              </a:solidFill>
              <a:prstDash val="sysDot"/>
              <a:miter lim="800000"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读了冰心的《忆读书》，通过查阅相关资料，了解到冰心奶奶是我们的知心朋友，所以我又读了她写的《小橘灯》，让我认识了一位在艰难的生活，逆境中渴望光明的善良，坚强的农家少女。 </a:t>
              </a:r>
            </a:p>
          </p:txBody>
        </p:sp>
        <p:pic>
          <p:nvPicPr>
            <p:cNvPr id="12301" name="Picture 1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718675" y="2792113"/>
              <a:ext cx="763479" cy="9516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6" name="文本框 5"/>
          <p:cNvSpPr txBox="1"/>
          <p:nvPr/>
        </p:nvSpPr>
        <p:spPr>
          <a:xfrm>
            <a:off x="3313429" y="137977"/>
            <a:ext cx="25177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交流范例：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9219" name="Picture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43350" y="534988"/>
            <a:ext cx="1897063" cy="13589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组合 18"/>
          <p:cNvGrpSpPr/>
          <p:nvPr/>
        </p:nvGrpSpPr>
        <p:grpSpPr>
          <a:xfrm>
            <a:off x="693414" y="998792"/>
            <a:ext cx="7929384" cy="1978312"/>
            <a:chOff x="931066" y="3338371"/>
            <a:chExt cx="7647752" cy="1778068"/>
          </a:xfrm>
        </p:grpSpPr>
        <p:sp>
          <p:nvSpPr>
            <p:cNvPr id="20" name="Text Box 7"/>
            <p:cNvSpPr txBox="1">
              <a:spLocks noChangeArrowheads="1"/>
            </p:cNvSpPr>
            <p:nvPr/>
          </p:nvSpPr>
          <p:spPr bwMode="auto">
            <a:xfrm>
              <a:off x="1830143" y="3338371"/>
              <a:ext cx="6748675" cy="1778068"/>
            </a:xfrm>
            <a:prstGeom prst="wedgeRectCallout">
              <a:avLst>
                <a:gd name="adj1" fmla="val -52836"/>
                <a:gd name="adj2" fmla="val -6470"/>
              </a:avLst>
            </a:prstGeom>
            <a:solidFill>
              <a:srgbClr val="DCE6F2"/>
            </a:solidFill>
            <a:ln w="9525">
              <a:solidFill>
                <a:schemeClr val="tx2">
                  <a:lumMod val="60000"/>
                  <a:lumOff val="40000"/>
                </a:schemeClr>
              </a:solidFill>
              <a:prstDash val="sysDot"/>
              <a:miter lim="800000"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读了民间故事《牛郎织女》，让我感受到祖国传统文化的魅力，我开始对我国的民间故事产生极大兴趣，所以我就找来了《中国民间故事》，看了里面的《梁山伯与祝英台》《仓颉造字》等文章，这些都是十分精彩的故事。</a:t>
              </a:r>
            </a:p>
          </p:txBody>
        </p:sp>
        <p:pic>
          <p:nvPicPr>
            <p:cNvPr id="12299" name="Picture 14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31066" y="3709545"/>
              <a:ext cx="635271" cy="871012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8268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122083" y="222455"/>
            <a:ext cx="2836333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3600" b="1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词句段运用</a:t>
            </a:r>
          </a:p>
        </p:txBody>
      </p:sp>
      <p:grpSp>
        <p:nvGrpSpPr>
          <p:cNvPr id="13317" name="组合 7"/>
          <p:cNvGrpSpPr/>
          <p:nvPr/>
        </p:nvGrpSpPr>
        <p:grpSpPr>
          <a:xfrm>
            <a:off x="504346" y="1113959"/>
            <a:ext cx="8335962" cy="2812821"/>
            <a:chOff x="635000" y="776748"/>
            <a:chExt cx="8335992" cy="2812922"/>
          </a:xfrm>
        </p:grpSpPr>
        <p:sp>
          <p:nvSpPr>
            <p:cNvPr id="13324" name="矩形 14"/>
            <p:cNvSpPr/>
            <p:nvPr/>
          </p:nvSpPr>
          <p:spPr>
            <a:xfrm>
              <a:off x="755679" y="1650609"/>
              <a:ext cx="8215313" cy="193906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书，被人们称为人类文明的“长生果”。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莎士比亚说：“书籍是全世界的营养品。</a:t>
              </a:r>
              <a:r>
                <a:rPr lang="zh-CN" altLang="en-US" sz="20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endPara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20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一本你喜爱的书就是一位朋友，也是一处你随时想去就去的故地。</a:t>
              </a:r>
            </a:p>
          </p:txBody>
        </p:sp>
        <p:grpSp>
          <p:nvGrpSpPr>
            <p:cNvPr id="13325" name="组合 14"/>
            <p:cNvGrpSpPr/>
            <p:nvPr/>
          </p:nvGrpSpPr>
          <p:grpSpPr>
            <a:xfrm>
              <a:off x="635000" y="776748"/>
              <a:ext cx="7802102" cy="523875"/>
              <a:chOff x="750940" y="892604"/>
              <a:chExt cx="7801594" cy="524537"/>
            </a:xfrm>
          </p:grpSpPr>
          <p:sp>
            <p:nvSpPr>
              <p:cNvPr id="13326" name="矩形 1"/>
              <p:cNvSpPr/>
              <p:nvPr/>
            </p:nvSpPr>
            <p:spPr>
              <a:xfrm>
                <a:off x="1285695" y="892604"/>
                <a:ext cx="7266839" cy="4621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4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读一读，说一说还可以把书比喻成什么。</a:t>
                </a:r>
              </a:p>
            </p:txBody>
          </p:sp>
          <p:pic>
            <p:nvPicPr>
              <p:cNvPr id="13327" name="Picture 12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750940" y="911654"/>
                <a:ext cx="487935" cy="50548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30" name="矩形标注 29"/>
          <p:cNvSpPr/>
          <p:nvPr/>
        </p:nvSpPr>
        <p:spPr>
          <a:xfrm>
            <a:off x="2647336" y="1616549"/>
            <a:ext cx="4327621" cy="390525"/>
          </a:xfrm>
          <a:prstGeom prst="wedgeRectCallout">
            <a:avLst>
              <a:gd name="adj1" fmla="val -55279"/>
              <a:gd name="adj2" fmla="val 53024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这句话把书比喻成“长生果”。</a:t>
            </a:r>
          </a:p>
        </p:txBody>
      </p:sp>
      <p:sp>
        <p:nvSpPr>
          <p:cNvPr id="32" name="矩形标注 31"/>
          <p:cNvSpPr/>
          <p:nvPr/>
        </p:nvSpPr>
        <p:spPr>
          <a:xfrm>
            <a:off x="2790452" y="2966363"/>
            <a:ext cx="3865530" cy="373063"/>
          </a:xfrm>
          <a:prstGeom prst="wedgeRectCallout">
            <a:avLst>
              <a:gd name="adj1" fmla="val -58772"/>
              <a:gd name="adj2" fmla="val 1182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这句话把书比喻成营养品。</a:t>
            </a:r>
          </a:p>
        </p:txBody>
      </p:sp>
      <p:sp>
        <p:nvSpPr>
          <p:cNvPr id="17" name="矩形标注 16"/>
          <p:cNvSpPr/>
          <p:nvPr/>
        </p:nvSpPr>
        <p:spPr>
          <a:xfrm>
            <a:off x="3023621" y="3939021"/>
            <a:ext cx="4195886" cy="450850"/>
          </a:xfrm>
          <a:prstGeom prst="wedgeRectCallout">
            <a:avLst>
              <a:gd name="adj1" fmla="val -59922"/>
              <a:gd name="adj2" fmla="val -58716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这句话把书比喻成朋友和故地。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32" grpId="0" bldLvl="0" animBg="1"/>
      <p:bldP spid="17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extBox 6"/>
          <p:cNvSpPr txBox="1"/>
          <p:nvPr/>
        </p:nvSpPr>
        <p:spPr>
          <a:xfrm>
            <a:off x="542925" y="644525"/>
            <a:ext cx="3073400" cy="4603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342900" indent="-342900" eaLnBrk="0" hangingPunct="0">
              <a:lnSpc>
                <a:spcPct val="150000"/>
              </a:lnSpc>
              <a:buFont typeface="Wingdings" panose="05000000000000000000" pitchFamily="2" charset="2"/>
              <a:buChar char="l"/>
              <a:defRPr sz="2400" b="1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 eaLnBrk="0" hangingPunct="0">
              <a:defRPr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ea typeface="宋体" panose="02010600030101010101" pitchFamily="2" charset="-122"/>
              </a:defRPr>
            </a:lvl5pPr>
            <a:lvl6pPr marL="2514600" indent="-228600" eaLnBrk="0" hangingPunct="0">
              <a:defRPr>
                <a:ea typeface="宋体" panose="02010600030101010101" pitchFamily="2" charset="-122"/>
              </a:defRPr>
            </a:lvl6pPr>
            <a:lvl7pPr marL="2971800" indent="-228600" eaLnBrk="0" hangingPunct="0">
              <a:defRPr>
                <a:ea typeface="宋体" panose="02010600030101010101" pitchFamily="2" charset="-122"/>
              </a:defRPr>
            </a:lvl7pPr>
            <a:lvl8pPr marL="3429000" indent="-228600" eaLnBrk="0" hangingPunct="0">
              <a:defRPr>
                <a:ea typeface="宋体" panose="02010600030101010101" pitchFamily="2" charset="-122"/>
              </a:defRPr>
            </a:lvl8pPr>
            <a:lvl9pPr marL="3886200" indent="-228600" eaLnBrk="0" hangingPunct="0">
              <a:defRPr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dirty="0" smtClean="0"/>
              <a:t>读一读，找</a:t>
            </a:r>
            <a:r>
              <a:rPr lang="zh-CN" altLang="en-US" dirty="0"/>
              <a:t>规律。</a:t>
            </a:r>
          </a:p>
        </p:txBody>
      </p:sp>
      <p:sp>
        <p:nvSpPr>
          <p:cNvPr id="15" name="圆角矩形标注 14"/>
          <p:cNvSpPr/>
          <p:nvPr/>
        </p:nvSpPr>
        <p:spPr>
          <a:xfrm>
            <a:off x="884866" y="1179331"/>
            <a:ext cx="4274185" cy="909955"/>
          </a:xfrm>
          <a:prstGeom prst="wedgeRoundRectCallout">
            <a:avLst>
              <a:gd name="adj1" fmla="val 34415"/>
              <a:gd name="adj2" fmla="val 8538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看看这些句子有什么特点？</a:t>
            </a:r>
          </a:p>
        </p:txBody>
      </p:sp>
      <p:sp>
        <p:nvSpPr>
          <p:cNvPr id="3" name="矩形 2"/>
          <p:cNvSpPr/>
          <p:nvPr/>
        </p:nvSpPr>
        <p:spPr>
          <a:xfrm>
            <a:off x="676262" y="2359323"/>
            <a:ext cx="8127495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3400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这三句话都是运用了比喻修辞</a:t>
            </a:r>
            <a:r>
              <a:rPr lang="zh-CN" altLang="en-US" sz="2400" b="1" dirty="0" smtClean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手法的</a:t>
            </a:r>
            <a:r>
              <a:rPr lang="zh-CN" altLang="en-US" sz="2400" b="1" dirty="0">
                <a:solidFill>
                  <a:srgbClr val="C00000"/>
                </a:solidFill>
                <a:latin typeface="宋体" pitchFamily="2" charset="-122"/>
                <a:ea typeface="宋体" pitchFamily="2" charset="-122"/>
              </a:rPr>
              <a:t>与书有关的名言。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5"/>
          <p:cNvSpPr/>
          <p:nvPr/>
        </p:nvSpPr>
        <p:spPr>
          <a:xfrm>
            <a:off x="498475" y="552450"/>
            <a:ext cx="3006725" cy="6477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marL="342900" indent="-342900" eaLnBrk="0" hangingPunc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我拓展，我积累。</a:t>
            </a:r>
          </a:p>
        </p:txBody>
      </p:sp>
      <p:sp>
        <p:nvSpPr>
          <p:cNvPr id="9" name="圆角矩形标注 8"/>
          <p:cNvSpPr/>
          <p:nvPr/>
        </p:nvSpPr>
        <p:spPr>
          <a:xfrm>
            <a:off x="1817422" y="1168880"/>
            <a:ext cx="5516563" cy="528638"/>
          </a:xfrm>
          <a:prstGeom prst="wedgeRoundRectCallout">
            <a:avLst>
              <a:gd name="adj1" fmla="val -56361"/>
              <a:gd name="adj2" fmla="val 5440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小朋友，你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还积累了哪些关于书的名言？</a:t>
            </a:r>
          </a:p>
        </p:txBody>
      </p:sp>
      <p:sp>
        <p:nvSpPr>
          <p:cNvPr id="12" name="矩形 11"/>
          <p:cNvSpPr/>
          <p:nvPr/>
        </p:nvSpPr>
        <p:spPr>
          <a:xfrm>
            <a:off x="1955982" y="2019242"/>
            <a:ext cx="5197475" cy="16064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）书是钥匙，能开启智慧之门。</a:t>
            </a:r>
          </a:p>
          <a:p>
            <a:pPr lvl="0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2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）书是良药，能医治愚昧之症。</a:t>
            </a:r>
          </a:p>
          <a:p>
            <a:pPr lvl="0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3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）书是通向成功彼岸的船。</a:t>
            </a:r>
          </a:p>
          <a:p>
            <a:pPr lvl="0" defTabSz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4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）书是人生的向导。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pic>
        <p:nvPicPr>
          <p:cNvPr id="15365" name="Picture 13" descr="C:\Users\Administrator\Desktop\17e1884f61f242d2a7c5ee365a480b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318" y="1380490"/>
            <a:ext cx="955675" cy="9683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8" name="组合 7"/>
          <p:cNvGrpSpPr/>
          <p:nvPr/>
        </p:nvGrpSpPr>
        <p:grpSpPr>
          <a:xfrm>
            <a:off x="284791" y="776618"/>
            <a:ext cx="8502650" cy="3686175"/>
            <a:chOff x="390881" y="791255"/>
            <a:chExt cx="8502747" cy="3683271"/>
          </a:xfrm>
        </p:grpSpPr>
        <p:sp>
          <p:nvSpPr>
            <p:cNvPr id="15367" name="矩形 14"/>
            <p:cNvSpPr>
              <a:spLocks noChangeArrowheads="1"/>
            </p:cNvSpPr>
            <p:nvPr/>
          </p:nvSpPr>
          <p:spPr bwMode="auto">
            <a:xfrm>
              <a:off x="807355" y="1612976"/>
              <a:ext cx="8086273" cy="286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285750" marR="0" lvl="0" indent="-285750" algn="l" defTabSz="4572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(</a:t>
              </a: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kumimoji="0" lang="en-US" altLang="zh-CN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)</a:t>
              </a: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阅读是什么？是吸收。</a:t>
              </a:r>
            </a:p>
            <a:p>
              <a:pPr marL="285750" marR="0" lvl="0" indent="-285750" algn="l" defTabSz="4572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(</a:t>
              </a: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kumimoji="0" lang="en-US" altLang="zh-CN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)</a:t>
              </a: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把脑子里的东西拿出来，让人家知道，或者用嘴说，或者用笔写。</a:t>
              </a:r>
            </a:p>
            <a:p>
              <a:pPr marL="285750" marR="0" lvl="0" indent="-285750" algn="l" defTabSz="4572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(</a:t>
              </a: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kumimoji="0" lang="en-US" altLang="zh-CN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)</a:t>
              </a: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好像每天吃饭吸收营养一样，阅读就是吸收精神上的营养。</a:t>
              </a:r>
            </a:p>
            <a:p>
              <a:pPr marL="624205" marR="0" lvl="0" indent="-624205" algn="l" defTabSz="4572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(</a:t>
              </a: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kumimoji="0" lang="en-US" altLang="zh-CN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)</a:t>
              </a: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阅读和写作，吸收和表达，一个是进，从外到内；一个是出，从内到外。</a:t>
              </a:r>
            </a:p>
            <a:p>
              <a:pPr marL="624205" marR="0" lvl="0" indent="-624205" algn="l" defTabSz="4572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(</a:t>
              </a: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kumimoji="0" lang="en-US" altLang="zh-CN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)</a:t>
              </a: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写作是什么？是表达。</a:t>
              </a:r>
            </a:p>
          </p:txBody>
        </p:sp>
        <p:grpSp>
          <p:nvGrpSpPr>
            <p:cNvPr id="16392" name="组合 14"/>
            <p:cNvGrpSpPr/>
            <p:nvPr/>
          </p:nvGrpSpPr>
          <p:grpSpPr>
            <a:xfrm>
              <a:off x="390881" y="791255"/>
              <a:ext cx="8356020" cy="830773"/>
              <a:chOff x="506839" y="907129"/>
              <a:chExt cx="8355475" cy="831823"/>
            </a:xfrm>
          </p:grpSpPr>
          <p:sp>
            <p:nvSpPr>
              <p:cNvPr id="16393" name="矩形 1"/>
              <p:cNvSpPr/>
              <p:nvPr/>
            </p:nvSpPr>
            <p:spPr>
              <a:xfrm>
                <a:off x="864817" y="907129"/>
                <a:ext cx="7997497" cy="83182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4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将下面的句子排成一段意思连贯的话，把序号填在括号里，读一读，再抄写下来。</a:t>
                </a:r>
              </a:p>
            </p:txBody>
          </p:sp>
          <p:pic>
            <p:nvPicPr>
              <p:cNvPr id="16394" name="Picture 12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06839" y="974507"/>
                <a:ext cx="366592" cy="37978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矩形 4"/>
          <p:cNvSpPr/>
          <p:nvPr/>
        </p:nvSpPr>
        <p:spPr>
          <a:xfrm>
            <a:off x="395916" y="517078"/>
            <a:ext cx="3005951" cy="55976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marL="342900" indent="-342900" eaLnBrk="0" hangingPunc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读一读，找规律。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91173" y="3344557"/>
            <a:ext cx="7980025" cy="1163646"/>
            <a:chOff x="491173" y="3344557"/>
            <a:chExt cx="7980025" cy="1163646"/>
          </a:xfrm>
        </p:grpSpPr>
        <p:sp>
          <p:nvSpPr>
            <p:cNvPr id="1073742912" name="文本框 1246"/>
            <p:cNvSpPr txBox="1"/>
            <p:nvPr/>
          </p:nvSpPr>
          <p:spPr>
            <a:xfrm>
              <a:off x="1252751" y="3344557"/>
              <a:ext cx="7218447" cy="116364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spcAft>
                  <a:spcPts val="0"/>
                </a:spcAft>
              </a:pPr>
              <a:r>
                <a:rPr lang="zh-CN" altLang="en-US" sz="2400" b="1" dirty="0">
                  <a:latin typeface="Times New Roman" pitchFamily="18" charset="0"/>
                  <a:ea typeface="仿宋" pitchFamily="49" charset="-122"/>
                  <a:cs typeface="Times New Roman" pitchFamily="18" charset="0"/>
                </a:rPr>
                <a:t>我同意你们两个的观点，就让我们一起按照这个顺序来读一读，读完后再认真把这些句子抄写下来。我们是最棒的！</a:t>
              </a:r>
            </a:p>
            <a:p>
              <a:endParaRPr lang="zh-CN" altLang="en-US" sz="2400" b="1" dirty="0">
                <a:latin typeface="Times New Roman" pitchFamily="18" charset="0"/>
                <a:ea typeface="仿宋" pitchFamily="49" charset="-122"/>
                <a:cs typeface="Times New Roman" pitchFamily="18" charset="0"/>
              </a:endParaRPr>
            </a:p>
          </p:txBody>
        </p:sp>
        <p:pic>
          <p:nvPicPr>
            <p:cNvPr id="12303" name="Picture 12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1173" y="3419144"/>
              <a:ext cx="796318" cy="82427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" name="组合 1"/>
          <p:cNvGrpSpPr/>
          <p:nvPr/>
        </p:nvGrpSpPr>
        <p:grpSpPr>
          <a:xfrm>
            <a:off x="534022" y="1052149"/>
            <a:ext cx="7894644" cy="1303655"/>
            <a:chOff x="534022" y="1052149"/>
            <a:chExt cx="7894644" cy="1303655"/>
          </a:xfrm>
        </p:grpSpPr>
        <p:sp>
          <p:nvSpPr>
            <p:cNvPr id="1073742856" name="文本框 1159"/>
            <p:cNvSpPr txBox="1"/>
            <p:nvPr/>
          </p:nvSpPr>
          <p:spPr>
            <a:xfrm>
              <a:off x="1309046" y="1052149"/>
              <a:ext cx="7119620" cy="130365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r>
                <a:rPr lang="zh-CN" altLang="en-US" sz="2000" b="1" dirty="0">
                  <a:latin typeface="Times New Roman" pitchFamily="18" charset="0"/>
                  <a:ea typeface="仿宋" pitchFamily="49" charset="-122"/>
                  <a:cs typeface="Times New Roman" pitchFamily="18" charset="0"/>
                </a:rPr>
                <a:t>我认为这几句话的意思是既要让我们读书，又要让我们写作。写了什么是阅读，什么是写作，并分别作出了比喻，还写了阅读和写作的关系，所以排序是可以先叙述阅读（进），后叙述写作（出），最后再叙述二者的关系。</a:t>
              </a:r>
            </a:p>
            <a:p>
              <a:endParaRPr lang="zh-CN" altLang="en-US" sz="2000" b="1" dirty="0">
                <a:latin typeface="Times New Roman" pitchFamily="18" charset="0"/>
                <a:ea typeface="仿宋" pitchFamily="49" charset="-122"/>
                <a:cs typeface="Times New Roman" pitchFamily="18" charset="0"/>
              </a:endParaRPr>
            </a:p>
          </p:txBody>
        </p:sp>
        <p:pic>
          <p:nvPicPr>
            <p:cNvPr id="12299" name="Picture 14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34022" y="1320445"/>
              <a:ext cx="658665" cy="78530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" name="组合 2"/>
          <p:cNvGrpSpPr/>
          <p:nvPr/>
        </p:nvGrpSpPr>
        <p:grpSpPr>
          <a:xfrm>
            <a:off x="493184" y="2383013"/>
            <a:ext cx="7978014" cy="855213"/>
            <a:chOff x="493184" y="2383013"/>
            <a:chExt cx="7978014" cy="855213"/>
          </a:xfrm>
        </p:grpSpPr>
        <p:sp>
          <p:nvSpPr>
            <p:cNvPr id="1073742857" name="文本框 1160"/>
            <p:cNvSpPr txBox="1"/>
            <p:nvPr/>
          </p:nvSpPr>
          <p:spPr>
            <a:xfrm>
              <a:off x="1287780" y="2430235"/>
              <a:ext cx="7183418" cy="80799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spcAft>
                  <a:spcPts val="0"/>
                </a:spcAft>
              </a:pPr>
              <a:r>
                <a:rPr lang="zh-CN" altLang="en-US" sz="2400" b="1" dirty="0">
                  <a:latin typeface="Times New Roman" pitchFamily="18" charset="0"/>
                  <a:ea typeface="仿宋" pitchFamily="49" charset="-122"/>
                  <a:cs typeface="Times New Roman" pitchFamily="18" charset="0"/>
                </a:rPr>
                <a:t>按照这个意思我认为这段话的排列顺序是：1、4、2、5、3。</a:t>
              </a:r>
            </a:p>
            <a:p>
              <a:endParaRPr lang="zh-CN" altLang="en-US" sz="2400" b="1" dirty="0">
                <a:latin typeface="Times New Roman" pitchFamily="18" charset="0"/>
                <a:ea typeface="仿宋" pitchFamily="49" charset="-122"/>
                <a:cs typeface="Times New Roman" pitchFamily="18" charset="0"/>
              </a:endParaRPr>
            </a:p>
          </p:txBody>
        </p:sp>
        <p:pic>
          <p:nvPicPr>
            <p:cNvPr id="12301" name="Picture 1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3184" y="2383013"/>
              <a:ext cx="657262" cy="797412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矩形 4"/>
          <p:cNvSpPr/>
          <p:nvPr/>
        </p:nvSpPr>
        <p:spPr>
          <a:xfrm>
            <a:off x="488140" y="704669"/>
            <a:ext cx="3005138" cy="646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marL="342900" indent="-342900" eaLnBrk="0" hangingPunct="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400" b="1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练一练，学运用。</a:t>
            </a:r>
          </a:p>
        </p:txBody>
      </p:sp>
      <p:sp>
        <p:nvSpPr>
          <p:cNvPr id="15367" name="矩形 14"/>
          <p:cNvSpPr>
            <a:spLocks noChangeArrowheads="1"/>
          </p:cNvSpPr>
          <p:nvPr/>
        </p:nvSpPr>
        <p:spPr bwMode="auto">
          <a:xfrm>
            <a:off x="817926" y="1361458"/>
            <a:ext cx="7826348" cy="111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R="0" lvl="0" indent="627063" algn="l" defTabSz="4572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想想下面的句子主要讲了什么，把它们排成一段意思连贯的话，读一读，再抄写下来</a:t>
            </a:r>
            <a:r>
              <a:rPr kumimoji="0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矩形 14"/>
          <p:cNvSpPr>
            <a:spLocks noChangeArrowheads="1"/>
          </p:cNvSpPr>
          <p:nvPr/>
        </p:nvSpPr>
        <p:spPr bwMode="auto">
          <a:xfrm>
            <a:off x="265025" y="786556"/>
            <a:ext cx="8453675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R="0" lvl="0" indent="542925" algn="l" defTabSz="457200" rt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（     ）</a:t>
            </a:r>
            <a:r>
              <a:rPr kumimoji="0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自古至今，读什么书，怎么读，以及怎么防止“死”读书，都需要从实践出发，形成适合每个人自己的读书方式</a:t>
            </a:r>
            <a:r>
              <a:rPr kumimoji="0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。</a:t>
            </a:r>
          </a:p>
          <a:p>
            <a:pPr marR="0" lvl="0" indent="627063" algn="l" defTabSz="457200" rt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（     ）一个拥有高眼界的读书人，能够牢记使命，超越功利的樊篱。</a:t>
            </a:r>
          </a:p>
          <a:p>
            <a:pPr marR="0" lvl="0" indent="542925" algn="l" defTabSz="457200" rt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（     ）眼界决定了读书人读书的方式方法和兴趣效果。</a:t>
            </a:r>
          </a:p>
          <a:p>
            <a:pPr marR="0" lvl="0" indent="542925" algn="l" defTabSz="457200" rt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（     ）他将读书视为一件高雅而神圣之事，并从广泛的阅读中，从对历史的理解中，获得一种对自己时代使命的高度自信并笃行之。</a:t>
            </a:r>
          </a:p>
          <a:p>
            <a:pPr marR="0" lvl="0" indent="542925" algn="l" defTabSz="457200" rtl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  <a:cs typeface="楷体" panose="02010609060101010101" pitchFamily="49" charset="-122"/>
              </a:rPr>
              <a:t>（     ）可以肯定，有着高眼界的读书人，一定会结合实践去读那些更富有价值的书籍。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333214" y="775923"/>
            <a:ext cx="3333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2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426637" y="1459565"/>
            <a:ext cx="2870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4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408811" y="2196598"/>
            <a:ext cx="3333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382556" y="2589219"/>
            <a:ext cx="3333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5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414093" y="3696335"/>
            <a:ext cx="3333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16449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  <p:bldP spid="3" grpId="1"/>
      <p:bldP spid="3" grpId="2"/>
      <p:bldP spid="6" grpId="1"/>
      <p:bldP spid="6" grpId="2"/>
      <p:bldP spid="5" grpId="1"/>
      <p:bldP spid="5" grpId="2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70"/>
          <p:cNvSpPr>
            <a:spLocks noChangeAspect="1" noChangeArrowheads="1" noTextEdit="1"/>
          </p:cNvSpPr>
          <p:nvPr/>
        </p:nvSpPr>
        <p:spPr bwMode="auto"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36867" name="Picture 7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943350" y="534988"/>
            <a:ext cx="1897062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005666" y="117958"/>
            <a:ext cx="2836333" cy="6451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3600" b="1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书写提示</a:t>
            </a:r>
          </a:p>
        </p:txBody>
      </p:sp>
      <p:grpSp>
        <p:nvGrpSpPr>
          <p:cNvPr id="19461" name="组合 18"/>
          <p:cNvGrpSpPr/>
          <p:nvPr/>
        </p:nvGrpSpPr>
        <p:grpSpPr>
          <a:xfrm>
            <a:off x="1098550" y="890588"/>
            <a:ext cx="6965950" cy="3556000"/>
            <a:chOff x="158749" y="676275"/>
            <a:chExt cx="5022851" cy="2638425"/>
          </a:xfrm>
        </p:grpSpPr>
        <p:pic>
          <p:nvPicPr>
            <p:cNvPr id="19464" name="图片 14" descr="C:\Users\Administrator\Desktop\111111111111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1275" y="676275"/>
              <a:ext cx="2828925" cy="2638425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19465" name="组合 17"/>
            <p:cNvGrpSpPr/>
            <p:nvPr/>
          </p:nvGrpSpPr>
          <p:grpSpPr>
            <a:xfrm>
              <a:off x="158749" y="676275"/>
              <a:ext cx="5022851" cy="2605723"/>
              <a:chOff x="158749" y="676275"/>
              <a:chExt cx="5022851" cy="2605723"/>
            </a:xfrm>
          </p:grpSpPr>
          <p:pic>
            <p:nvPicPr>
              <p:cNvPr id="19466" name="图片 15" descr="C:\Users\Administrator\Desktop\222222222222222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8749" y="676275"/>
                <a:ext cx="1152526" cy="147828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67" name="图片 16" descr="C:\Users\Administrator\Desktop\3333333333333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40200" y="1817688"/>
                <a:ext cx="1041400" cy="146431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2" name="矩形 4"/>
          <p:cNvSpPr/>
          <p:nvPr/>
        </p:nvSpPr>
        <p:spPr>
          <a:xfrm>
            <a:off x="464127" y="628309"/>
            <a:ext cx="3028315" cy="52197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342900" indent="-342900" algn="l" eaLnBrk="0" hangingPunct="0"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读一读，找规律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936625" y="862848"/>
            <a:ext cx="6038335" cy="950912"/>
            <a:chOff x="936625" y="862848"/>
            <a:chExt cx="6038335" cy="950912"/>
          </a:xfrm>
        </p:grpSpPr>
        <p:sp>
          <p:nvSpPr>
            <p:cNvPr id="1073742913" name="文本框 1248"/>
            <p:cNvSpPr txBox="1"/>
            <p:nvPr/>
          </p:nvSpPr>
          <p:spPr>
            <a:xfrm>
              <a:off x="936625" y="1216025"/>
              <a:ext cx="5236210" cy="560705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spcAft>
                  <a:spcPts val="0"/>
                </a:spcAft>
              </a:pPr>
              <a:r>
                <a:rPr lang="zh-CN" altLang="en-US" sz="2400" b="1" dirty="0">
                  <a:latin typeface="仿宋" pitchFamily="49" charset="-122"/>
                  <a:ea typeface="仿宋" pitchFamily="49" charset="-122"/>
                </a:rPr>
                <a:t>我知道了欧阳询是初唐著名的书法家。</a:t>
              </a:r>
            </a:p>
            <a:p>
              <a:endParaRPr lang="zh-CN" altLang="en-US" sz="2400" b="1" dirty="0">
                <a:latin typeface="仿宋" pitchFamily="49" charset="-122"/>
                <a:ea typeface="仿宋" pitchFamily="49" charset="-122"/>
              </a:endParaRPr>
            </a:p>
          </p:txBody>
        </p:sp>
        <p:pic>
          <p:nvPicPr>
            <p:cNvPr id="12301" name="Picture 1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89448" y="862848"/>
              <a:ext cx="685512" cy="950912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" name="组合 2"/>
          <p:cNvGrpSpPr/>
          <p:nvPr/>
        </p:nvGrpSpPr>
        <p:grpSpPr>
          <a:xfrm>
            <a:off x="108572" y="1851673"/>
            <a:ext cx="8663629" cy="1582643"/>
            <a:chOff x="108572" y="1851673"/>
            <a:chExt cx="8663629" cy="1582643"/>
          </a:xfrm>
        </p:grpSpPr>
        <p:sp>
          <p:nvSpPr>
            <p:cNvPr id="1073742914" name="文本框 1250"/>
            <p:cNvSpPr txBox="1"/>
            <p:nvPr/>
          </p:nvSpPr>
          <p:spPr>
            <a:xfrm>
              <a:off x="857561" y="1851673"/>
              <a:ext cx="7914640" cy="1582643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r>
                <a:rPr lang="en-US" altLang="zh-CN" sz="2000" b="1" dirty="0">
                  <a:latin typeface="仿宋" pitchFamily="49" charset="-122"/>
                  <a:ea typeface="仿宋" pitchFamily="49" charset="-122"/>
                  <a:cs typeface="楷体" panose="02010609060101010101" pitchFamily="49" charset="-122"/>
                </a:rPr>
                <a:t>    </a:t>
              </a:r>
              <a:r>
                <a:rPr lang="zh-CN" altLang="en-US" sz="2000" b="1" dirty="0">
                  <a:latin typeface="仿宋" pitchFamily="49" charset="-122"/>
                  <a:ea typeface="仿宋" pitchFamily="49" charset="-122"/>
                  <a:cs typeface="楷体" panose="02010609060101010101" pitchFamily="49" charset="-122"/>
                </a:rPr>
                <a:t>我知道了他的楷书字形竖长，如“内、终、运、几”等字尤为明显；其次，发现每个字中的笔画的运笔特点，转折处一丝不苟，如“东、南、田”等字；再次，捺画有力，顿笔出锋，如“越、道、天”等字；最后，注意笔画繁多的繁体字要整体紧凑，各部分之间要穿插迎让，如“抚、远、凿”等字。</a:t>
              </a:r>
            </a:p>
            <a:p>
              <a:endParaRPr lang="zh-CN" altLang="en-US" sz="2000" b="1" dirty="0">
                <a:latin typeface="仿宋" pitchFamily="49" charset="-122"/>
                <a:ea typeface="仿宋" pitchFamily="49" charset="-122"/>
                <a:cs typeface="楷体" panose="02010609060101010101" pitchFamily="49" charset="-122"/>
              </a:endParaRPr>
            </a:p>
          </p:txBody>
        </p:sp>
        <p:pic>
          <p:nvPicPr>
            <p:cNvPr id="12299" name="Picture 14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8572" y="2385178"/>
              <a:ext cx="658665" cy="78530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4" name="组合 3"/>
          <p:cNvGrpSpPr/>
          <p:nvPr/>
        </p:nvGrpSpPr>
        <p:grpSpPr>
          <a:xfrm>
            <a:off x="836295" y="3587912"/>
            <a:ext cx="7979121" cy="948690"/>
            <a:chOff x="836295" y="3587912"/>
            <a:chExt cx="7979121" cy="948690"/>
          </a:xfrm>
        </p:grpSpPr>
        <p:sp>
          <p:nvSpPr>
            <p:cNvPr id="1073742915" name="文本框 1252"/>
            <p:cNvSpPr txBox="1"/>
            <p:nvPr/>
          </p:nvSpPr>
          <p:spPr>
            <a:xfrm>
              <a:off x="836295" y="3587912"/>
              <a:ext cx="7183120" cy="948690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spcAft>
                  <a:spcPts val="0"/>
                </a:spcAft>
              </a:pPr>
              <a:r>
                <a:rPr lang="en-US" altLang="zh-CN" sz="2400" b="1" dirty="0">
                  <a:latin typeface="仿宋" pitchFamily="49" charset="-122"/>
                  <a:ea typeface="仿宋" pitchFamily="49" charset="-122"/>
                </a:rPr>
                <a:t>   </a:t>
              </a:r>
              <a:r>
                <a:rPr lang="zh-CN" altLang="en-US" sz="2400" b="1" dirty="0">
                  <a:latin typeface="仿宋" pitchFamily="49" charset="-122"/>
                  <a:ea typeface="仿宋" pitchFamily="49" charset="-122"/>
                </a:rPr>
                <a:t>我知道了《九成宫醴泉铭》是其楷书代表作之一，我一定要好好练习，提高我的书写能力。</a:t>
              </a:r>
            </a:p>
            <a:p>
              <a:endParaRPr lang="zh-CN" altLang="en-US" sz="2400" b="1" dirty="0">
                <a:latin typeface="仿宋" pitchFamily="49" charset="-122"/>
                <a:ea typeface="仿宋" pitchFamily="49" charset="-122"/>
              </a:endParaRPr>
            </a:p>
          </p:txBody>
        </p:sp>
        <p:pic>
          <p:nvPicPr>
            <p:cNvPr id="12303" name="Picture 12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19098" y="3598700"/>
              <a:ext cx="796318" cy="82427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9" name="圆角矩形标注 8"/>
          <p:cNvSpPr/>
          <p:nvPr/>
        </p:nvSpPr>
        <p:spPr>
          <a:xfrm>
            <a:off x="3735705" y="120999"/>
            <a:ext cx="5015230" cy="790395"/>
          </a:xfrm>
          <a:prstGeom prst="wedgeRoundRectCallout">
            <a:avLst>
              <a:gd name="adj1" fmla="val -56361"/>
              <a:gd name="adj2" fmla="val 5440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观察字的结构，再细致观察每个字的特点，欧阳询书法有什么特点？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2" name="矩形 4"/>
          <p:cNvSpPr/>
          <p:nvPr/>
        </p:nvSpPr>
        <p:spPr>
          <a:xfrm>
            <a:off x="541111" y="703266"/>
            <a:ext cx="3416320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342900" indent="-342900" eaLnBrk="0" hangingPunct="0">
              <a:buFont typeface="Wingdings" panose="05000000000000000000" pitchFamily="2" charset="2"/>
              <a:buChar char="l"/>
            </a:pPr>
            <a:r>
              <a:rPr lang="zh-CN" altLang="en-US" sz="2800" b="1" dirty="0" smtClean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练一练，学运</a:t>
            </a:r>
            <a:r>
              <a:rPr lang="zh-CN" altLang="en-US" sz="2800" b="1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用。</a:t>
            </a:r>
          </a:p>
        </p:txBody>
      </p:sp>
      <p:sp>
        <p:nvSpPr>
          <p:cNvPr id="4" name="矩形 3"/>
          <p:cNvSpPr/>
          <p:nvPr/>
        </p:nvSpPr>
        <p:spPr>
          <a:xfrm>
            <a:off x="1035494" y="1194587"/>
            <a:ext cx="7112000" cy="3416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书法家欧阳询及其书法特点：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marL="0" marR="0" lvl="0" indent="5365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他是唐代著名的书法家。他的楷书用笔方整，笔力刚劲，点画的起、收及转折处一丝不苟。字形竖长，各部分之间穿插巧妙，结构十分严谨。整体上显得既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平正端庄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，又险劲生动。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九成宫醴泉铭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是其楷书代表作之一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2" name="矩形 4"/>
          <p:cNvSpPr/>
          <p:nvPr/>
        </p:nvSpPr>
        <p:spPr>
          <a:xfrm>
            <a:off x="541111" y="656247"/>
            <a:ext cx="3028315" cy="52197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342900" indent="-342900" eaLnBrk="0" hangingPunct="0">
              <a:buFont typeface="Wingdings" panose="05000000000000000000" pitchFamily="2" charset="2"/>
              <a:buChar char="l"/>
            </a:pPr>
            <a:r>
              <a:rPr lang="zh-CN" altLang="en-US" sz="2800" b="1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我拓展，我积累</a:t>
            </a:r>
          </a:p>
        </p:txBody>
      </p:sp>
      <p:sp>
        <p:nvSpPr>
          <p:cNvPr id="9" name="圆角矩形标注 8"/>
          <p:cNvSpPr/>
          <p:nvPr/>
        </p:nvSpPr>
        <p:spPr>
          <a:xfrm>
            <a:off x="1802441" y="1173686"/>
            <a:ext cx="5014913" cy="481013"/>
          </a:xfrm>
          <a:prstGeom prst="wedgeRoundRectCallout">
            <a:avLst>
              <a:gd name="adj1" fmla="val -56361"/>
              <a:gd name="adj2" fmla="val 5440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小朋友，你知道临摹字帖的方法吗？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1594940" y="1768908"/>
            <a:ext cx="6878638" cy="2625725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练习书法的方法：</a:t>
            </a:r>
          </a:p>
          <a:p>
            <a:pPr lvl="0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）选择字帖，刻苦练习。</a:t>
            </a:r>
          </a:p>
          <a:p>
            <a:pPr lvl="0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）先摹后临，临摹结合。</a:t>
            </a:r>
          </a:p>
          <a:p>
            <a:pPr lvl="0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）认真读帖，注重运笔。</a:t>
            </a:r>
          </a:p>
          <a:p>
            <a:pPr lvl="0" defTabSz="457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4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）持之以恒，掌握要领。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pic>
        <p:nvPicPr>
          <p:cNvPr id="21509" name="Picture 13" descr="C:\Users\Administrator\Desktop\17e1884f61f242d2a7c5ee365a480b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86" y="1458757"/>
            <a:ext cx="1157287" cy="11699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Picture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4685" y="3059113"/>
            <a:ext cx="957263" cy="1089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2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29" name="AutoShape 8" descr="C:\Users\Administrator\AppData\Roaming\Tencent\Users\541737432\QQ\WinTemp\RichOle\YFH8_K]KI%pCA14TK@6{R.png"/>
          <p:cNvSpPr>
            <a:spLocks noChangeAspect="1"/>
          </p:cNvSpPr>
          <p:nvPr/>
        </p:nvSpPr>
        <p:spPr>
          <a:xfrm>
            <a:off x="0" y="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52253" y="107325"/>
            <a:ext cx="217239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3600" b="1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日积月累</a:t>
            </a:r>
          </a:p>
        </p:txBody>
      </p:sp>
      <p:sp>
        <p:nvSpPr>
          <p:cNvPr id="25607" name="矩形 8"/>
          <p:cNvSpPr/>
          <p:nvPr/>
        </p:nvSpPr>
        <p:spPr>
          <a:xfrm>
            <a:off x="3009900" y="684213"/>
            <a:ext cx="3124200" cy="1108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观书有感</a:t>
            </a:r>
          </a:p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 </a:t>
            </a: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[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宋</a:t>
            </a: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]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朱熹</a:t>
            </a:r>
            <a:endParaRPr lang="en-US" altLang="zh-CN" sz="2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2534" name="矩形 9"/>
          <p:cNvSpPr>
            <a:spLocks noChangeArrowheads="1"/>
          </p:cNvSpPr>
          <p:nvPr/>
        </p:nvSpPr>
        <p:spPr bwMode="auto">
          <a:xfrm>
            <a:off x="1347470" y="1545422"/>
            <a:ext cx="279717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其一</a:t>
            </a: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半亩方塘一鉴开，天光云影共徘徊。</a:t>
            </a: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问渠那得清如许？为有源头活水来。</a:t>
            </a:r>
          </a:p>
        </p:txBody>
      </p:sp>
      <p:sp>
        <p:nvSpPr>
          <p:cNvPr id="22535" name="矩形 7"/>
          <p:cNvSpPr>
            <a:spLocks noChangeArrowheads="1"/>
          </p:cNvSpPr>
          <p:nvPr/>
        </p:nvSpPr>
        <p:spPr bwMode="auto">
          <a:xfrm>
            <a:off x="4813780" y="1531964"/>
            <a:ext cx="31877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其二</a:t>
            </a: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昨夜江边春水生，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蒙冲巨舰一毛轻。</a:t>
            </a: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向来枉费推移力，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此日中流自在行。</a:t>
            </a:r>
          </a:p>
        </p:txBody>
      </p:sp>
      <p:grpSp>
        <p:nvGrpSpPr>
          <p:cNvPr id="8" name="组 28"/>
          <p:cNvGrpSpPr/>
          <p:nvPr/>
        </p:nvGrpSpPr>
        <p:grpSpPr>
          <a:xfrm>
            <a:off x="488950" y="785069"/>
            <a:ext cx="2520950" cy="490537"/>
            <a:chOff x="3508667" y="4638583"/>
            <a:chExt cx="2520215" cy="490761"/>
          </a:xfrm>
        </p:grpSpPr>
        <p:sp>
          <p:nvSpPr>
            <p:cNvPr id="9" name="圆角矩形 8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0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3" name="图片 3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1" name="TextBox 5">
              <a:hlinkClick r:id="rId3" action="ppaction://hlinkfile"/>
            </p:cNvPr>
            <p:cNvSpPr txBox="1"/>
            <p:nvPr/>
          </p:nvSpPr>
          <p:spPr>
            <a:xfrm>
              <a:off x="3527715" y="4638583"/>
              <a:ext cx="2501167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253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253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/>
      <p:bldP spid="22534" grpId="1"/>
      <p:bldP spid="22535" grpId="0"/>
      <p:bldP spid="22535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6"/>
          <p:cNvGrpSpPr/>
          <p:nvPr/>
        </p:nvGrpSpPr>
        <p:grpSpPr>
          <a:xfrm>
            <a:off x="546312" y="733127"/>
            <a:ext cx="8321233" cy="3960334"/>
            <a:chOff x="3546095" y="545977"/>
            <a:chExt cx="5264886" cy="3959086"/>
          </a:xfrm>
        </p:grpSpPr>
        <p:sp>
          <p:nvSpPr>
            <p:cNvPr id="26630" name="矩形 7"/>
            <p:cNvSpPr/>
            <p:nvPr/>
          </p:nvSpPr>
          <p:spPr>
            <a:xfrm>
              <a:off x="3546095" y="1020216"/>
              <a:ext cx="5264886" cy="348484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536575">
                <a:lnSpc>
                  <a:spcPct val="150000"/>
                </a:lnSpc>
              </a:pPr>
              <a:r>
                <a:rPr lang="zh-CN" altLang="en-US" sz="2100" b="1" dirty="0">
                  <a:latin typeface="宋体" pitchFamily="2" charset="-122"/>
                  <a:ea typeface="宋体" pitchFamily="2" charset="-122"/>
                  <a:cs typeface="Times New Roman" panose="02020603050405020304" pitchFamily="18" charset="0"/>
                </a:rPr>
                <a:t>这两首诗是描绘其“观书”的感受，借助生动的形象揭示深刻的哲理。第一首诗借助池塘水清因有活水注入的现象，比喻要不断接受新事物，才能保持思想的活跃与进步；第二首诗借助巨舰无人能推动却能自由航行在水中，比喻艺术创作需要灵感的道理。全诗寓哲理于生动形象的比喻之中，其一首的说理角度是欣赏美，其二首的说理角度是创作美，这种美学原理是带有一定普适性的。这两首诗富于理趣，一直为人传诵。</a:t>
              </a:r>
              <a:endParaRPr lang="zh-CN" altLang="en-US" sz="2100" b="1" dirty="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26631" name="矩形 8"/>
            <p:cNvSpPr/>
            <p:nvPr/>
          </p:nvSpPr>
          <p:spPr>
            <a:xfrm>
              <a:off x="3579106" y="545977"/>
              <a:ext cx="1095507" cy="4616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0066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古诗简介：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矩形 7"/>
          <p:cNvSpPr/>
          <p:nvPr/>
        </p:nvSpPr>
        <p:spPr>
          <a:xfrm>
            <a:off x="597556" y="1128652"/>
            <a:ext cx="8225769" cy="34776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/>
            <a:r>
              <a:rPr lang="zh-CN" altLang="en-US" sz="20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朱熹</a:t>
            </a:r>
            <a:r>
              <a:rPr lang="en-US" altLang="zh-CN" sz="20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(1130</a:t>
            </a:r>
            <a:r>
              <a:rPr lang="zh-CN" altLang="en-US" sz="20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～</a:t>
            </a:r>
            <a:r>
              <a:rPr lang="en-US" altLang="zh-CN" sz="20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1200)</a:t>
            </a:r>
            <a:r>
              <a:rPr lang="zh-CN" altLang="en-US" sz="20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，南宋思想家、哲学朱熹家和教育家，闽学派的代表人物，世称朱子。字元晦。祖籍婺源，生于尤溪，长于建州，从师五夫，讲学武夷，结庐云谷，授徒孝亭，葬于唐石。他广注典籍，对经学、史学、文学、乐律乃至自然科学等都有不同程度的贡献，给后人留下浩如烟海的著述。他继承和发扬中国传统文化，融汇儒、释、道诸家而建构博大精深的思想体系，对中国文化和人类文明产生了深远的影响。他的学术成果，“致广大，尽精微，综罗百代”，深得历代文人推崇和历朝皇帝褒奖封号。后人尊他为“朱文公”，评价他为“理学正宗”，是继孔孟之后的第三圣人。他一生致力倡兴教育，先后创办了考亭、岳麓、武夷、紫阳等多所著名书院，培养了数以千计的门生，对创建中国古代文明作出了不可磨灭的贡献。有</a:t>
            </a:r>
            <a:r>
              <a:rPr lang="en-US" altLang="zh-CN" sz="20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《</a:t>
            </a:r>
            <a:r>
              <a:rPr lang="zh-CN" altLang="en-US" sz="20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朱文公文集</a:t>
            </a:r>
            <a:r>
              <a:rPr lang="en-US" altLang="zh-CN" sz="20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》</a:t>
            </a:r>
            <a:r>
              <a:rPr lang="zh-CN" altLang="en-US" sz="20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。</a:t>
            </a:r>
          </a:p>
        </p:txBody>
      </p:sp>
      <p:sp>
        <p:nvSpPr>
          <p:cNvPr id="27655" name="矩形 8"/>
          <p:cNvSpPr/>
          <p:nvPr/>
        </p:nvSpPr>
        <p:spPr>
          <a:xfrm>
            <a:off x="395288" y="709613"/>
            <a:ext cx="171323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作者简介：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765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4" grpId="0"/>
      <p:bldP spid="27654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01" name="矩形 10"/>
          <p:cNvSpPr/>
          <p:nvPr/>
        </p:nvSpPr>
        <p:spPr>
          <a:xfrm>
            <a:off x="2730633" y="311695"/>
            <a:ext cx="3122612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观书有感</a:t>
            </a:r>
          </a:p>
          <a:p>
            <a:pPr algn="ctr">
              <a:lnSpc>
                <a:spcPct val="100000"/>
              </a:lnSpc>
            </a:pP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 </a:t>
            </a: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[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宋</a:t>
            </a: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]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朱熹</a:t>
            </a:r>
            <a:endParaRPr lang="en-US" altLang="zh-CN" sz="2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2825689" y="1070895"/>
            <a:ext cx="3102610" cy="193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其一</a:t>
            </a:r>
          </a:p>
          <a:p>
            <a:pPr marL="0" marR="0" lvl="0" indent="0" algn="ctr" defTabSz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半亩方塘一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鉴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开，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天光云影共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徘徊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</a:p>
          <a:p>
            <a:pPr marL="0" marR="0" lvl="0" indent="0" algn="ctr" defTabSz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问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渠那得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清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如许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？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为有源头活水来。</a:t>
            </a:r>
          </a:p>
        </p:txBody>
      </p:sp>
      <p:sp>
        <p:nvSpPr>
          <p:cNvPr id="10" name="矩形 9"/>
          <p:cNvSpPr/>
          <p:nvPr/>
        </p:nvSpPr>
        <p:spPr>
          <a:xfrm>
            <a:off x="677247" y="3046454"/>
            <a:ext cx="7765003" cy="15893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译文：</a:t>
            </a: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半亩大的方塘像一面镜子一样展现在眼前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，天空</a:t>
            </a: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的光彩和浮云的影子在镜子里来回移动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。要</a:t>
            </a: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问那方塘的水怎么会如此清澈呢？是因为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有那</a:t>
            </a: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永不枯竭的源头，源源不断地为它输送活水。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040605" y="784452"/>
            <a:ext cx="1667812" cy="5911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鉴：镜子。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618934" y="1702494"/>
            <a:ext cx="2476351" cy="3968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徘徊：来回移动。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5303" y="1319429"/>
            <a:ext cx="2676835" cy="7799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渠：第三人称代词，这里指方塘之水。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41046" y="2363880"/>
            <a:ext cx="2371725" cy="3968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那得：怎么会。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618933" y="2236374"/>
            <a:ext cx="2833951" cy="3968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如许：如此，这样。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3" grpId="0" animBg="1"/>
      <p:bldP spid="4" grpId="0" animBg="1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6"/>
          <p:cNvGrpSpPr/>
          <p:nvPr/>
        </p:nvGrpSpPr>
        <p:grpSpPr>
          <a:xfrm>
            <a:off x="438805" y="653396"/>
            <a:ext cx="8225769" cy="3617157"/>
            <a:chOff x="3533179" y="248373"/>
            <a:chExt cx="5205198" cy="3616262"/>
          </a:xfrm>
        </p:grpSpPr>
        <p:sp>
          <p:nvSpPr>
            <p:cNvPr id="31750" name="矩形 7"/>
            <p:cNvSpPr/>
            <p:nvPr/>
          </p:nvSpPr>
          <p:spPr>
            <a:xfrm>
              <a:off x="3533179" y="725963"/>
              <a:ext cx="5205198" cy="313867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indent="536575">
                <a:lnSpc>
                  <a:spcPct val="150000"/>
                </a:lnSpc>
              </a:pPr>
              <a:r>
                <a:rPr lang="zh-CN" altLang="en-US" sz="2200" b="1" dirty="0">
                  <a:latin typeface="宋体" pitchFamily="2" charset="-122"/>
                  <a:ea typeface="宋体" pitchFamily="2" charset="-122"/>
                  <a:cs typeface="Times New Roman" panose="02020603050405020304" pitchFamily="18" charset="0"/>
                </a:rPr>
                <a:t>第一首诗借方塘形象地抒写自己的读书体会。诗人先描绘了池塘像镜子一样澄澈明净，天光云影在水中来回移动的美好景象。然后笔锋一转，发出自己的疑问，天光云影的美景从何而来呢？是因为水清澈才得以呈现。而水为什么会这么清澈呢？因为有活水不断从源头流过来。诗人以源头活水作比，揭示了只有不断汲取营养，获取新知，才能豁然开朗，融会贯通的道理。</a:t>
              </a:r>
              <a:endParaRPr lang="zh-CN" altLang="en-US" sz="2200" b="1" dirty="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31751" name="矩形 8"/>
            <p:cNvSpPr/>
            <p:nvPr/>
          </p:nvSpPr>
          <p:spPr>
            <a:xfrm>
              <a:off x="3533180" y="248373"/>
              <a:ext cx="900838" cy="4615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0066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赏  析：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70"/>
          <p:cNvSpPr>
            <a:spLocks noChangeAspect="1" noTextEdit="1"/>
          </p:cNvSpPr>
          <p:nvPr/>
        </p:nvSpPr>
        <p:spPr>
          <a:xfrm>
            <a:off x="-3943350" y="534988"/>
            <a:ext cx="1895475" cy="13589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01" name="矩形 10"/>
          <p:cNvSpPr/>
          <p:nvPr/>
        </p:nvSpPr>
        <p:spPr>
          <a:xfrm>
            <a:off x="2858138" y="308471"/>
            <a:ext cx="3122612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观书有感</a:t>
            </a:r>
          </a:p>
          <a:p>
            <a:pPr algn="ctr">
              <a:lnSpc>
                <a:spcPct val="100000"/>
              </a:lnSpc>
            </a:pP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 </a:t>
            </a: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[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宋</a:t>
            </a: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]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朱熹</a:t>
            </a:r>
            <a:endParaRPr lang="en-US" altLang="zh-CN" sz="2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9344" y="3105461"/>
            <a:ext cx="7615238" cy="12007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译文：</a:t>
            </a: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昨天夜里江边涨起了阵阵春潮，巨大的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舰船像</a:t>
            </a: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一片羽毛一般轻盈。原先行船使劲推也是</a:t>
            </a:r>
            <a:r>
              <a:rPr lang="zh-CN" altLang="en-US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白费力气</a:t>
            </a: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，今天船却能在河流的中心自在地航行。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649129" y="1083578"/>
            <a:ext cx="2774315" cy="7664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一毛轻：像一片羽毛一般轻盈。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15217" y="993014"/>
            <a:ext cx="2371725" cy="4548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蒙冲：古代战船。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5890" y="1553136"/>
            <a:ext cx="2371725" cy="7240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向来：原先，指春水上涨之前。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681028" y="2459620"/>
            <a:ext cx="2753049" cy="3968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宋体" pitchFamily="2" charset="-122"/>
                <a:ea typeface="宋体" pitchFamily="2" charset="-122"/>
                <a:cs typeface="Times New Roman" panose="02020603050405020304" pitchFamily="18" charset="0"/>
                <a:sym typeface="+mn-ea"/>
              </a:rPr>
              <a:t>中流：河流的中心。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879404" y="1121082"/>
            <a:ext cx="3187700" cy="193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其二</a:t>
            </a:r>
          </a:p>
          <a:p>
            <a:pPr marL="0" marR="0" lvl="0" indent="0" algn="ctr" defTabSz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昨夜江边春水生，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蒙冲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巨舰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一毛轻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</a:p>
          <a:p>
            <a:pPr marL="0" marR="0" lvl="0" indent="0" algn="ctr" defTabSz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向来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枉费推移力，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ctr" defTabSz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此日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中流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自在行。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10" grpId="2" animBg="1"/>
      <p:bldP spid="3" grpId="1" animBg="1"/>
      <p:bldP spid="3" grpId="2" animBg="1"/>
      <p:bldP spid="4" grpId="1" animBg="1"/>
      <p:bldP spid="4" grpId="2" animBg="1"/>
      <p:bldP spid="6" grpId="1" animBg="1"/>
      <p:bldP spid="6" grpId="2" animBg="1"/>
      <p:bldP spid="7" grpId="1" animBg="1"/>
      <p:bldP spid="7" grpId="2" animBg="1"/>
      <p:bldP spid="8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6"/>
          <p:cNvGrpSpPr/>
          <p:nvPr/>
        </p:nvGrpSpPr>
        <p:grpSpPr>
          <a:xfrm>
            <a:off x="395288" y="754063"/>
            <a:ext cx="8354351" cy="3937479"/>
            <a:chOff x="3505642" y="479158"/>
            <a:chExt cx="5286564" cy="3937823"/>
          </a:xfrm>
        </p:grpSpPr>
        <p:sp>
          <p:nvSpPr>
            <p:cNvPr id="34822" name="矩形 7"/>
            <p:cNvSpPr/>
            <p:nvPr/>
          </p:nvSpPr>
          <p:spPr>
            <a:xfrm>
              <a:off x="3587008" y="932132"/>
              <a:ext cx="5205198" cy="348484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indent="536575">
                <a:lnSpc>
                  <a:spcPct val="150000"/>
                </a:lnSpc>
              </a:pPr>
              <a:r>
                <a:rPr lang="zh-CN" altLang="en-US" sz="2100" b="1" dirty="0">
                  <a:latin typeface="宋体" pitchFamily="2" charset="-122"/>
                  <a:ea typeface="宋体" pitchFamily="2" charset="-122"/>
                  <a:cs typeface="Times New Roman" panose="02020603050405020304" pitchFamily="18" charset="0"/>
                </a:rPr>
                <a:t>第二首诗借日常行舟的事来说明一个道理。昨夜江边春水猛涨，往日搁浅的大船变得像羽毛一样轻盈。水浅时众人使劲推船，也是白费力气，现在船却在江中自在地航行。“春水”比喻长期的读书积累，而“蒙冲巨舰”在水中“自在行”比喻对事物，对问题的突然领悟。意思是当读书积累到一定程度，就会融会贯通。也可以从创作的角度理解，春水猛涨恰如艺术灵感的勃发，足以</a:t>
              </a:r>
              <a:r>
                <a:rPr lang="zh-CN" altLang="en-US" sz="2100" b="1">
                  <a:latin typeface="宋体" pitchFamily="2" charset="-122"/>
                  <a:ea typeface="宋体" pitchFamily="2" charset="-122"/>
                  <a:cs typeface="Times New Roman" panose="02020603050405020304" pitchFamily="18" charset="0"/>
                </a:rPr>
                <a:t>使得</a:t>
              </a:r>
              <a:r>
                <a:rPr lang="zh-CN" altLang="en-US" sz="2100" b="1" smtClean="0">
                  <a:latin typeface="宋体" pitchFamily="2" charset="-122"/>
                  <a:ea typeface="宋体" pitchFamily="2" charset="-122"/>
                  <a:cs typeface="Times New Roman" panose="02020603050405020304" pitchFamily="18" charset="0"/>
                </a:rPr>
                <a:t>艺术</a:t>
              </a:r>
              <a:r>
                <a:rPr lang="zh-CN" altLang="en-US" sz="2100" b="1" dirty="0">
                  <a:latin typeface="宋体" pitchFamily="2" charset="-122"/>
                  <a:ea typeface="宋体" pitchFamily="2" charset="-122"/>
                  <a:cs typeface="Times New Roman" panose="02020603050405020304" pitchFamily="18" charset="0"/>
                </a:rPr>
                <a:t>创作流畅自如。</a:t>
              </a:r>
              <a:endParaRPr lang="zh-CN" altLang="en-US" sz="2100" b="1" dirty="0">
                <a:latin typeface="宋体" pitchFamily="2" charset="-122"/>
                <a:ea typeface="宋体" pitchFamily="2" charset="-122"/>
              </a:endParaRPr>
            </a:p>
          </p:txBody>
        </p:sp>
        <p:sp>
          <p:nvSpPr>
            <p:cNvPr id="34823" name="矩形 8"/>
            <p:cNvSpPr/>
            <p:nvPr/>
          </p:nvSpPr>
          <p:spPr>
            <a:xfrm>
              <a:off x="3505642" y="479158"/>
              <a:ext cx="900838" cy="4615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0066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赏  析：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矩形 7"/>
          <p:cNvSpPr/>
          <p:nvPr/>
        </p:nvSpPr>
        <p:spPr>
          <a:xfrm>
            <a:off x="496888" y="679450"/>
            <a:ext cx="1987550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0" hangingPunct="0"/>
            <a:r>
              <a:rPr lang="zh-CN" altLang="en-US" sz="28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延展阅读：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799465" y="1203008"/>
            <a:ext cx="6873875" cy="3324225"/>
            <a:chOff x="819215" y="1246645"/>
            <a:chExt cx="6873353" cy="3323987"/>
          </a:xfrm>
        </p:grpSpPr>
        <p:pic>
          <p:nvPicPr>
            <p:cNvPr id="55299" name="Picture 3" descr="C:\Users\Administrator\AppData\Roaming\Tencent\Users\541737432\QQ\WinTemp\RichOle\H7YY}U9XA3CINT20GYFKU@0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944022" y="1919626"/>
              <a:ext cx="2748546" cy="239236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5849" name="Rectangle 3"/>
            <p:cNvSpPr/>
            <p:nvPr/>
          </p:nvSpPr>
          <p:spPr>
            <a:xfrm>
              <a:off x="819215" y="1246645"/>
              <a:ext cx="4578930" cy="332398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读书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20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[</a:t>
              </a:r>
              <a:r>
                <a:rPr lang="zh-CN" altLang="en-US" sz="20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宋</a:t>
              </a:r>
              <a:r>
                <a:rPr lang="en-US" altLang="zh-CN" sz="20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] </a:t>
              </a:r>
              <a:r>
                <a:rPr lang="zh-CN" altLang="en-US" sz="20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陆游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归志宁无五亩园，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读书本意在元元。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灯前目力虽非昔，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犹课蝇头二万言。</a:t>
              </a:r>
            </a:p>
          </p:txBody>
        </p:sp>
      </p:grpSp>
      <p:grpSp>
        <p:nvGrpSpPr>
          <p:cNvPr id="6" name="组 28"/>
          <p:cNvGrpSpPr/>
          <p:nvPr/>
        </p:nvGrpSpPr>
        <p:grpSpPr>
          <a:xfrm>
            <a:off x="2310005" y="706751"/>
            <a:ext cx="2520950" cy="490537"/>
            <a:chOff x="3508667" y="4638583"/>
            <a:chExt cx="2520215" cy="490761"/>
          </a:xfrm>
        </p:grpSpPr>
        <p:sp>
          <p:nvSpPr>
            <p:cNvPr id="7" name="圆角矩形 6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8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1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9" name="TextBox 5">
              <a:hlinkClick r:id="rId4" action="ppaction://hlinkfile"/>
            </p:cNvPr>
            <p:cNvSpPr txBox="1"/>
            <p:nvPr/>
          </p:nvSpPr>
          <p:spPr>
            <a:xfrm>
              <a:off x="3527715" y="4638583"/>
              <a:ext cx="2501167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 10"/>
          <p:cNvGrpSpPr/>
          <p:nvPr/>
        </p:nvGrpSpPr>
        <p:grpSpPr>
          <a:xfrm>
            <a:off x="449696" y="511207"/>
            <a:ext cx="8111992" cy="3612369"/>
            <a:chOff x="449696" y="511207"/>
            <a:chExt cx="8111992" cy="3612369"/>
          </a:xfrm>
        </p:grpSpPr>
        <p:sp>
          <p:nvSpPr>
            <p:cNvPr id="13" name="文本框 12"/>
            <p:cNvSpPr txBox="1"/>
            <p:nvPr/>
          </p:nvSpPr>
          <p:spPr>
            <a:xfrm rot="704550">
              <a:off x="6068698" y="511207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 rot="704550">
              <a:off x="449696" y="1517484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 rot="704550">
              <a:off x="3421179" y="1175701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 rot="704550">
              <a:off x="2097420" y="3107913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 rot="704550">
              <a:off x="5341091" y="2805380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84"/>
          <a:stretch>
            <a:fillRect/>
          </a:stretch>
        </p:blipFill>
        <p:spPr>
          <a:xfrm>
            <a:off x="0" y="3743658"/>
            <a:ext cx="9144000" cy="139984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04" y="3026413"/>
            <a:ext cx="1110951" cy="1178661"/>
          </a:xfrm>
          <a:prstGeom prst="rect">
            <a:avLst/>
          </a:prstGeom>
        </p:spPr>
      </p:pic>
      <p:pic>
        <p:nvPicPr>
          <p:cNvPr id="18" name="Picture 39" descr="구름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963" y="111125"/>
            <a:ext cx="571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0" descr="구름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42925"/>
            <a:ext cx="752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26"/>
          <p:cNvSpPr/>
          <p:nvPr/>
        </p:nvSpPr>
        <p:spPr>
          <a:xfrm>
            <a:off x="2160317" y="2357030"/>
            <a:ext cx="5014714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b="1" kern="0" cap="all" dirty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</a:rPr>
              <a:t>Thank you! </a:t>
            </a:r>
            <a:endParaRPr lang="zh-CN" altLang="en-US" sz="6000" b="1" kern="0" cap="all" dirty="0">
              <a:ln w="0"/>
              <a:gradFill flip="none">
                <a:gsLst>
                  <a:gs pos="0">
                    <a:srgbClr val="4F81BD">
                      <a:tint val="75000"/>
                      <a:shade val="75000"/>
                      <a:satMod val="170000"/>
                    </a:srgbClr>
                  </a:gs>
                  <a:gs pos="49000">
                    <a:srgbClr val="4F81BD">
                      <a:tint val="88000"/>
                      <a:shade val="65000"/>
                      <a:satMod val="172000"/>
                    </a:srgbClr>
                  </a:gs>
                  <a:gs pos="50000">
                    <a:srgbClr val="4F81BD">
                      <a:shade val="65000"/>
                      <a:satMod val="130000"/>
                    </a:srgbClr>
                  </a:gs>
                  <a:gs pos="92000">
                    <a:srgbClr val="4F81BD">
                      <a:shade val="50000"/>
                      <a:satMod val="120000"/>
                    </a:srgbClr>
                  </a:gs>
                  <a:gs pos="100000">
                    <a:srgbClr val="4F81BD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</a:endParaRPr>
          </a:p>
        </p:txBody>
      </p:sp>
      <p:grpSp>
        <p:nvGrpSpPr>
          <p:cNvPr id="29" name="组 1"/>
          <p:cNvGrpSpPr/>
          <p:nvPr/>
        </p:nvGrpSpPr>
        <p:grpSpPr bwMode="auto">
          <a:xfrm>
            <a:off x="879475" y="372892"/>
            <a:ext cx="7694613" cy="2239963"/>
            <a:chOff x="808395" y="136945"/>
            <a:chExt cx="7694895" cy="2239335"/>
          </a:xfrm>
        </p:grpSpPr>
        <p:pic>
          <p:nvPicPr>
            <p:cNvPr id="30" name="图片 1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444" b="69861"/>
            <a:stretch>
              <a:fillRect/>
            </a:stretch>
          </p:blipFill>
          <p:spPr bwMode="auto">
            <a:xfrm>
              <a:off x="808395" y="136945"/>
              <a:ext cx="2343918" cy="2128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图片 1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11" t="4297" r="35136" b="72824"/>
            <a:stretch>
              <a:fillRect/>
            </a:stretch>
          </p:blipFill>
          <p:spPr bwMode="auto">
            <a:xfrm rot="1032491">
              <a:off x="4946491" y="1089550"/>
              <a:ext cx="811350" cy="1079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图片 1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407" b="68407"/>
            <a:stretch>
              <a:fillRect/>
            </a:stretch>
          </p:blipFill>
          <p:spPr bwMode="auto">
            <a:xfrm>
              <a:off x="5729486" y="406534"/>
              <a:ext cx="2773804" cy="1969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图片 1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83" t="6442" r="61148" b="73834"/>
            <a:stretch>
              <a:fillRect/>
            </a:stretch>
          </p:blipFill>
          <p:spPr bwMode="auto">
            <a:xfrm>
              <a:off x="3123145" y="1033320"/>
              <a:ext cx="979902" cy="1192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图片 1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741" t="5559" r="48703" b="76802"/>
            <a:stretch>
              <a:fillRect/>
            </a:stretch>
          </p:blipFill>
          <p:spPr bwMode="auto">
            <a:xfrm>
              <a:off x="4040580" y="516437"/>
              <a:ext cx="1040436" cy="1169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982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那拉提草原的天空">
      <a:dk1>
        <a:srgbClr val="000000"/>
      </a:dk1>
      <a:lt1>
        <a:srgbClr val="FFFFFF"/>
      </a:lt1>
      <a:dk2>
        <a:srgbClr val="455F51"/>
      </a:dk2>
      <a:lt2>
        <a:srgbClr val="E2DFCC"/>
      </a:lt2>
      <a:accent1>
        <a:srgbClr val="4A7B29"/>
      </a:accent1>
      <a:accent2>
        <a:srgbClr val="2A3D52"/>
      </a:accent2>
      <a:accent3>
        <a:srgbClr val="739A28"/>
      </a:accent3>
      <a:accent4>
        <a:srgbClr val="37A76F"/>
      </a:accent4>
      <a:accent5>
        <a:srgbClr val="4EB3CF"/>
      </a:accent5>
      <a:accent6>
        <a:srgbClr val="51C3F9"/>
      </a:accent6>
      <a:hlink>
        <a:srgbClr val="08A5EF"/>
      </a:hlink>
      <a:folHlink>
        <a:srgbClr val="977B2D"/>
      </a:folHlink>
    </a:clrScheme>
    <a:fontScheme name="自定义 4">
      <a:majorFont>
        <a:latin typeface="Lao UI"/>
        <a:ea typeface="方正卡通简体"/>
        <a:cs typeface=""/>
      </a:majorFont>
      <a:minorFont>
        <a:latin typeface="Lao UI"/>
        <a:ea typeface="方正卡通简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2090</Words>
  <Application>Microsoft Office PowerPoint</Application>
  <PresentationFormat>全屏显示(16:9)</PresentationFormat>
  <Paragraphs>137</Paragraphs>
  <Slides>27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iTianKong.com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dreamsummit</dc:creator>
  <cp:lastModifiedBy>User</cp:lastModifiedBy>
  <cp:revision>128</cp:revision>
  <dcterms:created xsi:type="dcterms:W3CDTF">2015-05-21T02:05:00Z</dcterms:created>
  <dcterms:modified xsi:type="dcterms:W3CDTF">2020-09-01T06:29:56Z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