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780" r:id="rId2"/>
    <p:sldId id="779" r:id="rId3"/>
    <p:sldId id="764" r:id="rId4"/>
    <p:sldId id="765" r:id="rId5"/>
    <p:sldId id="766" r:id="rId6"/>
    <p:sldId id="767" r:id="rId7"/>
    <p:sldId id="768" r:id="rId8"/>
    <p:sldId id="769" r:id="rId9"/>
    <p:sldId id="770" r:id="rId10"/>
    <p:sldId id="771" r:id="rId11"/>
    <p:sldId id="772" r:id="rId12"/>
    <p:sldId id="773" r:id="rId13"/>
    <p:sldId id="774" r:id="rId14"/>
    <p:sldId id="775" r:id="rId15"/>
    <p:sldId id="778" r:id="rId16"/>
    <p:sldId id="781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EB6343"/>
    <a:srgbClr val="FAFDF0"/>
    <a:srgbClr val="F8C14A"/>
    <a:srgbClr val="31ACB5"/>
    <a:srgbClr val="F2947E"/>
    <a:srgbClr val="F8C6BA"/>
    <a:srgbClr val="EE775C"/>
    <a:srgbClr val="3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51" autoAdjust="0"/>
    <p:restoredTop sz="94660"/>
  </p:normalViewPr>
  <p:slideViewPr>
    <p:cSldViewPr snapToGrid="0">
      <p:cViewPr>
        <p:scale>
          <a:sx n="90" d="100"/>
          <a:sy n="90" d="100"/>
        </p:scale>
        <p:origin x="-156" y="-990"/>
      </p:cViewPr>
      <p:guideLst>
        <p:guide orient="horz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6E326-7A8B-4A2F-AFB5-FABE8D94FF58}" type="datetimeFigureOut">
              <a:rPr lang="zh-CN" altLang="en-US" smtClean="0"/>
              <a:t>2020/9/1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B8799-C4E5-4DE5-B743-0D2BA5D547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026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indent="0" algn="l" defTabSz="914400" rtl="0" eaLnBrk="1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endParaRPr kumimoji="1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marL="0" marR="0" indent="0" defTabSz="914400" rtl="0" eaLnBrk="1" latinLnBrk="0" hangingPunct="1">
              <a:lnSpc>
                <a:spcPct val="100000"/>
              </a:lnSpc>
              <a:buClrTx/>
              <a:buSzTx/>
              <a:buFontTx/>
              <a:buNone/>
              <a:defRPr/>
            </a:pPr>
            <a:endParaRPr kumimoji="1" lang="zh-CN" altLang="en-US" b="0" i="0" kern="1200" cap="none" spc="0" normalizeH="0" baseline="0" noProof="0">
              <a:latin typeface="+mn-lt"/>
              <a:ea typeface="+mn-ea"/>
              <a:cs typeface="+mn-cs"/>
            </a:endParaRPr>
          </a:p>
        </p:txBody>
      </p:sp>
      <p:sp>
        <p:nvSpPr>
          <p:cNvPr id="9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Char char="•"/>
            </a:pPr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rgbClr val="898989"/>
                </a:solidFill>
                <a:latin typeface="Calibri" panose="020F0502020204030204" pitchFamily="34" charset="0"/>
              </a:rPr>
              <a:t>‹#›</a:t>
            </a:fld>
            <a:endParaRPr lang="zh-CN" altLang="en-US" sz="1200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图片 8" descr="小花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333810">
            <a:off x="2416175" y="3954463"/>
            <a:ext cx="1022350" cy="752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 descr="荣德基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4775"/>
            <a:ext cx="12922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9" descr="구름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34938"/>
            <a:ext cx="68262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4914EE-F073-467C-B169-D91D60B75DBB}" type="datetimeFigureOut">
              <a:rPr lang="zh-CN" altLang="en-US"/>
              <a:pPr>
                <a:defRPr/>
              </a:pPr>
              <a:t>2020/9/1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25FC4-C432-40EC-94E6-EC939F7BD0B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376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 descr="荣德基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3" y="90488"/>
            <a:ext cx="12922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9" descr="구름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134938"/>
            <a:ext cx="682625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84688"/>
            <a:ext cx="9144000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A0578-5DB7-4621-95E1-9372D6F3A118}" type="datetimeFigureOut">
              <a:rPr lang="zh-CN" altLang="en-US"/>
              <a:pPr>
                <a:defRPr/>
              </a:pPr>
              <a:t>2020/9/1</a:t>
            </a:fld>
            <a:endParaRPr lang="zh-CN" altLang="en-US"/>
          </a:p>
        </p:txBody>
      </p:sp>
      <p:sp>
        <p:nvSpPr>
          <p:cNvPr id="6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D9C85-F215-4306-9825-287F3E1268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994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84"/>
          <a:stretch>
            <a:fillRect/>
          </a:stretch>
        </p:blipFill>
        <p:spPr>
          <a:xfrm>
            <a:off x="0" y="3743659"/>
            <a:ext cx="9144000" cy="139984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82" y="0"/>
            <a:ext cx="2664351" cy="768096"/>
          </a:xfrm>
          <a:prstGeom prst="rect">
            <a:avLst/>
          </a:prstGeom>
        </p:spPr>
      </p:pic>
      <p:grpSp>
        <p:nvGrpSpPr>
          <p:cNvPr id="10" name="组 3"/>
          <p:cNvGrpSpPr/>
          <p:nvPr userDrawn="1"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1" name="文本框 17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2" name="文本框 28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3" name="文本框 29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4" name="文本框 30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34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428" y="4798254"/>
            <a:ext cx="2507798" cy="29605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57"/>
          <a:stretch>
            <a:fillRect/>
          </a:stretch>
        </p:blipFill>
        <p:spPr bwMode="auto">
          <a:xfrm>
            <a:off x="941387" y="0"/>
            <a:ext cx="166528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3BFB7-74CA-4FBB-9BAA-4D55F32D716A}" type="datetimeFigureOut">
              <a:rPr lang="zh-CN" altLang="en-US" smtClean="0"/>
              <a:t>2020/9/1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E20DE-EFCC-4205-9434-E6F9C9FB4D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297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 12"/>
          <p:cNvGrpSpPr/>
          <p:nvPr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4" name="文本框 13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grpSp>
        <p:nvGrpSpPr>
          <p:cNvPr id="2" name="组 1"/>
          <p:cNvGrpSpPr/>
          <p:nvPr/>
        </p:nvGrpSpPr>
        <p:grpSpPr>
          <a:xfrm>
            <a:off x="829751" y="195079"/>
            <a:ext cx="7694895" cy="2239335"/>
            <a:chOff x="808395" y="136945"/>
            <a:chExt cx="7694895" cy="2239335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444" b="69861"/>
            <a:stretch>
              <a:fillRect/>
            </a:stretch>
          </p:blipFill>
          <p:spPr>
            <a:xfrm>
              <a:off x="808395" y="136945"/>
              <a:ext cx="2343918" cy="2128158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11" t="4297" r="35136" b="72824"/>
            <a:stretch>
              <a:fillRect/>
            </a:stretch>
          </p:blipFill>
          <p:spPr>
            <a:xfrm rot="1032491">
              <a:off x="4946491" y="1089550"/>
              <a:ext cx="811350" cy="1079702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408" b="68406"/>
            <a:stretch>
              <a:fillRect/>
            </a:stretch>
          </p:blipFill>
          <p:spPr>
            <a:xfrm>
              <a:off x="5729486" y="406534"/>
              <a:ext cx="2773804" cy="1969746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83" t="6443" r="61148" b="73834"/>
            <a:stretch>
              <a:fillRect/>
            </a:stretch>
          </p:blipFill>
          <p:spPr>
            <a:xfrm>
              <a:off x="3123145" y="1033320"/>
              <a:ext cx="979902" cy="1192162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41" t="5559" r="48703" b="76802"/>
            <a:stretch>
              <a:fillRect/>
            </a:stretch>
          </p:blipFill>
          <p:spPr>
            <a:xfrm>
              <a:off x="4040580" y="516437"/>
              <a:ext cx="1040436" cy="1169338"/>
            </a:xfrm>
            <a:prstGeom prst="rect">
              <a:avLst/>
            </a:prstGeom>
          </p:spPr>
        </p:pic>
      </p:grpSp>
      <p:sp>
        <p:nvSpPr>
          <p:cNvPr id="3" name="圆角矩形 2"/>
          <p:cNvSpPr/>
          <p:nvPr/>
        </p:nvSpPr>
        <p:spPr>
          <a:xfrm>
            <a:off x="1686081" y="2283568"/>
            <a:ext cx="5771409" cy="114004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dirty="0" smtClean="0"/>
              <a:t>   </a:t>
            </a:r>
            <a:endParaRPr kumimoji="1" lang="zh-CN" altLang="en-US" sz="12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96" y="2752007"/>
            <a:ext cx="1712459" cy="2422300"/>
          </a:xfrm>
          <a:prstGeom prst="rect">
            <a:avLst/>
          </a:prstGeom>
        </p:spPr>
      </p:pic>
      <p:sp>
        <p:nvSpPr>
          <p:cNvPr id="29" name="TextBox 3"/>
          <p:cNvSpPr txBox="1">
            <a:spLocks noChangeArrowheads="1"/>
          </p:cNvSpPr>
          <p:nvPr/>
        </p:nvSpPr>
        <p:spPr bwMode="auto">
          <a:xfrm>
            <a:off x="1555750" y="2559050"/>
            <a:ext cx="6031865" cy="58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466" tIns="48733" rIns="97466" bIns="48733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口语交际：我最喜欢的人物形象</a:t>
            </a:r>
          </a:p>
        </p:txBody>
      </p:sp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3134934" y="3761009"/>
            <a:ext cx="2722563" cy="403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466" tIns="48733" rIns="97466" bIns="48733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solidFill>
                  <a:srgbClr val="8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RJ</a:t>
            </a:r>
            <a:r>
              <a:rPr lang="en-US" altLang="zh-CN" sz="2000" b="1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   </a:t>
            </a:r>
            <a:r>
              <a:rPr lang="zh-CN" altLang="en-US" sz="2000" b="1">
                <a:solidFill>
                  <a:srgbClr val="8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五年级上册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0" name="Picture 8" descr="http://pic1.nipic.com/2008-11-25/20081125231624438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522" y="704961"/>
            <a:ext cx="2287475" cy="32898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202" name="Picture 10" descr="http://p2.so.qhmsg.com/sdr/400__/t012f820527165620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01429" y="769399"/>
            <a:ext cx="1930047" cy="31606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204" name="Picture 12" descr="http://img.hc360.com/broadcast/info/images/200907/20090727084829101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7104" y="669402"/>
            <a:ext cx="2698128" cy="34907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矩形 3"/>
          <p:cNvSpPr/>
          <p:nvPr/>
        </p:nvSpPr>
        <p:spPr>
          <a:xfrm>
            <a:off x="741998" y="3994785"/>
            <a:ext cx="7767637" cy="5603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关羽             刘备              貂蝉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http://image.antns.com/uploads/20180717/00/1531758226-lTXxfKMiH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4157" y="783979"/>
            <a:ext cx="1924506" cy="33499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038" name="Picture 6" descr="https://img.zcool.cn/community/01c6cd58ef8701a8012049ef795591.jpg@2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55273" y="744935"/>
            <a:ext cx="2623930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039" name="Picture 7" descr="C:\Users\Administrator\AppData\Roaming\Tencent\Users\541737432\QQ\WinTemp\RichOle\4A~72A}K@GX%AI{U9HT]WIU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4444" y="760621"/>
            <a:ext cx="2380077" cy="34132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矩形 3"/>
          <p:cNvSpPr/>
          <p:nvPr/>
        </p:nvSpPr>
        <p:spPr>
          <a:xfrm>
            <a:off x="762000" y="4133850"/>
            <a:ext cx="776763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2300"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孙悟空            猪八戒             沙僧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92991" y="1519367"/>
            <a:ext cx="7439025" cy="2862322"/>
            <a:chOff x="1274116" y="947259"/>
            <a:chExt cx="6985000" cy="2886075"/>
          </a:xfrm>
        </p:grpSpPr>
        <p:sp>
          <p:nvSpPr>
            <p:cNvPr id="11269" name="AutoShape 508"/>
            <p:cNvSpPr/>
            <p:nvPr/>
          </p:nvSpPr>
          <p:spPr>
            <a:xfrm>
              <a:off x="1274116" y="1031001"/>
              <a:ext cx="6985000" cy="2720352"/>
            </a:xfrm>
            <a:prstGeom prst="roundRect">
              <a:avLst>
                <a:gd name="adj" fmla="val 5074"/>
              </a:avLst>
            </a:prstGeom>
            <a:solidFill>
              <a:srgbClr val="FFFFFF"/>
            </a:solidFill>
            <a:ln w="57150" cap="flat" cmpd="sng">
              <a:solidFill>
                <a:srgbClr val="99CC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defTabSz="914400"/>
              <a:endParaRPr lang="ko-KR" altLang="en-US" b="1" dirty="0">
                <a:solidFill>
                  <a:srgbClr val="000000"/>
                </a:solidFill>
                <a:latin typeface="宋体" pitchFamily="2" charset="-122"/>
                <a:ea typeface="Malgun Gothic" panose="020B0503020000020004" pitchFamily="34" charset="-127"/>
              </a:endParaRPr>
            </a:p>
          </p:txBody>
        </p:sp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1274117" y="947259"/>
              <a:ext cx="6891091" cy="2886075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spAutoFit/>
            </a:bodyPr>
            <a:lstStyle/>
            <a:p>
              <a:pPr marR="0" lvl="0" indent="531813" algn="l" defTabSz="4572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itchFamily="2" charset="-122"/>
                  <a:ea typeface="宋体" pitchFamily="2" charset="-122"/>
                  <a:cs typeface="Calibri" panose="020F0502020204030204" pitchFamily="34" charset="0"/>
                </a:rPr>
                <a:t>阅读文学书籍或观看影视作品时，我们常常会被其中的一些人物吸引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itchFamily="2" charset="-122"/>
                  <a:ea typeface="宋体" pitchFamily="2" charset="-122"/>
                  <a:cs typeface="Calibri" panose="020F0502020204030204" pitchFamily="34" charset="0"/>
                </a:rPr>
                <a:t>和</a:t>
              </a:r>
              <a:r>
                <a:rPr lang="zh-CN" altLang="en-US" sz="2400" b="1" dirty="0">
                  <a:latin typeface="宋体" pitchFamily="2" charset="-122"/>
                  <a:ea typeface="宋体" pitchFamily="2" charset="-122"/>
                  <a:cs typeface="Calibri" panose="020F0502020204030204" pitchFamily="34" charset="0"/>
                </a:rPr>
                <a:t>感动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itchFamily="2" charset="-122"/>
                  <a:ea typeface="宋体" pitchFamily="2" charset="-122"/>
                  <a:cs typeface="Calibri" panose="020F0502020204030204" pitchFamily="34" charset="0"/>
                </a:rPr>
                <a:t>。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宋体" pitchFamily="2" charset="-122"/>
                  <a:ea typeface="宋体" pitchFamily="2" charset="-122"/>
                  <a:cs typeface="Calibri" panose="020F0502020204030204" pitchFamily="34" charset="0"/>
                </a:rPr>
                <a:t>这些人物个性鲜明、充满魅力，让人由衷地欣赏和喜欢。这节口语交际课我们就来举行一次“我喜欢的人物形象”的交流会。将自己喜欢的文学或影视作品中的人物介绍给大家。</a:t>
              </a:r>
            </a:p>
          </p:txBody>
        </p:sp>
      </p:grpSp>
      <p:sp>
        <p:nvSpPr>
          <p:cNvPr id="7" name="矩形 12"/>
          <p:cNvSpPr>
            <a:spLocks noChangeArrowheads="1"/>
          </p:cNvSpPr>
          <p:nvPr/>
        </p:nvSpPr>
        <p:spPr bwMode="auto">
          <a:xfrm>
            <a:off x="1936763" y="641402"/>
            <a:ext cx="5645150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我最喜欢的人物形象</a:t>
            </a:r>
            <a:r>
              <a:rPr kumimoji="0" lang="zh-CN" altLang="en-US" sz="1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矩形 12"/>
          <p:cNvSpPr>
            <a:spLocks noChangeArrowheads="1"/>
          </p:cNvSpPr>
          <p:nvPr/>
        </p:nvSpPr>
        <p:spPr bwMode="auto">
          <a:xfrm>
            <a:off x="831256" y="1541221"/>
            <a:ext cx="7313294" cy="17543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713105">
              <a:lnSpc>
                <a:spcPct val="150000"/>
              </a:lnSpc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  <a:sym typeface="+mn-ea"/>
              </a:rPr>
              <a:t>这次口语交际的内容是举办一次“我最喜欢的人物形象”交流会，将自己喜欢的文学或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  <a:sym typeface="+mn-ea"/>
              </a:rPr>
              <a:t>影视作品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  <a:sym typeface="+mn-ea"/>
              </a:rPr>
              <a:t>中的人物介绍给大家。</a:t>
            </a:r>
          </a:p>
        </p:txBody>
      </p:sp>
      <p:sp>
        <p:nvSpPr>
          <p:cNvPr id="27" name="矩形 12"/>
          <p:cNvSpPr>
            <a:spLocks noChangeArrowheads="1"/>
          </p:cNvSpPr>
          <p:nvPr/>
        </p:nvSpPr>
        <p:spPr bwMode="auto">
          <a:xfrm>
            <a:off x="498777" y="862991"/>
            <a:ext cx="8049814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读教材</a:t>
            </a:r>
            <a:r>
              <a:rPr lang="en-US" altLang="zh-CN" sz="24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114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页，说说这次口语交际给我们提出了哪些要求？</a:t>
            </a:r>
          </a:p>
        </p:txBody>
      </p:sp>
      <p:sp>
        <p:nvSpPr>
          <p:cNvPr id="28" name="矩形 12"/>
          <p:cNvSpPr>
            <a:spLocks noChangeArrowheads="1"/>
          </p:cNvSpPr>
          <p:nvPr/>
        </p:nvSpPr>
        <p:spPr bwMode="auto">
          <a:xfrm>
            <a:off x="2451045" y="144472"/>
            <a:ext cx="4472880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713105"/>
            <a:r>
              <a:rPr lang="zh-CN" alt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明确交际要求</a:t>
            </a:r>
            <a:endParaRPr lang="en-US" altLang="zh-CN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06246" y="3291830"/>
            <a:ext cx="2934658" cy="1387911"/>
          </a:xfrm>
          <a:prstGeom prst="rect">
            <a:avLst/>
          </a:prstGeom>
          <a:noFill/>
        </p:spPr>
      </p:pic>
      <p:sp>
        <p:nvSpPr>
          <p:cNvPr id="17" name="矩形 12"/>
          <p:cNvSpPr>
            <a:spLocks noChangeArrowheads="1"/>
          </p:cNvSpPr>
          <p:nvPr/>
        </p:nvSpPr>
        <p:spPr bwMode="auto">
          <a:xfrm>
            <a:off x="544164" y="894300"/>
            <a:ext cx="8045055" cy="7155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713105"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本次口语交际中我们应该注意什么？</a:t>
            </a:r>
          </a:p>
        </p:txBody>
      </p:sp>
      <p:sp>
        <p:nvSpPr>
          <p:cNvPr id="26" name="矩形 25"/>
          <p:cNvSpPr/>
          <p:nvPr/>
        </p:nvSpPr>
        <p:spPr>
          <a:xfrm>
            <a:off x="3455320" y="175781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温馨提示</a:t>
            </a:r>
            <a:endParaRPr lang="zh-CN" alt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26" name="AutoShape 45"/>
          <p:cNvSpPr/>
          <p:nvPr/>
        </p:nvSpPr>
        <p:spPr>
          <a:xfrm>
            <a:off x="935038" y="1958975"/>
            <a:ext cx="2319337" cy="1265238"/>
          </a:xfrm>
          <a:prstGeom prst="wedgeRoundRectCallout">
            <a:avLst>
              <a:gd name="adj1" fmla="val 62523"/>
              <a:gd name="adj2" fmla="val 60412"/>
              <a:gd name="adj3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miter/>
            <a:headEnd type="none" w="med" len="med"/>
            <a:tailEnd type="none" w="med" len="med"/>
          </a:ln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分条讲述，把理由说清楚。</a:t>
            </a:r>
          </a:p>
        </p:txBody>
      </p:sp>
      <p:sp>
        <p:nvSpPr>
          <p:cNvPr id="1027" name="AutoShape 46"/>
          <p:cNvSpPr/>
          <p:nvPr/>
        </p:nvSpPr>
        <p:spPr>
          <a:xfrm>
            <a:off x="5511800" y="1970088"/>
            <a:ext cx="2295525" cy="1254125"/>
          </a:xfrm>
          <a:prstGeom prst="wedgeRoundRectCallout">
            <a:avLst>
              <a:gd name="adj1" fmla="val -59806"/>
              <a:gd name="adj2" fmla="val 48949"/>
              <a:gd name="adj3" fmla="val 16667"/>
            </a:avLst>
          </a:prstGeom>
          <a:noFill/>
          <a:ln w="9525" cap="flat" cmpd="sng">
            <a:solidFill>
              <a:srgbClr val="000000"/>
            </a:solidFill>
            <a:prstDash val="dash"/>
            <a:miter/>
            <a:headEnd type="none" w="med" len="med"/>
            <a:tailEnd type="none" w="med" len="med"/>
          </a:ln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听人说话能抓住重点。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026" grpId="0" bldLvl="0" animBg="1"/>
      <p:bldP spid="102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12"/>
          <p:cNvSpPr>
            <a:spLocks noChangeArrowheads="1"/>
          </p:cNvSpPr>
          <p:nvPr/>
        </p:nvSpPr>
        <p:spPr bwMode="auto">
          <a:xfrm>
            <a:off x="3264182" y="204325"/>
            <a:ext cx="2490874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zh-CN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交际方法</a:t>
            </a:r>
          </a:p>
        </p:txBody>
      </p:sp>
      <p:sp>
        <p:nvSpPr>
          <p:cNvPr id="2" name="Rectangle 2"/>
          <p:cNvSpPr/>
          <p:nvPr/>
        </p:nvSpPr>
        <p:spPr>
          <a:xfrm>
            <a:off x="625475" y="1155078"/>
            <a:ext cx="2711450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思考定主题。</a:t>
            </a:r>
          </a:p>
        </p:txBody>
      </p:sp>
      <p:sp>
        <p:nvSpPr>
          <p:cNvPr id="7" name="矩形 6"/>
          <p:cNvSpPr/>
          <p:nvPr/>
        </p:nvSpPr>
        <p:spPr>
          <a:xfrm>
            <a:off x="930722" y="1811966"/>
            <a:ext cx="7473950" cy="1930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想一想自己看过的文学书籍或影视作品中，哪一个人物是你最喜欢的，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给你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留下的印象最深刻，确定本次口语交际的主题。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1"/>
      <p:bldP spid="7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7388" y="1194131"/>
            <a:ext cx="2892425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填表理思路。</a:t>
            </a:r>
          </a:p>
        </p:txBody>
      </p:sp>
      <p:sp>
        <p:nvSpPr>
          <p:cNvPr id="4" name="矩形 3"/>
          <p:cNvSpPr/>
          <p:nvPr/>
        </p:nvSpPr>
        <p:spPr>
          <a:xfrm>
            <a:off x="1239079" y="1939452"/>
            <a:ext cx="6735356" cy="13849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搜集并整理你最喜欢的人物形象的相关信息，仿照课本上的样子填写</a:t>
            </a:r>
            <a:r>
              <a:rPr lang="zh-CN" altLang="en-US" sz="2800" b="1" dirty="0" smtClean="0">
                <a:latin typeface="宋体" pitchFamily="2" charset="-122"/>
                <a:ea typeface="宋体" pitchFamily="2" charset="-122"/>
              </a:rPr>
              <a:t>在表格</a:t>
            </a:r>
            <a:r>
              <a:rPr lang="zh-CN" altLang="en-US" sz="2800" b="1" dirty="0">
                <a:latin typeface="宋体" pitchFamily="2" charset="-122"/>
                <a:ea typeface="宋体" pitchFamily="2" charset="-122"/>
              </a:rPr>
              <a:t>里。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483410" y="581699"/>
            <a:ext cx="2892425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 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交际表观点。</a:t>
            </a:r>
          </a:p>
        </p:txBody>
      </p:sp>
      <p:sp>
        <p:nvSpPr>
          <p:cNvPr id="5" name="矩形 4"/>
          <p:cNvSpPr/>
          <p:nvPr/>
        </p:nvSpPr>
        <p:spPr>
          <a:xfrm>
            <a:off x="609717" y="1019240"/>
            <a:ext cx="7975600" cy="168424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262255" indent="-262255" eaLnBrk="0" hangingPunct="0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(1)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交流时要利用好表格里整理的信息，有条理地讲述。说清楚你喜欢</a:t>
            </a:r>
            <a:r>
              <a:rPr lang="zh-CN" altLang="en-US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的人物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是谁，出自哪部文学或影视作品，你为什么喜欢这个人物</a:t>
            </a:r>
            <a:r>
              <a:rPr lang="zh-CN" altLang="en-US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。</a:t>
            </a:r>
            <a:endParaRPr lang="en-US" altLang="zh-CN" sz="2400" b="1" dirty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68381301"/>
              </p:ext>
            </p:extLst>
          </p:nvPr>
        </p:nvGraphicFramePr>
        <p:xfrm>
          <a:off x="436848" y="2687690"/>
          <a:ext cx="8420069" cy="2017395"/>
        </p:xfrm>
        <a:graphic>
          <a:graphicData uri="http://schemas.openxmlformats.org/drawingml/2006/table">
            <a:tbl>
              <a:tblPr/>
              <a:tblGrid>
                <a:gridCol w="973494"/>
                <a:gridCol w="1944560"/>
                <a:gridCol w="5502015"/>
              </a:tblGrid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姓名</a:t>
                      </a:r>
                      <a:endParaRPr lang="zh-CN" sz="2000" b="1" kern="1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出处</a:t>
                      </a:r>
                      <a:endParaRPr lang="zh-CN" sz="2000" b="1" kern="1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0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喜欢的理由</a:t>
                      </a:r>
                      <a:endParaRPr lang="zh-CN" sz="2000" b="1" kern="100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108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400" b="1" kern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 </a:t>
                      </a:r>
                      <a:r>
                        <a:rPr lang="zh-CN" sz="2400" b="1" kern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哪吒</a:t>
                      </a:r>
                      <a:endParaRPr lang="zh-CN" sz="2400" b="1" kern="100" dirty="0">
                        <a:solidFill>
                          <a:srgbClr val="C00000"/>
                        </a:solidFill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5" marR="685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动画片</a:t>
                      </a:r>
                      <a:endParaRPr lang="en-US" altLang="zh-CN" sz="2400" b="1" kern="0" dirty="0" smtClean="0">
                        <a:solidFill>
                          <a:srgbClr val="C00000"/>
                        </a:solidFill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《哪吒闹海》</a:t>
                      </a:r>
                      <a:endParaRPr lang="zh-CN" sz="2400" b="1" kern="100" dirty="0">
                        <a:solidFill>
                          <a:srgbClr val="C00000"/>
                        </a:solidFill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5" marR="685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2255" lvl="0" indent="-262255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98120" algn="l"/>
                        </a:tabLst>
                      </a:pPr>
                      <a:r>
                        <a:rPr lang="en-US" altLang="zh-CN" sz="2400" b="1" kern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1.</a:t>
                      </a:r>
                      <a:r>
                        <a:rPr lang="zh-CN" sz="2400" b="1" kern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年纪</a:t>
                      </a:r>
                      <a:r>
                        <a:rPr lang="zh-CN" sz="2400" b="1" kern="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小但武功高强，有风火轮等宝物。</a:t>
                      </a:r>
                      <a:endParaRPr lang="zh-CN" sz="2400" b="1" kern="100" dirty="0">
                        <a:solidFill>
                          <a:srgbClr val="C00000"/>
                        </a:solidFill>
                        <a:latin typeface="Times New Roman" pitchFamily="18" charset="0"/>
                        <a:ea typeface="宋体" pitchFamily="2" charset="-122"/>
                        <a:cs typeface="Times New Roman" pitchFamily="18" charset="0"/>
                      </a:endParaRPr>
                    </a:p>
                    <a:p>
                      <a:pPr marL="262255" indent="-26225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2.</a:t>
                      </a:r>
                      <a:r>
                        <a:rPr lang="zh-CN" sz="2400" b="1" kern="0" dirty="0">
                          <a:solidFill>
                            <a:srgbClr val="C00000"/>
                          </a:solidFill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见义勇为，敢于担当，救了被龙王欺负的</a:t>
                      </a:r>
                      <a:r>
                        <a:rPr lang="zh-CN" sz="2400" b="1" kern="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ea typeface="宋体" pitchFamily="2" charset="-122"/>
                          <a:cs typeface="Times New Roman" pitchFamily="18" charset="0"/>
                        </a:rPr>
                        <a:t>老百姓</a:t>
                      </a:r>
                      <a:r>
                        <a:rPr lang="en-US" altLang="zh-CN" sz="2400" b="1" kern="0" dirty="0" smtClean="0">
                          <a:solidFill>
                            <a:srgbClr val="C00000"/>
                          </a:solidFill>
                          <a:latin typeface="宋体" pitchFamily="2" charset="-122"/>
                          <a:ea typeface="宋体" pitchFamily="2" charset="-122"/>
                          <a:cs typeface="Times New Roman" pitchFamily="18" charset="0"/>
                        </a:rPr>
                        <a:t>……</a:t>
                      </a:r>
                      <a:endParaRPr lang="zh-CN" sz="2400" b="1" kern="100" dirty="0">
                        <a:solidFill>
                          <a:srgbClr val="C00000"/>
                        </a:solidFill>
                        <a:latin typeface="宋体" pitchFamily="2" charset="-122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L="68585" marR="685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65480" y="1010298"/>
            <a:ext cx="7812088" cy="286232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363855" indent="-363855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</a:t>
            </a:r>
            <a:r>
              <a:rPr lang="en-US" altLang="zh-CN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2)</a:t>
            </a:r>
            <a:r>
              <a:rPr lang="zh-CN" altLang="en-US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可以先小组交流，再全班交流</a:t>
            </a:r>
            <a:r>
              <a:rPr lang="zh-CN" altLang="en-US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，看看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谁介绍的人物形象让人印象深刻</a:t>
            </a:r>
            <a:r>
              <a:rPr lang="zh-CN" altLang="en-US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。</a:t>
            </a:r>
            <a:endParaRPr lang="en-US" altLang="zh-CN" sz="2400" b="1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  <a:p>
            <a:pPr marL="363855" indent="-363855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</a:t>
            </a:r>
            <a:r>
              <a:rPr lang="en-US" altLang="zh-CN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3</a:t>
            </a:r>
            <a:r>
              <a:rPr lang="en-US" altLang="zh-CN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  <a:r>
              <a:rPr lang="zh-CN" altLang="en-US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听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同学讲的时候要抓住重点，如果有感兴趣的或不</a:t>
            </a:r>
            <a:r>
              <a:rPr lang="zh-CN" altLang="en-US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理解的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内容，可以向讲的同学提出来，进一步了解，达到互动交流的目的。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2921" y="827898"/>
            <a:ext cx="2709862" cy="523875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评议谁最棒。</a:t>
            </a: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1022020" y="1662063"/>
            <a:ext cx="698429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lvl="0" indent="627063" defTabSz="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小组评议，看讲的同学是否分条讲述，是否把理由说清楚了。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itchFamily="2" charset="-122"/>
              <a:ea typeface="宋体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65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502924" y="205077"/>
            <a:ext cx="201930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琥珀" panose="02010800040101010101" pitchFamily="2" charset="-122"/>
                <a:ea typeface="华文琥珀" panose="02010800040101010101" pitchFamily="2" charset="-122"/>
                <a:cs typeface="+mn-cs"/>
              </a:rPr>
              <a:t>交际范例</a:t>
            </a:r>
            <a:endParaRPr kumimoji="0" lang="zh-CN" altLang="en-US" sz="3600" b="1" i="0" u="none" strike="noStrike" kern="1200" cap="none" spc="0" normalizeH="0" baseline="0" noProof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华文琥珀" panose="02010800040101010101" pitchFamily="2" charset="-122"/>
              <a:ea typeface="华文琥珀" panose="02010800040101010101" pitchFamily="2" charset="-122"/>
              <a:cs typeface="+mn-cs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644934" y="864708"/>
            <a:ext cx="8020595" cy="338515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 err="1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同学一</a:t>
            </a:r>
            <a:r>
              <a:rPr lang="en-US" altLang="zh-CN" sz="2400" b="1" dirty="0" smtClean="0">
                <a:solidFill>
                  <a:schemeClr val="tx1"/>
                </a:solidFill>
                <a:latin typeface="宋体" pitchFamily="2" charset="-122"/>
                <a:ea typeface="宋体" pitchFamily="2" charset="-122"/>
              </a:rPr>
              <a:t>：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我最喜欢的人物是电视剧</a:t>
            </a:r>
            <a:r>
              <a:rPr lang="en-US" altLang="zh-CN" sz="2400" b="1" dirty="0">
                <a:latin typeface="宋体" pitchFamily="2" charset="-122"/>
                <a:ea typeface="宋体" pitchFamily="2" charset="-122"/>
              </a:rPr>
              <a:t>《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三国演义</a:t>
            </a:r>
            <a:r>
              <a:rPr lang="en-US" altLang="zh-CN" sz="2400" b="1" dirty="0">
                <a:latin typeface="宋体" pitchFamily="2" charset="-122"/>
                <a:ea typeface="宋体" pitchFamily="2" charset="-122"/>
              </a:rPr>
              <a:t>》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中的诸葛亮，他的才华让人赞叹不已。有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一次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，司马懿带着十几万军队去攻打蜀国，当时城里只有几千人的军队，蜀国危在旦夕。诸葛亮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大开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城门，让军士扮作百姓，洒扫街道，自己则坐在城楼上悠闲地弹琴。司马懿见此情景，害怕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有埋伏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，立即下令撤退。就这样，诸葛亮不费一兵一卒就击退了敌军。我特别喜欢他的聪慧过人</a:t>
            </a:r>
            <a:r>
              <a:rPr lang="zh-CN" altLang="en-US" sz="2400" b="1" dirty="0" smtClean="0">
                <a:latin typeface="宋体" pitchFamily="2" charset="-122"/>
                <a:ea typeface="宋体" pitchFamily="2" charset="-122"/>
              </a:rPr>
              <a:t>、临危</a:t>
            </a:r>
            <a:r>
              <a:rPr lang="zh-CN" altLang="en-US" sz="2400" b="1" dirty="0">
                <a:latin typeface="宋体" pitchFamily="2" charset="-122"/>
                <a:ea typeface="宋体" pitchFamily="2" charset="-122"/>
              </a:rPr>
              <a:t>不乱、料事如神。</a:t>
            </a:r>
            <a:endParaRPr lang="zh-CN" altLang="en-US" sz="2400" b="1" dirty="0">
              <a:solidFill>
                <a:schemeClr val="tx1"/>
              </a:solidFill>
              <a:latin typeface="宋体" pitchFamily="2" charset="-122"/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1"/>
      <p:bldP spid="100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6688" y="842112"/>
            <a:ext cx="7544435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err="1" smtClean="0">
                <a:latin typeface="黑体" pitchFamily="49" charset="-122"/>
                <a:ea typeface="黑体" pitchFamily="49" charset="-122"/>
                <a:cs typeface="Times New Roman" pitchFamily="18" charset="0"/>
                <a:sym typeface="+mn-ea"/>
              </a:rPr>
              <a:t>同学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  <a:cs typeface="Times New Roman" pitchFamily="18" charset="0"/>
                <a:sym typeface="+mn-ea"/>
              </a:rPr>
              <a:t>二</a:t>
            </a:r>
            <a:r>
              <a:rPr lang="en-US" altLang="zh-CN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  <a:sym typeface="+mn-ea"/>
              </a:rPr>
              <a:t>：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我最喜欢的人物是</a:t>
            </a:r>
            <a:r>
              <a:rPr lang="en-US" altLang="zh-CN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绿山墙的安妮</a:t>
            </a:r>
            <a:r>
              <a:rPr lang="en-US" altLang="zh-CN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》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里的安妮。她是一个孤儿，</a:t>
            </a:r>
            <a:r>
              <a:rPr lang="en-US" altLang="zh-CN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11 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岁时被马修和</a:t>
            </a:r>
            <a:r>
              <a:rPr lang="zh-CN" altLang="en-US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玛丽拉兄妹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收养。她学习成绩优异，并赢得了上大学的奖学金，然而为了方便照顾年迈体弱的玛丽拉，她</a:t>
            </a:r>
            <a:r>
              <a:rPr lang="zh-CN" altLang="en-US" sz="2400" b="1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放弃</a:t>
            </a:r>
            <a:r>
              <a:rPr lang="zh-CN" altLang="en-US" sz="2400" b="1" dirty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了大学的机会，留在了爱德华王子岛上当老师。安妮聪明好学，倔强善良的形象深深地吸引了我。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 10"/>
          <p:cNvGrpSpPr/>
          <p:nvPr/>
        </p:nvGrpSpPr>
        <p:grpSpPr>
          <a:xfrm>
            <a:off x="449696" y="511207"/>
            <a:ext cx="8111992" cy="3612369"/>
            <a:chOff x="449696" y="511207"/>
            <a:chExt cx="8111992" cy="3612369"/>
          </a:xfrm>
        </p:grpSpPr>
        <p:sp>
          <p:nvSpPr>
            <p:cNvPr id="13" name="文本框 12"/>
            <p:cNvSpPr txBox="1"/>
            <p:nvPr/>
          </p:nvSpPr>
          <p:spPr>
            <a:xfrm rot="704550">
              <a:off x="6068698" y="511207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 rot="704550">
              <a:off x="449696" y="1517484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 rot="704550">
              <a:off x="3421179" y="1175701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 rot="704550">
              <a:off x="2097420" y="3107913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 rot="704550">
              <a:off x="5341091" y="2805380"/>
              <a:ext cx="249299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dirty="0">
                  <a:solidFill>
                    <a:srgbClr val="FAFAFA"/>
                  </a:solidFill>
                  <a:latin typeface="Baoli SC" charset="-122"/>
                  <a:ea typeface="Baoli SC" charset="-122"/>
                  <a:cs typeface="Baoli SC" charset="-122"/>
                </a:rPr>
                <a:t>荣德基</a:t>
              </a: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84"/>
          <a:stretch>
            <a:fillRect/>
          </a:stretch>
        </p:blipFill>
        <p:spPr>
          <a:xfrm>
            <a:off x="0" y="3743658"/>
            <a:ext cx="9144000" cy="139984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04" y="3026413"/>
            <a:ext cx="1110951" cy="1178661"/>
          </a:xfrm>
          <a:prstGeom prst="rect">
            <a:avLst/>
          </a:prstGeom>
        </p:spPr>
      </p:pic>
      <p:pic>
        <p:nvPicPr>
          <p:cNvPr id="18" name="Picture 39" descr="구름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63" y="111125"/>
            <a:ext cx="5715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0" descr="구름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542925"/>
            <a:ext cx="752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矩形 26"/>
          <p:cNvSpPr/>
          <p:nvPr/>
        </p:nvSpPr>
        <p:spPr>
          <a:xfrm>
            <a:off x="2160317" y="2357030"/>
            <a:ext cx="5014714" cy="1015663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b="1" kern="0" cap="all" dirty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</a:rPr>
              <a:t>Thank you! </a:t>
            </a:r>
            <a:endParaRPr lang="zh-CN" altLang="en-US" sz="6000" b="1" kern="0" cap="all" dirty="0">
              <a:ln w="0"/>
              <a:gradFill flip="none">
                <a:gsLst>
                  <a:gs pos="0">
                    <a:srgbClr val="4F81BD">
                      <a:tint val="75000"/>
                      <a:shade val="75000"/>
                      <a:satMod val="170000"/>
                    </a:srgbClr>
                  </a:gs>
                  <a:gs pos="49000">
                    <a:srgbClr val="4F81BD">
                      <a:tint val="88000"/>
                      <a:shade val="65000"/>
                      <a:satMod val="172000"/>
                    </a:srgbClr>
                  </a:gs>
                  <a:gs pos="50000">
                    <a:srgbClr val="4F81BD">
                      <a:shade val="65000"/>
                      <a:satMod val="130000"/>
                    </a:srgbClr>
                  </a:gs>
                  <a:gs pos="92000">
                    <a:srgbClr val="4F81BD">
                      <a:shade val="50000"/>
                      <a:satMod val="120000"/>
                    </a:srgbClr>
                  </a:gs>
                  <a:gs pos="100000">
                    <a:srgbClr val="4F81BD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</a:endParaRPr>
          </a:p>
        </p:txBody>
      </p:sp>
      <p:grpSp>
        <p:nvGrpSpPr>
          <p:cNvPr id="29" name="组 1"/>
          <p:cNvGrpSpPr/>
          <p:nvPr/>
        </p:nvGrpSpPr>
        <p:grpSpPr bwMode="auto">
          <a:xfrm>
            <a:off x="879475" y="372892"/>
            <a:ext cx="7694613" cy="2239963"/>
            <a:chOff x="808395" y="136945"/>
            <a:chExt cx="7694895" cy="2239335"/>
          </a:xfrm>
        </p:grpSpPr>
        <p:pic>
          <p:nvPicPr>
            <p:cNvPr id="30" name="图片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444" b="69861"/>
            <a:stretch>
              <a:fillRect/>
            </a:stretch>
          </p:blipFill>
          <p:spPr bwMode="auto">
            <a:xfrm>
              <a:off x="808395" y="136945"/>
              <a:ext cx="2343918" cy="2128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图片 1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111" t="4297" r="35136" b="72824"/>
            <a:stretch>
              <a:fillRect/>
            </a:stretch>
          </p:blipFill>
          <p:spPr bwMode="auto">
            <a:xfrm rot="1032491">
              <a:off x="4946491" y="1089550"/>
              <a:ext cx="811350" cy="1079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图片 1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407" b="68407"/>
            <a:stretch>
              <a:fillRect/>
            </a:stretch>
          </p:blipFill>
          <p:spPr bwMode="auto">
            <a:xfrm>
              <a:off x="5729486" y="406534"/>
              <a:ext cx="2773804" cy="1969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图片 1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83" t="6442" r="61148" b="73834"/>
            <a:stretch>
              <a:fillRect/>
            </a:stretch>
          </p:blipFill>
          <p:spPr bwMode="auto">
            <a:xfrm>
              <a:off x="3123145" y="1033320"/>
              <a:ext cx="979902" cy="119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图片 1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741" t="5559" r="48703" b="76802"/>
            <a:stretch>
              <a:fillRect/>
            </a:stretch>
          </p:blipFill>
          <p:spPr bwMode="auto">
            <a:xfrm>
              <a:off x="4040580" y="516437"/>
              <a:ext cx="1040436" cy="1169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252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c746e84-7984-44cb-bcd4-5a24be1e54c8}"/>
</p:tagLst>
</file>

<file path=ppt/theme/theme1.xml><?xml version="1.0" encoding="utf-8"?>
<a:theme xmlns:a="http://schemas.openxmlformats.org/drawingml/2006/main" name="Office 主题">
  <a:themeElements>
    <a:clrScheme name="那拉提草原的天空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4A7B29"/>
      </a:accent1>
      <a:accent2>
        <a:srgbClr val="2A3D52"/>
      </a:accent2>
      <a:accent3>
        <a:srgbClr val="739A28"/>
      </a:accent3>
      <a:accent4>
        <a:srgbClr val="37A76F"/>
      </a:accent4>
      <a:accent5>
        <a:srgbClr val="4EB3CF"/>
      </a:accent5>
      <a:accent6>
        <a:srgbClr val="51C3F9"/>
      </a:accent6>
      <a:hlink>
        <a:srgbClr val="08A5EF"/>
      </a:hlink>
      <a:folHlink>
        <a:srgbClr val="977B2D"/>
      </a:folHlink>
    </a:clrScheme>
    <a:fontScheme name="自定义 4">
      <a:majorFont>
        <a:latin typeface="Lao UI"/>
        <a:ea typeface="方正卡通简体"/>
        <a:cs typeface=""/>
      </a:majorFont>
      <a:minorFont>
        <a:latin typeface="Lao UI"/>
        <a:ea typeface="方正卡通简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665</Words>
  <Application>Microsoft Office PowerPoint</Application>
  <PresentationFormat>全屏显示(16:9)</PresentationFormat>
  <Paragraphs>49</Paragraphs>
  <Slides>16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iTianKong.com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User</cp:lastModifiedBy>
  <cp:revision>124</cp:revision>
  <dcterms:created xsi:type="dcterms:W3CDTF">2015-05-21T02:05:00Z</dcterms:created>
  <dcterms:modified xsi:type="dcterms:W3CDTF">2020-09-01T06:28:38Z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