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641" r:id="rId2"/>
    <p:sldId id="621" r:id="rId3"/>
    <p:sldId id="622" r:id="rId4"/>
    <p:sldId id="623" r:id="rId5"/>
    <p:sldId id="627" r:id="rId6"/>
    <p:sldId id="626" r:id="rId7"/>
    <p:sldId id="624" r:id="rId8"/>
    <p:sldId id="628" r:id="rId9"/>
    <p:sldId id="629" r:id="rId10"/>
    <p:sldId id="633" r:id="rId11"/>
    <p:sldId id="631" r:id="rId12"/>
    <p:sldId id="634" r:id="rId13"/>
    <p:sldId id="635" r:id="rId14"/>
    <p:sldId id="636" r:id="rId15"/>
    <p:sldId id="637" r:id="rId16"/>
    <p:sldId id="638" r:id="rId17"/>
    <p:sldId id="639" r:id="rId18"/>
    <p:sldId id="640" r:id="rId19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318" y="-114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930960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09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580"/>
            <a:ext cx="2152650" cy="27495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33725" y="4767263"/>
            <a:ext cx="2895600" cy="274638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9525" y="4674235"/>
            <a:ext cx="9134475" cy="460375"/>
            <a:chOff x="15" y="7361"/>
            <a:chExt cx="14475" cy="725"/>
          </a:xfrm>
        </p:grpSpPr>
        <p:pic>
          <p:nvPicPr>
            <p:cNvPr id="13" name="图片 13" descr="IMG_256"/>
            <p:cNvPicPr>
              <a:picLocks noChangeAspect="1"/>
            </p:cNvPicPr>
            <p:nvPr userDrawn="1"/>
          </p:nvPicPr>
          <p:blipFill>
            <a:blip r:embed="rId4"/>
            <a:srcRect l="80285" t="682" r="312"/>
            <a:stretch>
              <a:fillRect/>
            </a:stretch>
          </p:blipFill>
          <p:spPr>
            <a:xfrm>
              <a:off x="8304" y="7361"/>
              <a:ext cx="6187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9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34838" t="7763" r="19428" b="820"/>
            <a:stretch>
              <a:fillRect/>
            </a:stretch>
          </p:blipFill>
          <p:spPr>
            <a:xfrm>
              <a:off x="5184" y="7362"/>
              <a:ext cx="3225" cy="724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14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64999" b="7225"/>
            <a:stretch>
              <a:fillRect/>
            </a:stretch>
          </p:blipFill>
          <p:spPr>
            <a:xfrm>
              <a:off x="15" y="7361"/>
              <a:ext cx="5288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9525" y="4674235"/>
            <a:ext cx="9134475" cy="460375"/>
            <a:chOff x="15" y="7361"/>
            <a:chExt cx="14475" cy="725"/>
          </a:xfrm>
        </p:grpSpPr>
        <p:pic>
          <p:nvPicPr>
            <p:cNvPr id="13" name="图片 13" descr="IMG_256"/>
            <p:cNvPicPr>
              <a:picLocks noChangeAspect="1"/>
            </p:cNvPicPr>
            <p:nvPr userDrawn="1"/>
          </p:nvPicPr>
          <p:blipFill>
            <a:blip r:embed="rId4"/>
            <a:srcRect l="80285" t="682" r="312"/>
            <a:stretch>
              <a:fillRect/>
            </a:stretch>
          </p:blipFill>
          <p:spPr>
            <a:xfrm>
              <a:off x="8304" y="7361"/>
              <a:ext cx="6187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9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34838" t="7763" r="19428" b="820"/>
            <a:stretch>
              <a:fillRect/>
            </a:stretch>
          </p:blipFill>
          <p:spPr>
            <a:xfrm>
              <a:off x="5184" y="7362"/>
              <a:ext cx="3225" cy="724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14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64999" b="7225"/>
            <a:stretch>
              <a:fillRect/>
            </a:stretch>
          </p:blipFill>
          <p:spPr>
            <a:xfrm>
              <a:off x="15" y="7361"/>
              <a:ext cx="5288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9525" y="4674235"/>
            <a:ext cx="9134475" cy="460375"/>
            <a:chOff x="15" y="7361"/>
            <a:chExt cx="14475" cy="725"/>
          </a:xfrm>
        </p:grpSpPr>
        <p:pic>
          <p:nvPicPr>
            <p:cNvPr id="13" name="图片 13" descr="IMG_256"/>
            <p:cNvPicPr>
              <a:picLocks noChangeAspect="1"/>
            </p:cNvPicPr>
            <p:nvPr userDrawn="1"/>
          </p:nvPicPr>
          <p:blipFill>
            <a:blip r:embed="rId3"/>
            <a:srcRect l="80285" t="682" r="312"/>
            <a:stretch>
              <a:fillRect/>
            </a:stretch>
          </p:blipFill>
          <p:spPr>
            <a:xfrm>
              <a:off x="8304" y="7361"/>
              <a:ext cx="6187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9" name="图片 10" descr="IMG_256"/>
            <p:cNvPicPr>
              <a:picLocks noChangeAspect="1"/>
            </p:cNvPicPr>
            <p:nvPr userDrawn="1"/>
          </p:nvPicPr>
          <p:blipFill>
            <a:blip r:embed="rId3"/>
            <a:srcRect l="34838" t="7763" r="19428" b="820"/>
            <a:stretch>
              <a:fillRect/>
            </a:stretch>
          </p:blipFill>
          <p:spPr>
            <a:xfrm>
              <a:off x="5184" y="7362"/>
              <a:ext cx="3225" cy="724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14" name="图片 12" descr="IMG_256"/>
            <p:cNvPicPr>
              <a:picLocks noChangeAspect="1"/>
            </p:cNvPicPr>
            <p:nvPr userDrawn="1"/>
          </p:nvPicPr>
          <p:blipFill>
            <a:blip r:embed="rId3"/>
            <a:srcRect r="64999" b="7225"/>
            <a:stretch>
              <a:fillRect/>
            </a:stretch>
          </p:blipFill>
          <p:spPr>
            <a:xfrm>
              <a:off x="15" y="7361"/>
              <a:ext cx="5288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2020/8/2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69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&#25945;&#24072;&#22791;&#35838;&#36164;&#26009;&#21253;/2.&#38899;&#35270;&#39057;&#36164;&#26009;&#21253;/3.&#26690;&#33457;&#38632;&#65288;&#26391;&#35835;&#35270;&#39057;&#65289;.mp4" TargetMode="Externa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05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" b="11734"/>
          <a:stretch/>
        </p:blipFill>
        <p:spPr>
          <a:xfrm>
            <a:off x="255" y="0"/>
            <a:ext cx="9134025" cy="5143500"/>
          </a:xfrm>
          <a:prstGeom prst="rect">
            <a:avLst/>
          </a:prstGeom>
        </p:spPr>
      </p:pic>
      <p:pic>
        <p:nvPicPr>
          <p:cNvPr id="21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444" y="266976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7" y="266976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30326" y="2723157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sp>
        <p:nvSpPr>
          <p:cNvPr id="11" name="TextBox 48"/>
          <p:cNvSpPr txBox="1"/>
          <p:nvPr/>
        </p:nvSpPr>
        <p:spPr>
          <a:xfrm>
            <a:off x="3142964" y="1006650"/>
            <a:ext cx="290703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桂花雨</a:t>
            </a:r>
          </a:p>
        </p:txBody>
      </p:sp>
      <p:pic>
        <p:nvPicPr>
          <p:cNvPr id="9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559" y="11540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23"/>
          <p:cNvGrpSpPr>
            <a:grpSpLocks/>
          </p:cNvGrpSpPr>
          <p:nvPr/>
        </p:nvGrpSpPr>
        <p:grpSpPr bwMode="auto">
          <a:xfrm>
            <a:off x="5674233" y="5997"/>
            <a:ext cx="3465512" cy="369332"/>
            <a:chOff x="5371156" y="221786"/>
            <a:chExt cx="3383280" cy="349289"/>
          </a:xfrm>
        </p:grpSpPr>
        <p:sp>
          <p:nvSpPr>
            <p:cNvPr id="10" name="矩形 9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92163" y="1768475"/>
            <a:ext cx="760412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dirty="0">
                <a:solidFill>
                  <a:srgbClr val="FF3300"/>
                </a:solidFill>
                <a:latin typeface="华文琥珀" pitchFamily="2" charset="-122"/>
                <a:ea typeface="华文琥珀" pitchFamily="2" charset="-122"/>
              </a:rPr>
              <a:t>桂</a:t>
            </a:r>
            <a:endParaRPr lang="en-US" altLang="zh-CN" sz="3600" dirty="0">
              <a:solidFill>
                <a:srgbClr val="FF3300"/>
              </a:solidFill>
              <a:latin typeface="华文琥珀" pitchFamily="2" charset="-122"/>
              <a:ea typeface="华文琥珀" pitchFamily="2" charset="-122"/>
            </a:endParaRPr>
          </a:p>
          <a:p>
            <a:endParaRPr lang="en-US" altLang="zh-CN" sz="3600" dirty="0">
              <a:solidFill>
                <a:srgbClr val="FF3300"/>
              </a:solidFill>
              <a:latin typeface="华文琥珀" pitchFamily="2" charset="-122"/>
              <a:ea typeface="华文琥珀" pitchFamily="2" charset="-122"/>
            </a:endParaRPr>
          </a:p>
          <a:p>
            <a:r>
              <a:rPr lang="zh-CN" altLang="en-US" sz="3600" dirty="0">
                <a:solidFill>
                  <a:srgbClr val="FF3300"/>
                </a:solidFill>
                <a:latin typeface="华文琥珀" pitchFamily="2" charset="-122"/>
                <a:ea typeface="华文琥珀" pitchFamily="2" charset="-122"/>
              </a:rPr>
              <a:t>花</a:t>
            </a:r>
          </a:p>
        </p:txBody>
      </p:sp>
      <p:pic>
        <p:nvPicPr>
          <p:cNvPr id="13320" name="Picture 8" descr="http://p5.so.qhimgs1.com/bdr/_240_/t011a106872d5cf57c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9031" y="303806"/>
            <a:ext cx="2548469" cy="1852096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noFill/>
            <a:miter lim="800000"/>
            <a:headEnd/>
            <a:tailEnd/>
          </a:ln>
          <a:effectLst/>
        </p:spPr>
      </p:pic>
      <p:pic>
        <p:nvPicPr>
          <p:cNvPr id="13323" name="Picture 11" descr="C:\Users\lenovo03\AppData\Roaming\Tencent\Users\541737432\QQ\WinTemp\RichOle\RTQA@]34RM9(3`G7FPI@M3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350" y="139570"/>
            <a:ext cx="2787633" cy="21791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25" name="Picture 13" descr="http://p2.so.qhimgs1.com/bdr/_240_/t01177d5010419ed69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10997" y="2482959"/>
            <a:ext cx="2446007" cy="1834506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noFill/>
            <a:miter lim="800000"/>
            <a:headEnd/>
            <a:tailEnd/>
          </a:ln>
          <a:effectLst/>
        </p:spPr>
      </p:pic>
      <p:pic>
        <p:nvPicPr>
          <p:cNvPr id="13327" name="Picture 15" descr="http://p2.so.qhimgs1.com/bdr/_240_/t01476844ec599e928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17446" y="2304488"/>
            <a:ext cx="2961148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5625" y="1017588"/>
            <a:ext cx="8017434" cy="3566929"/>
            <a:chOff x="556080" y="569496"/>
            <a:chExt cx="8017136" cy="3566790"/>
          </a:xfrm>
        </p:grpSpPr>
        <p:sp>
          <p:nvSpPr>
            <p:cNvPr id="12293" name="矩形 9"/>
            <p:cNvSpPr/>
            <p:nvPr/>
          </p:nvSpPr>
          <p:spPr>
            <a:xfrm>
              <a:off x="681980" y="1243298"/>
              <a:ext cx="7891236" cy="28929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indent="712788" defTabSz="914400">
                <a:lnSpc>
                  <a:spcPct val="130000"/>
                </a:lnSpc>
                <a:tabLst>
                  <a:tab pos="4125913" algn="l"/>
                </a:tabLst>
              </a:pPr>
              <a:r>
                <a:rPr lang="zh-CN" altLang="en-US" sz="2800" b="1" dirty="0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也</a:t>
              </a:r>
              <a:r>
                <a:rPr lang="zh-CN" altLang="en-US" sz="28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称木樨，木樨科。秋季开花，花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开多为</a:t>
              </a:r>
              <a:r>
                <a:rPr lang="zh-CN" altLang="en-US" sz="28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黄色或黄白色，极香，可谓“独占三秋压众芳”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。桂花品种</a:t>
              </a:r>
              <a:r>
                <a:rPr lang="zh-CN" altLang="en-US" sz="28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较多，常见的有金桂、银桂、四季桂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等，是</a:t>
              </a:r>
              <a:r>
                <a:rPr lang="zh-CN" altLang="en-US" sz="28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中国传统十大名花之一，是城市绿化、美化的重要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树种。桂花</a:t>
              </a:r>
              <a:r>
                <a:rPr lang="zh-CN" altLang="en-US" sz="28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也有重要的药用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和食用</a:t>
              </a:r>
              <a:r>
                <a:rPr lang="zh-CN" altLang="en-US" sz="28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价值。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    </a:t>
              </a:r>
              <a:endPara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  <p:sp>
          <p:nvSpPr>
            <p:cNvPr id="12294" name="矩形 2"/>
            <p:cNvSpPr/>
            <p:nvPr/>
          </p:nvSpPr>
          <p:spPr>
            <a:xfrm>
              <a:off x="556080" y="569496"/>
              <a:ext cx="1266646" cy="656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0000FF"/>
                  </a:solidFill>
                  <a:latin typeface="黑体" pitchFamily="49" charset="-122"/>
                  <a:ea typeface="黑体" pitchFamily="49" charset="-122"/>
                  <a:cs typeface="Times New Roman" pitchFamily="18" charset="0"/>
                </a:rPr>
                <a:t>桂花：</a:t>
              </a:r>
              <a:endParaRPr lang="en-US" altLang="zh-CN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endParaRPr>
            </a:p>
          </p:txBody>
        </p:sp>
      </p:grpSp>
      <p:grpSp>
        <p:nvGrpSpPr>
          <p:cNvPr id="7170" name="组合 5"/>
          <p:cNvGrpSpPr/>
          <p:nvPr/>
        </p:nvGrpSpPr>
        <p:grpSpPr>
          <a:xfrm>
            <a:off x="2645093" y="186055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助读资料我先看</a:t>
              </a:r>
            </a:p>
          </p:txBody>
        </p:sp>
      </p:grpSp>
      <p:pic>
        <p:nvPicPr>
          <p:cNvPr id="3" name="图片 1" descr="C:\Users\Administrator\AppData\Roaming\Tencent\Users\1131034900\QQ\WinTemp\RichOle\{ZAF2EAAEQ~U%D1OPQ${6E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025005" y="387065"/>
            <a:ext cx="1492885" cy="126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818" y="121648"/>
            <a:ext cx="1371349" cy="131317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904907" y="619015"/>
            <a:ext cx="1293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桂花茶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7906" y="1147322"/>
            <a:ext cx="8546783" cy="33424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27063" defTabSz="914400">
              <a:lnSpc>
                <a:spcPct val="11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桂花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是中国传统十大名花之一，集绿化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、美化、</a:t>
            </a:r>
            <a:endParaRPr lang="en-US" altLang="zh-CN" sz="24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  <a:p>
            <a:pPr defTabSz="914400">
              <a:lnSpc>
                <a:spcPct val="11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香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化于一体的观赏与实用兼备的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优良园林树种。桂花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清可绝尘，浓能远溢，堪称一绝。尤其是仲秋时节，丛桂怒放，夜静轮圆之际，把酒赏桂，陈香扑鼻，令人神清气爽。在中国古代的咏花诗词中，咏桂之作的数量也颇为可观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。桂花自古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就深受中国人的喜爱，被视为传统名花。</a:t>
            </a:r>
            <a:endParaRPr lang="zh-CN" altLang="en-US" sz="24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defTabSz="914400">
              <a:lnSpc>
                <a:spcPct val="11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以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桂花做原料制作的桂花茶是中国特产茶，它香气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柔和，味道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可口，为大众所喜爱。桂花在园林建设中有着广泛的运用。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3" grpId="1"/>
      <p:bldP spid="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065" y="738194"/>
            <a:ext cx="2044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分布范围</a:t>
            </a:r>
            <a:endParaRPr lang="zh-CN" altLang="en-US" sz="28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31533" y="1291616"/>
            <a:ext cx="7848940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园林桂花原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产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于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中国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西南喜马拉雅山东段，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印度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尼泊尔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柬埔寨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也有分布。中国西南部、四川、陕南、云南、广西、广东、湖南、湖北、江西、安徽、河南等地，均有野生桂花生长，现广泛栽种于淮河流域及以南地区，其适生区北可抵黄河下游，南可至两广、海南等地。</a:t>
            </a:r>
            <a:endParaRPr lang="zh-CN" altLang="en-US" sz="24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100" grpId="1"/>
      <p:bldP spid="100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705187" y="1136194"/>
            <a:ext cx="6289958" cy="2492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457200" eaLnBrk="0" hangingPunct="0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琦君：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当代台湾女作家，原名潘希真，浙江温州人。出版散文集、小说集及儿童文学作品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30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余种。</a:t>
            </a:r>
          </a:p>
          <a:p>
            <a:pPr indent="457200" eaLnBrk="0" hangingPunct="0">
              <a:lnSpc>
                <a:spcPct val="150000"/>
              </a:lnSpc>
            </a:pP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主要作品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:《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红纱灯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》《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桂花雨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等。</a:t>
            </a:r>
          </a:p>
        </p:txBody>
      </p:sp>
      <p:pic>
        <p:nvPicPr>
          <p:cNvPr id="15370" name="Picture 10" descr="http://a4.att.hudong.com/03/01/01300000345731129785016449246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704" y="1642145"/>
            <a:ext cx="2316585" cy="2480873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" name="矩形 1"/>
          <p:cNvSpPr/>
          <p:nvPr/>
        </p:nvSpPr>
        <p:spPr>
          <a:xfrm>
            <a:off x="430930" y="747392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C:\Users\lenovo03\AppData\Roaming\Tencent\Users\541737432\QQ\WinTemp\RichOle\(30`I)U}}17[1`]C6@QLCIJ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5051" y="334346"/>
            <a:ext cx="4854847" cy="24768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292" name="矩形 1"/>
          <p:cNvSpPr/>
          <p:nvPr/>
        </p:nvSpPr>
        <p:spPr>
          <a:xfrm>
            <a:off x="733905" y="2897544"/>
            <a:ext cx="7837487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现在正值金秋十月，桂子飘香。今天，让我们一起走进琦君的故乡，一起去感受一场奇妙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的“桂花雨</a:t>
            </a: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zh-CN" altLang="en-US" sz="2400" b="1" dirty="0">
              <a:solidFill>
                <a:srgbClr val="0000FF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468563" y="187338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92150" y="1350697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读得不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4340" name="组 28"/>
          <p:cNvGrpSpPr/>
          <p:nvPr/>
        </p:nvGrpSpPr>
        <p:grpSpPr>
          <a:xfrm>
            <a:off x="6725285" y="291783"/>
            <a:ext cx="2520949" cy="490537"/>
            <a:chOff x="3508667" y="4638583"/>
            <a:chExt cx="2520214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8" name="TextBox 5">
              <a:hlinkClick r:id="rId5" action="ppaction://hlinkfile"/>
            </p:cNvPr>
            <p:cNvSpPr txBox="1"/>
            <p:nvPr/>
          </p:nvSpPr>
          <p:spPr>
            <a:xfrm>
              <a:off x="3527715" y="4638583"/>
              <a:ext cx="2501166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8"/>
          <p:cNvSpPr/>
          <p:nvPr/>
        </p:nvSpPr>
        <p:spPr>
          <a:xfrm>
            <a:off x="1812925" y="2173288"/>
            <a:ext cx="7354888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筐       州</a:t>
            </a:r>
          </a:p>
        </p:txBody>
      </p:sp>
      <p:sp>
        <p:nvSpPr>
          <p:cNvPr id="8" name="矩形 7"/>
          <p:cNvSpPr/>
          <p:nvPr/>
        </p:nvSpPr>
        <p:spPr>
          <a:xfrm>
            <a:off x="2446698" y="2162961"/>
            <a:ext cx="846576" cy="83099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箩</a:t>
            </a:r>
          </a:p>
        </p:txBody>
      </p:sp>
      <p:sp>
        <p:nvSpPr>
          <p:cNvPr id="14" name="矩形 13"/>
          <p:cNvSpPr/>
          <p:nvPr/>
        </p:nvSpPr>
        <p:spPr>
          <a:xfrm>
            <a:off x="5067914" y="2141335"/>
            <a:ext cx="846576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杭   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3262319" y="347527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497481" y="1652257"/>
            <a:ext cx="949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方正姚体" pitchFamily="2" charset="-122"/>
                <a:ea typeface="方正姚体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luó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961767" y="1630991"/>
            <a:ext cx="12661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方正姚体" pitchFamily="2" charset="-122"/>
                <a:ea typeface="方正姚体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háng</a:t>
            </a: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454030" y="836001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" grpId="2"/>
      <p:bldP spid="4" grpId="1"/>
      <p:bldP spid="4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4" descr="IMG_256"/>
          <p:cNvPicPr>
            <a:picLocks noChangeAspect="1"/>
          </p:cNvPicPr>
          <p:nvPr/>
        </p:nvPicPr>
        <p:blipFill rotWithShape="1">
          <a:blip r:embed="rId2"/>
          <a:srcRect t="-1522" b="3709"/>
          <a:stretch/>
        </p:blipFill>
        <p:spPr>
          <a:xfrm>
            <a:off x="-1" y="-95697"/>
            <a:ext cx="9142413" cy="47846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TextBox 2"/>
          <p:cNvSpPr txBox="1"/>
          <p:nvPr/>
        </p:nvSpPr>
        <p:spPr>
          <a:xfrm>
            <a:off x="338145" y="407469"/>
            <a:ext cx="2001024" cy="76174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45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摇桂花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418671" y="2605450"/>
            <a:ext cx="1227455" cy="1307465"/>
            <a:chOff x="7964" y="3518"/>
            <a:chExt cx="1933" cy="2059"/>
          </a:xfrm>
        </p:grpSpPr>
        <p:pic>
          <p:nvPicPr>
            <p:cNvPr id="6" name="图片 5" descr="C:/Users/ADMINI~1/AppData/Local/Temp/kaimatting/20200302194217/output_aiMatting_20200302194804.pngoutput_aiMatting_2020030219480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422503">
                    <a:alpha val="100000"/>
                  </a:srgbClr>
                </a:clrFrom>
                <a:clrTo>
                  <a:srgbClr val="422503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964" y="3518"/>
              <a:ext cx="1933" cy="2059"/>
            </a:xfrm>
            <a:prstGeom prst="rect">
              <a:avLst/>
            </a:prstGeom>
          </p:spPr>
        </p:pic>
        <p:sp>
          <p:nvSpPr>
            <p:cNvPr id="16414" name="TextBox 20"/>
            <p:cNvSpPr txBox="1"/>
            <p:nvPr/>
          </p:nvSpPr>
          <p:spPr>
            <a:xfrm>
              <a:off x="8256" y="3749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itchFamily="2" charset="-122"/>
                  <a:ea typeface="华文楷体" pitchFamily="2" charset="-122"/>
                </a:rPr>
                <a:t>杭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25090" y="1978660"/>
            <a:ext cx="1226820" cy="1306830"/>
            <a:chOff x="4059" y="3462"/>
            <a:chExt cx="1932" cy="2058"/>
          </a:xfrm>
        </p:grpSpPr>
        <p:pic>
          <p:nvPicPr>
            <p:cNvPr id="5" name="图片 4" descr="C:/Users/ADMINI~1/AppData/Local/Temp/kaimatting/20200302194217/output_aiMatting_20200302194804.pngoutput_aiMatting_2020030219480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422503">
                    <a:alpha val="100000"/>
                  </a:srgbClr>
                </a:clrFrom>
                <a:clrTo>
                  <a:srgbClr val="422503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59" y="3462"/>
              <a:ext cx="1933" cy="2059"/>
            </a:xfrm>
            <a:prstGeom prst="rect">
              <a:avLst/>
            </a:prstGeom>
          </p:spPr>
        </p:pic>
        <p:sp>
          <p:nvSpPr>
            <p:cNvPr id="16412" name="TextBox 22"/>
            <p:cNvSpPr txBox="1"/>
            <p:nvPr/>
          </p:nvSpPr>
          <p:spPr>
            <a:xfrm>
              <a:off x="4351" y="3749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itchFamily="2" charset="-122"/>
                  <a:ea typeface="华文楷体" pitchFamily="2" charset="-122"/>
                </a:rPr>
                <a:t>箩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8800" y="1284605"/>
            <a:ext cx="80264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带点字的正确读音下画“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”。</a:t>
            </a:r>
          </a:p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他盛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shèng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chéng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了一碗饭，坐到盛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shèng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chéng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开的桂花树下吃起来。</a:t>
            </a:r>
          </a:p>
          <a:p>
            <a:pPr marL="262255" marR="0" lvl="0" indent="-2622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担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dān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dàn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任村主任后，他勇挑重担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dān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anose="02020603050405020304" pitchFamily="18" charset="0"/>
              </a:rPr>
              <a:t>dàn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，为村里办了许多实事。</a:t>
            </a:r>
          </a:p>
        </p:txBody>
      </p:sp>
      <p:sp>
        <p:nvSpPr>
          <p:cNvPr id="34821" name="矩形 4"/>
          <p:cNvSpPr/>
          <p:nvPr/>
        </p:nvSpPr>
        <p:spPr>
          <a:xfrm>
            <a:off x="1275061" y="2135531"/>
            <a:ext cx="309562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34822" name="矩形 7"/>
          <p:cNvSpPr/>
          <p:nvPr/>
        </p:nvSpPr>
        <p:spPr>
          <a:xfrm>
            <a:off x="5476850" y="2139322"/>
            <a:ext cx="309563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32775" name="矩形 10"/>
          <p:cNvSpPr/>
          <p:nvPr/>
        </p:nvSpPr>
        <p:spPr>
          <a:xfrm>
            <a:off x="2747801" y="2128689"/>
            <a:ext cx="596638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√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34824" name="矩形 7"/>
          <p:cNvSpPr/>
          <p:nvPr/>
        </p:nvSpPr>
        <p:spPr>
          <a:xfrm>
            <a:off x="880434" y="3258043"/>
            <a:ext cx="309563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34825" name="矩形 7"/>
          <p:cNvSpPr/>
          <p:nvPr/>
        </p:nvSpPr>
        <p:spPr>
          <a:xfrm>
            <a:off x="5531822" y="3279626"/>
            <a:ext cx="309563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16133" y="2177746"/>
            <a:ext cx="59118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√</a:t>
            </a:r>
            <a:endParaRPr lang="zh-CN" altLang="en-US" sz="32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24561" y="3276352"/>
            <a:ext cx="59118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√</a:t>
            </a:r>
            <a:endParaRPr lang="zh-CN" altLang="en-US" sz="32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43171" y="3337735"/>
            <a:ext cx="59118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√</a:t>
            </a:r>
            <a:endParaRPr lang="zh-CN" altLang="en-US" sz="32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485929" y="665873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4"/>
          <p:cNvSpPr/>
          <p:nvPr/>
        </p:nvSpPr>
        <p:spPr>
          <a:xfrm>
            <a:off x="612775" y="1343025"/>
            <a:ext cx="1925638" cy="31702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6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糕饼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6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尤其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6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缠着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6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香飘十里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868488" y="1887538"/>
            <a:ext cx="1776413" cy="679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882775" y="2563813"/>
            <a:ext cx="1881188" cy="16335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61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2" name="矩形 5"/>
          <p:cNvSpPr/>
          <p:nvPr/>
        </p:nvSpPr>
        <p:spPr>
          <a:xfrm>
            <a:off x="3644900" y="3871913"/>
            <a:ext cx="4902200" cy="4810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表示更进一步。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463" name="矩形 5"/>
          <p:cNvSpPr/>
          <p:nvPr/>
        </p:nvSpPr>
        <p:spPr>
          <a:xfrm>
            <a:off x="3644900" y="2341563"/>
            <a:ext cx="5218113" cy="4810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泛指饼状的糕制食品。</a:t>
            </a:r>
          </a:p>
        </p:txBody>
      </p:sp>
      <p:sp>
        <p:nvSpPr>
          <p:cNvPr id="19464" name="矩形 5"/>
          <p:cNvSpPr/>
          <p:nvPr/>
        </p:nvSpPr>
        <p:spPr>
          <a:xfrm>
            <a:off x="3644900" y="3152775"/>
            <a:ext cx="5218113" cy="4619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形容香气浓郁，传得很远，很香。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465" name="矩形 5"/>
          <p:cNvSpPr/>
          <p:nvPr/>
        </p:nvSpPr>
        <p:spPr>
          <a:xfrm>
            <a:off x="3644900" y="1576388"/>
            <a:ext cx="5218113" cy="4810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缠绕、纠缠。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868488" y="1897063"/>
            <a:ext cx="1817688" cy="1517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2451100" y="3414713"/>
            <a:ext cx="1270000" cy="7572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321050" y="736600"/>
            <a:ext cx="3990975" cy="538163"/>
            <a:chOff x="3124895" y="802160"/>
            <a:chExt cx="3989649" cy="537866"/>
          </a:xfrm>
        </p:grpSpPr>
        <p:pic>
          <p:nvPicPr>
            <p:cNvPr id="19471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72" name="矩形 12"/>
            <p:cNvSpPr/>
            <p:nvPr/>
          </p:nvSpPr>
          <p:spPr>
            <a:xfrm>
              <a:off x="3236559" y="83483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496562" y="665873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6263" y="2881682"/>
            <a:ext cx="8017031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65113" indent="-265113">
              <a:lnSpc>
                <a:spcPct val="150000"/>
              </a:lnSpc>
            </a:pPr>
            <a:r>
              <a:rPr lang="en-US" altLang="zh-CN"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2.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本文记叙了“我”儿时在家乡</a:t>
            </a:r>
            <a:r>
              <a:rPr lang="en-US" altLang="zh-CN"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_________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的无穷乐趣，通</a:t>
            </a:r>
            <a:endParaRPr lang="en-US" altLang="zh-CN" sz="2400" b="1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Calibri" panose="020F0502020204030204" pitchFamily="34" charset="0"/>
            </a:endParaRPr>
          </a:p>
          <a:p>
            <a:pPr marL="265113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过这些事，表达了作者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_____________________________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9458" name="组合 5"/>
          <p:cNvGrpSpPr/>
          <p:nvPr/>
        </p:nvGrpSpPr>
        <p:grpSpPr>
          <a:xfrm>
            <a:off x="2960059" y="164174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19459" name="TextBox 7"/>
          <p:cNvSpPr txBox="1"/>
          <p:nvPr/>
        </p:nvSpPr>
        <p:spPr>
          <a:xfrm>
            <a:off x="647532" y="1117814"/>
            <a:ext cx="7369175" cy="175432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再读课文，选一选，填一填。</a:t>
            </a:r>
            <a:endParaRPr lang="en-US" altLang="zh-CN"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本文以（    ）为主线。（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选序号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265113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A.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雨 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B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桂花 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C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桂花雨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1438" y="1635093"/>
            <a:ext cx="441325" cy="5799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9652" y="3418075"/>
            <a:ext cx="4343230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对家乡、童年生活的无比怀念</a:t>
            </a:r>
            <a:endParaRPr lang="zh-CN" altLang="en-US" sz="24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97042" y="2852460"/>
            <a:ext cx="1106805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摇桂花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19413" y="195263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892091" y="1287942"/>
            <a:ext cx="7369175" cy="2862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查资料，填一填</a:t>
            </a:r>
            <a:endParaRPr lang="en-US" altLang="zh-CN"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indent="627063"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桂花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是中国传统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名花之一，以桂花为原料制作的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    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是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特产茶，香气柔和，为大众所喜爱。</a:t>
            </a:r>
          </a:p>
          <a:p>
            <a:pPr>
              <a:lnSpc>
                <a:spcPct val="150000"/>
              </a:lnSpc>
            </a:pP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2947" y="1922475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十大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31503" y="2478281"/>
            <a:ext cx="13481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桂花茶 </a:t>
            </a:r>
            <a:endParaRPr lang="zh-CN" altLang="en-US" sz="2400" b="1" u="sng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61135" y="2478280"/>
            <a:ext cx="8255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中国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765276" y="231296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970144" y="1617183"/>
            <a:ext cx="736917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通过</a:t>
            </a:r>
            <a:r>
              <a:rPr lang="zh-CN" altLang="en-US" sz="2400" b="1" dirty="0">
                <a:latin typeface="+mj-ea"/>
                <a:ea typeface="+mj-ea"/>
              </a:rPr>
              <a:t>预习，你还有哪些不明白</a:t>
            </a:r>
            <a:r>
              <a:rPr lang="zh-CN" altLang="en-US" sz="2400" b="1">
                <a:latin typeface="+mj-ea"/>
                <a:ea typeface="+mj-ea"/>
              </a:rPr>
              <a:t>的</a:t>
            </a:r>
            <a:r>
              <a:rPr lang="zh-CN" altLang="en-US" sz="2400" b="1" smtClean="0">
                <a:latin typeface="+mj-ea"/>
                <a:ea typeface="+mj-ea"/>
              </a:rPr>
              <a:t>地方？可以</a:t>
            </a:r>
            <a:r>
              <a:rPr lang="zh-CN" altLang="en-US" sz="2400" b="1" dirty="0">
                <a:latin typeface="+mj-ea"/>
                <a:ea typeface="+mj-ea"/>
              </a:rPr>
              <a:t>在书上做上记号，上课时要想办法解决。</a:t>
            </a:r>
            <a:endParaRPr lang="en-US" altLang="zh-CN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07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757</Words>
  <Application>Microsoft Office PowerPoint</Application>
  <PresentationFormat>全屏显示(16:9)</PresentationFormat>
  <Paragraphs>76</Paragraphs>
  <Slides>18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709</cp:revision>
  <dcterms:created xsi:type="dcterms:W3CDTF">2015-12-30T08:03:00Z</dcterms:created>
  <dcterms:modified xsi:type="dcterms:W3CDTF">2020-08-02T08:32:36Z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