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41" r:id="rId3"/>
    <p:sldId id="621" r:id="rId4"/>
    <p:sldId id="623" r:id="rId5"/>
    <p:sldId id="624" r:id="rId6"/>
    <p:sldId id="625" r:id="rId7"/>
    <p:sldId id="627" r:id="rId8"/>
    <p:sldId id="628" r:id="rId9"/>
    <p:sldId id="631" r:id="rId10"/>
    <p:sldId id="630" r:id="rId11"/>
    <p:sldId id="632" r:id="rId12"/>
    <p:sldId id="634" r:id="rId13"/>
    <p:sldId id="636" r:id="rId14"/>
    <p:sldId id="637" r:id="rId15"/>
    <p:sldId id="638" r:id="rId16"/>
    <p:sldId id="639" r:id="rId17"/>
    <p:sldId id="640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43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28" y="-93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379313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09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4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4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3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69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4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4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3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2.&#33853;&#33457;&#29983;&#65288;&#26391;&#35835;&#35270;&#39057;&#65289;.mp4" TargetMode="External"/><Relationship Id="rId5" Type="http://schemas.openxmlformats.org/officeDocument/2006/relationships/hyperlink" Target="&#25945;&#24072;&#22791;&#35838;&#36164;&#26009;&#21253;/2.&#38899;&#35270;&#39057;&#36164;&#26009;&#21253;/2.&#33853;&#33457;&#29983;&#65288;&#26391;&#35835;&#35270;&#39057;&#65289;.mp4" TargetMode="Externa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05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 descr="C:\Users\lenovo03\AppData\Roaming\Tencent\Users\541737432\QQ\WinTemp\RichOle\@AMB1IJ]5`L%97EZPY$B2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35"/>
            <a:ext cx="9132570" cy="5144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7199630" y="892175"/>
            <a:ext cx="459740" cy="36150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3117215" y="1143635"/>
            <a:ext cx="310451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落花生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939" y="233313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422" y="230124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05134" y="2454507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94" y="126041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01496" y="47561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280154" y="1389128"/>
            <a:ext cx="3154363" cy="2676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根根胡须入泥土，自造房子自安家。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华文中宋" pitchFamily="2" charset="-122"/>
              <a:ea typeface="华文中宋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地上开花不结果，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华文中宋" pitchFamily="2" charset="-122"/>
              <a:ea typeface="华文中宋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itchFamily="2" charset="-122"/>
                <a:ea typeface="华文中宋" pitchFamily="2" charset="-122"/>
                <a:cs typeface="+mn-cs"/>
              </a:rPr>
              <a:t>地下结果不开花。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82498" y="3530153"/>
            <a:ext cx="11176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花生</a:t>
            </a:r>
          </a:p>
        </p:txBody>
      </p:sp>
      <p:pic>
        <p:nvPicPr>
          <p:cNvPr id="2" name="Picture 8" descr="http://p3.so.qhimgs1.com/bdr/_240_/t018d10aba3f17f67a3.jpg"/>
          <p:cNvPicPr>
            <a:picLocks noChangeAspect="1"/>
          </p:cNvPicPr>
          <p:nvPr/>
        </p:nvPicPr>
        <p:blipFill>
          <a:blip r:embed="rId3"/>
          <a:srcRect l="8189" t="10605" r="5983" b="12569"/>
          <a:stretch>
            <a:fillRect/>
          </a:stretch>
        </p:blipFill>
        <p:spPr>
          <a:xfrm>
            <a:off x="5006975" y="1770063"/>
            <a:ext cx="2830513" cy="1597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3212976" y="578943"/>
            <a:ext cx="271804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2700">
                  <a:solidFill>
                    <a:schemeClr val="accent6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琥珀" pitchFamily="2" charset="-122"/>
                <a:ea typeface="华文琥珀" pitchFamily="2" charset="-122"/>
                <a:cs typeface="+mn-cs"/>
                <a:sym typeface="+mn-ea"/>
              </a:rPr>
              <a:t>猜谜语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446872" y="1046850"/>
            <a:ext cx="8313737" cy="345325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花生：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在植物王国里，花生是独有的地上开花、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地下结果的植物，而且一定要在黑暗的土壤环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境中才能结出果实，所以人们又称它为“落花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生”。花生是一年生草本植物，从播种到开花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只用一个月左右的时间。而花期却长达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两个多</a:t>
            </a:r>
            <a:endParaRPr lang="en-US" altLang="zh-CN" sz="2400" b="1" dirty="0" smtClean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月。 它的花单生或簇生于叶腋部，每株花生开</a:t>
            </a:r>
            <a:endParaRPr lang="en-US" altLang="zh-CN" sz="2400" b="1" dirty="0" smtClean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花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少则一二百朵，多则上千朵。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97188" y="881393"/>
            <a:ext cx="1831340" cy="1293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</a:ln>
          <a:effectLst/>
        </p:spPr>
      </p:pic>
      <p:pic>
        <p:nvPicPr>
          <p:cNvPr id="76803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7188" y="2481593"/>
            <a:ext cx="1832610" cy="1431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</a:ln>
          <a:effectLst/>
        </p:spPr>
      </p:pic>
      <p:grpSp>
        <p:nvGrpSpPr>
          <p:cNvPr id="7170" name="组合 5"/>
          <p:cNvGrpSpPr/>
          <p:nvPr/>
        </p:nvGrpSpPr>
        <p:grpSpPr>
          <a:xfrm>
            <a:off x="2585403" y="105261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助读资料我先看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566948" y="683393"/>
            <a:ext cx="6300609" cy="358290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542925" eaLnBrk="0" hangingPunct="0">
              <a:lnSpc>
                <a:spcPct val="150000"/>
              </a:lnSpc>
            </a:pP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许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地山（1893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—1941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），笔名落华生，现代小说家、散文家，文学研究会发起人之一。他出生在台湾一个爱国志士的家庭。小时候父亲曾以落花生作比，教育子女为人处世要脚踏实地，不求虚荣。所以许地山写了《落花生》一文追忆父亲的教诲，还以落花生为笔名勉励自己。主要作品有《空山灵雨》《缀网劳蛛》等。</a:t>
            </a:r>
          </a:p>
        </p:txBody>
      </p:sp>
      <p:sp>
        <p:nvSpPr>
          <p:cNvPr id="2" name="矩形 1"/>
          <p:cNvSpPr/>
          <p:nvPr/>
        </p:nvSpPr>
        <p:spPr>
          <a:xfrm>
            <a:off x="420052" y="604963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  <p:pic>
        <p:nvPicPr>
          <p:cNvPr id="19" name="图片 858" descr="IMG_2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89307" y="1285479"/>
            <a:ext cx="2112414" cy="28399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921703" y="1355751"/>
            <a:ext cx="7480300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读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了上面的资料，你对落花生已经有了初步的了解，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</a:rPr>
              <a:t>你知道这篇文章的题目“落花生”有什么含义吗？让我们走进课文去看看吧。</a:t>
            </a:r>
          </a:p>
        </p:txBody>
      </p:sp>
      <p:sp>
        <p:nvSpPr>
          <p:cNvPr id="10243" name="AutoShape 6" descr="C:\Users\lenovo03\AppData\Roaming\Tencent\Users\541737432\QQ\WinTemp\RichOle\E}AUTO50~R_x000E_362(SV)ZRM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681223" y="238935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585820" y="1286899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读得不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40" name="组 28"/>
          <p:cNvGrpSpPr/>
          <p:nvPr/>
        </p:nvGrpSpPr>
        <p:grpSpPr>
          <a:xfrm>
            <a:off x="6623050" y="228918"/>
            <a:ext cx="2520950" cy="490537"/>
            <a:chOff x="3508667" y="4638583"/>
            <a:chExt cx="2520215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5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  <a:hlinkClick r:id="rId6" action="ppaction://hlinkfile"/>
                </a:rPr>
                <a:t>朗读视频</a:t>
              </a:r>
              <a:endParaRPr lang="zh-CN" altLang="en-US" sz="2000" b="1" dirty="0">
                <a:solidFill>
                  <a:srgbClr val="235B23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4"/>
          <p:cNvSpPr txBox="1"/>
          <p:nvPr/>
        </p:nvSpPr>
        <p:spPr>
          <a:xfrm>
            <a:off x="725157" y="3527127"/>
            <a:ext cx="8056563" cy="7699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     宜    石        矮</a:t>
            </a:r>
          </a:p>
        </p:txBody>
      </p:sp>
      <p:sp>
        <p:nvSpPr>
          <p:cNvPr id="16387" name="矩形 8"/>
          <p:cNvSpPr/>
          <p:nvPr/>
        </p:nvSpPr>
        <p:spPr>
          <a:xfrm>
            <a:off x="1527804" y="1981051"/>
            <a:ext cx="7354887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        咐      油</a:t>
            </a:r>
          </a:p>
        </p:txBody>
      </p:sp>
      <p:sp>
        <p:nvSpPr>
          <p:cNvPr id="8" name="矩形 7">
            <a:hlinkClick r:id="rId2" action="ppaction://hlinksldjump"/>
          </p:cNvPr>
          <p:cNvSpPr/>
          <p:nvPr/>
        </p:nvSpPr>
        <p:spPr>
          <a:xfrm>
            <a:off x="2062603" y="1970803"/>
            <a:ext cx="846576" cy="76944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亩</a:t>
            </a:r>
          </a:p>
        </p:txBody>
      </p:sp>
      <p:sp>
        <p:nvSpPr>
          <p:cNvPr id="14" name="矩形 13">
            <a:hlinkClick r:id="rId2" action="ppaction://hlinksldjump"/>
          </p:cNvPr>
          <p:cNvSpPr/>
          <p:nvPr/>
        </p:nvSpPr>
        <p:spPr>
          <a:xfrm>
            <a:off x="3666909" y="1981076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吩   </a:t>
            </a:r>
          </a:p>
        </p:txBody>
      </p:sp>
      <p:sp>
        <p:nvSpPr>
          <p:cNvPr id="10" name="矩形 9">
            <a:hlinkClick r:id="rId2" action="ppaction://hlinksldjump"/>
          </p:cNvPr>
          <p:cNvSpPr/>
          <p:nvPr/>
        </p:nvSpPr>
        <p:spPr>
          <a:xfrm>
            <a:off x="1535830" y="3538436"/>
            <a:ext cx="849547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便</a:t>
            </a:r>
          </a:p>
        </p:txBody>
      </p:sp>
      <p:sp>
        <p:nvSpPr>
          <p:cNvPr id="25" name="矩形 24">
            <a:hlinkClick r:id="rId2" action="ppaction://hlinksldjump"/>
          </p:cNvPr>
          <p:cNvSpPr/>
          <p:nvPr/>
        </p:nvSpPr>
        <p:spPr>
          <a:xfrm>
            <a:off x="4383209" y="3527129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榴</a:t>
            </a:r>
          </a:p>
        </p:txBody>
      </p:sp>
      <p:sp>
        <p:nvSpPr>
          <p:cNvPr id="36" name="矩形 35">
            <a:hlinkClick r:id="rId2" action="ppaction://hlinksldjump"/>
          </p:cNvPr>
          <p:cNvSpPr/>
          <p:nvPr/>
        </p:nvSpPr>
        <p:spPr>
          <a:xfrm>
            <a:off x="5944986" y="1991351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榨</a:t>
            </a:r>
          </a:p>
        </p:txBody>
      </p:sp>
      <p:sp>
        <p:nvSpPr>
          <p:cNvPr id="37" name="矩形 36">
            <a:hlinkClick r:id="rId2" action="ppaction://hlinksldjump"/>
          </p:cNvPr>
          <p:cNvSpPr/>
          <p:nvPr/>
        </p:nvSpPr>
        <p:spPr>
          <a:xfrm>
            <a:off x="5950655" y="3537403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矮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3089910" y="236538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096323" y="1570044"/>
            <a:ext cx="69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mǔ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3709832" y="1570044"/>
            <a:ext cx="928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fēn</a:t>
            </a:r>
            <a:endParaRPr lang="zh-CN" altLang="en-US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5945181" y="1559411"/>
            <a:ext cx="8458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zhà</a:t>
            </a:r>
            <a:endParaRPr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1510043" y="3027099"/>
            <a:ext cx="9874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pián</a:t>
            </a:r>
            <a:endParaRPr lang="zh-CN" altLang="en-US" sz="2800" dirty="0"/>
          </a:p>
        </p:txBody>
      </p:sp>
      <p:sp>
        <p:nvSpPr>
          <p:cNvPr id="11" name="文本框 10"/>
          <p:cNvSpPr txBox="1"/>
          <p:nvPr/>
        </p:nvSpPr>
        <p:spPr>
          <a:xfrm>
            <a:off x="4501990" y="3122146"/>
            <a:ext cx="72199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liú</a:t>
            </a:r>
            <a:endParaRPr lang="zh-CN" altLang="en-US" sz="2800" dirty="0"/>
          </a:p>
        </p:txBody>
      </p:sp>
      <p:sp>
        <p:nvSpPr>
          <p:cNvPr id="16" name="文本框 15"/>
          <p:cNvSpPr txBox="1"/>
          <p:nvPr/>
        </p:nvSpPr>
        <p:spPr>
          <a:xfrm>
            <a:off x="6122333" y="3116353"/>
            <a:ext cx="69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ǎi</a:t>
            </a: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43397" y="82536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1"/>
      <p:bldP spid="6" grpId="2"/>
      <p:bldP spid="7" grpId="1"/>
      <p:bldP spid="7" grpId="2"/>
      <p:bldP spid="9" grpId="1"/>
      <p:bldP spid="9" grpId="2"/>
      <p:bldP spid="11" grpId="1"/>
      <p:bldP spid="11" grpId="2"/>
      <p:bldP spid="16" grpId="1"/>
      <p:bldP spid="1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3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962" y="-290344"/>
            <a:ext cx="9020810" cy="49618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TextBox 2"/>
          <p:cNvSpPr txBox="1"/>
          <p:nvPr/>
        </p:nvSpPr>
        <p:spPr>
          <a:xfrm>
            <a:off x="327505" y="694548"/>
            <a:ext cx="1943100" cy="76073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摘花生</a:t>
            </a:r>
            <a:endParaRPr lang="en-US" altLang="zh-CN" sz="45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737457" y="2824480"/>
            <a:ext cx="1549400" cy="1687830"/>
            <a:chOff x="2185" y="3277"/>
            <a:chExt cx="2440" cy="2658"/>
          </a:xfrm>
        </p:grpSpPr>
        <p:pic>
          <p:nvPicPr>
            <p:cNvPr id="5" name="图片 1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4980000">
              <a:off x="2076" y="3386"/>
              <a:ext cx="2658" cy="244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20" name="TextBox 17"/>
            <p:cNvSpPr txBox="1"/>
            <p:nvPr/>
          </p:nvSpPr>
          <p:spPr>
            <a:xfrm>
              <a:off x="2719" y="3571"/>
              <a:ext cx="135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latin typeface="华文楷体" pitchFamily="2" charset="-122"/>
                  <a:ea typeface="华文楷体" pitchFamily="2" charset="-122"/>
                </a:rPr>
                <a:t>亩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 rot="5400000">
            <a:off x="850346" y="3449401"/>
            <a:ext cx="1304872" cy="1070230"/>
            <a:chOff x="3156" y="2994"/>
            <a:chExt cx="2363" cy="2113"/>
          </a:xfrm>
        </p:grpSpPr>
        <p:pic>
          <p:nvPicPr>
            <p:cNvPr id="8" name="图片 1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18" y="2994"/>
              <a:ext cx="2301" cy="21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4" name="TextBox 28"/>
            <p:cNvSpPr txBox="1"/>
            <p:nvPr/>
          </p:nvSpPr>
          <p:spPr>
            <a:xfrm rot="18720000">
              <a:off x="3339" y="3441"/>
              <a:ext cx="1471" cy="18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latin typeface="华文楷体" pitchFamily="2" charset="-122"/>
                  <a:ea typeface="华文楷体" pitchFamily="2" charset="-122"/>
                </a:rPr>
                <a:t>便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58609" y="3494230"/>
            <a:ext cx="1414780" cy="1299210"/>
            <a:chOff x="5820" y="2165"/>
            <a:chExt cx="2228" cy="2046"/>
          </a:xfrm>
        </p:grpSpPr>
        <p:pic>
          <p:nvPicPr>
            <p:cNvPr id="11" name="图片 1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980000">
              <a:off x="5820" y="2165"/>
              <a:ext cx="2229" cy="2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4" name="TextBox 20"/>
            <p:cNvSpPr txBox="1"/>
            <p:nvPr/>
          </p:nvSpPr>
          <p:spPr>
            <a:xfrm>
              <a:off x="6259" y="2378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latin typeface="华文楷体" pitchFamily="2" charset="-122"/>
                  <a:ea typeface="华文楷体" pitchFamily="2" charset="-122"/>
                </a:rPr>
                <a:t>矮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85506" y="3575458"/>
            <a:ext cx="1415415" cy="1330960"/>
            <a:chOff x="8439" y="3251"/>
            <a:chExt cx="2229" cy="2096"/>
          </a:xfrm>
        </p:grpSpPr>
        <p:pic>
          <p:nvPicPr>
            <p:cNvPr id="12" name="图片 1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140000">
              <a:off x="8439" y="3301"/>
              <a:ext cx="2229" cy="2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6" name="TextBox 21"/>
            <p:cNvSpPr txBox="1"/>
            <p:nvPr/>
          </p:nvSpPr>
          <p:spPr>
            <a:xfrm>
              <a:off x="8706" y="3251"/>
              <a:ext cx="1351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latin typeface="华文楷体" pitchFamily="2" charset="-122"/>
                  <a:ea typeface="华文楷体" pitchFamily="2" charset="-122"/>
                </a:rPr>
                <a:t>吩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67692" y="3440430"/>
            <a:ext cx="1240295" cy="1415415"/>
            <a:chOff x="11383" y="1939"/>
            <a:chExt cx="2046" cy="2229"/>
          </a:xfrm>
        </p:grpSpPr>
        <p:pic>
          <p:nvPicPr>
            <p:cNvPr id="15" name="图片 1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420000">
              <a:off x="11291" y="2031"/>
              <a:ext cx="2229" cy="2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2" name="TextBox 35"/>
            <p:cNvSpPr txBox="1"/>
            <p:nvPr/>
          </p:nvSpPr>
          <p:spPr>
            <a:xfrm>
              <a:off x="11848" y="2111"/>
              <a:ext cx="1351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latin typeface="华文楷体" pitchFamily="2" charset="-122"/>
                  <a:ea typeface="华文楷体" pitchFamily="2" charset="-122"/>
                </a:rPr>
                <a:t>榴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625850" y="3128645"/>
            <a:ext cx="1299210" cy="1654810"/>
            <a:chOff x="2877" y="2395"/>
            <a:chExt cx="2046" cy="2606"/>
          </a:xfrm>
        </p:grpSpPr>
        <p:pic>
          <p:nvPicPr>
            <p:cNvPr id="14" name="图片 1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4860000">
              <a:off x="2597" y="2675"/>
              <a:ext cx="2607" cy="204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6" name="TextBox 19"/>
            <p:cNvSpPr txBox="1"/>
            <p:nvPr/>
          </p:nvSpPr>
          <p:spPr>
            <a:xfrm>
              <a:off x="3422" y="2747"/>
              <a:ext cx="1351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latin typeface="华文楷体" pitchFamily="2" charset="-122"/>
                  <a:ea typeface="华文楷体" pitchFamily="2" charset="-122"/>
                </a:rPr>
                <a:t>榨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532111" y="1305554"/>
            <a:ext cx="82677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读下面的句子，给加红的字选择正确的读音。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花生可以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榨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  zà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油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542925" indent="-542925" algn="just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母亲把花生做成了好几样食品，还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吩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fēn  fēng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咐就在后园的茅亭里过这个节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6484063" y="2577796"/>
            <a:ext cx="9683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rgbClr val="C00000"/>
                </a:solidFill>
                <a:latin typeface="Calibri" panose="020F0502020204030204" pitchFamily="34" charset="0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5" name="矩形 4"/>
          <p:cNvSpPr/>
          <p:nvPr/>
        </p:nvSpPr>
        <p:spPr>
          <a:xfrm>
            <a:off x="3179944" y="2021523"/>
            <a:ext cx="96837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rgbClr val="C00000"/>
                </a:solidFill>
                <a:latin typeface="Calibri" panose="020F0502020204030204" pitchFamily="34" charset="0"/>
              </a:rPr>
              <a:t>√</a:t>
            </a:r>
            <a:r>
              <a:rPr lang="zh-CN" altLang="en-US" dirty="0">
                <a:solidFill>
                  <a:srgbClr val="C00000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454030" y="74030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1"/>
      <p:bldP spid="5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4"/>
          <p:cNvSpPr/>
          <p:nvPr/>
        </p:nvSpPr>
        <p:spPr>
          <a:xfrm>
            <a:off x="667858" y="1201919"/>
            <a:ext cx="1925638" cy="3554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开辟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5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吩咐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5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榨油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爱慕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5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体面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5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居然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720371" y="1597207"/>
            <a:ext cx="1408113" cy="6619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37833" y="2176644"/>
            <a:ext cx="1414463" cy="5826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10" name="矩形 5"/>
          <p:cNvSpPr/>
          <p:nvPr/>
        </p:nvSpPr>
        <p:spPr>
          <a:xfrm>
            <a:off x="3124349" y="3033266"/>
            <a:ext cx="4902200" cy="6461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①体统、身份；②光荣、光彩；③</a:t>
            </a:r>
            <a:r>
              <a:rPr lang="en-US" altLang="zh-CN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(</a:t>
            </a:r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相貌或样子</a:t>
            </a:r>
            <a:r>
              <a:rPr lang="en-US" altLang="zh-CN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)</a:t>
            </a:r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好看、美丽。</a:t>
            </a:r>
          </a:p>
        </p:txBody>
      </p:sp>
      <p:sp>
        <p:nvSpPr>
          <p:cNvPr id="21511" name="矩形 5"/>
          <p:cNvSpPr/>
          <p:nvPr/>
        </p:nvSpPr>
        <p:spPr>
          <a:xfrm>
            <a:off x="3124349" y="2039491"/>
            <a:ext cx="5218113" cy="3683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表示</a:t>
            </a:r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创造新事物、新天地、新事业等意思。</a:t>
            </a:r>
          </a:p>
        </p:txBody>
      </p:sp>
      <p:sp>
        <p:nvSpPr>
          <p:cNvPr id="21512" name="矩形 5"/>
          <p:cNvSpPr/>
          <p:nvPr/>
        </p:nvSpPr>
        <p:spPr>
          <a:xfrm>
            <a:off x="3124349" y="2579241"/>
            <a:ext cx="5218113" cy="369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口头指派或命令。</a:t>
            </a:r>
            <a:endParaRPr lang="en-US" altLang="zh-CN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21513" name="矩形 5"/>
          <p:cNvSpPr/>
          <p:nvPr/>
        </p:nvSpPr>
        <p:spPr>
          <a:xfrm>
            <a:off x="3124349" y="1315591"/>
            <a:ext cx="5218113" cy="6461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榨，压出物体里的汁液，“榨油”就是榨取含油物体的油分。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720371" y="1597207"/>
            <a:ext cx="1398588" cy="11620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15" name="矩形 29"/>
          <p:cNvSpPr/>
          <p:nvPr/>
        </p:nvSpPr>
        <p:spPr>
          <a:xfrm>
            <a:off x="3124349" y="3742878"/>
            <a:ext cx="52832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就是“出乎人的预料，没想到”的意思。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733071" y="3368857"/>
            <a:ext cx="1428750" cy="552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733071" y="3343457"/>
            <a:ext cx="1408113" cy="11303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20" name="矩形 29"/>
          <p:cNvSpPr/>
          <p:nvPr/>
        </p:nvSpPr>
        <p:spPr>
          <a:xfrm>
            <a:off x="3124349" y="4283587"/>
            <a:ext cx="3170126" cy="3698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①喜欢羡慕；②喜爱倾慕。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739421" y="3946707"/>
            <a:ext cx="1427163" cy="5524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8" name="组合 25"/>
          <p:cNvGrpSpPr/>
          <p:nvPr/>
        </p:nvGrpSpPr>
        <p:grpSpPr>
          <a:xfrm>
            <a:off x="3321050" y="365041"/>
            <a:ext cx="3990975" cy="682625"/>
            <a:chOff x="3124895" y="802159"/>
            <a:chExt cx="3989649" cy="682287"/>
          </a:xfrm>
        </p:grpSpPr>
        <p:pic>
          <p:nvPicPr>
            <p:cNvPr id="18450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51" name="矩形 12"/>
            <p:cNvSpPr/>
            <p:nvPr/>
          </p:nvSpPr>
          <p:spPr>
            <a:xfrm>
              <a:off x="3236559" y="87835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496562" y="644607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2159" y="831222"/>
            <a:ext cx="771525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再读课文，选一选，填一填。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628650" marR="0" lvl="0" indent="-6286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．本文最突出的写作特点是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447675" marR="0" lvl="0" indent="952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．借物喻人　　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．叙事明理</a:t>
            </a:r>
          </a:p>
          <a:p>
            <a:pPr marL="628650" marR="0" lvl="0" indent="-6286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．本文按照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的顺序写了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详写了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。这样安排详略能使文章重点突出、主次分明。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86889" y="3644103"/>
            <a:ext cx="1201738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议花生</a:t>
            </a:r>
          </a:p>
        </p:txBody>
      </p:sp>
      <p:sp>
        <p:nvSpPr>
          <p:cNvPr id="5" name="矩形 4"/>
          <p:cNvSpPr/>
          <p:nvPr/>
        </p:nvSpPr>
        <p:spPr>
          <a:xfrm>
            <a:off x="4944279" y="1507497"/>
            <a:ext cx="398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</a:p>
        </p:txBody>
      </p:sp>
      <p:sp>
        <p:nvSpPr>
          <p:cNvPr id="6" name="矩形 5"/>
          <p:cNvSpPr/>
          <p:nvPr/>
        </p:nvSpPr>
        <p:spPr>
          <a:xfrm>
            <a:off x="2893546" y="2519836"/>
            <a:ext cx="15668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事情发展</a:t>
            </a:r>
          </a:p>
        </p:txBody>
      </p:sp>
      <p:sp>
        <p:nvSpPr>
          <p:cNvPr id="7" name="矩形 6"/>
          <p:cNvSpPr/>
          <p:nvPr/>
        </p:nvSpPr>
        <p:spPr>
          <a:xfrm>
            <a:off x="3674914" y="3045784"/>
            <a:ext cx="1566863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尝花生</a:t>
            </a:r>
          </a:p>
        </p:txBody>
      </p:sp>
      <p:sp>
        <p:nvSpPr>
          <p:cNvPr id="8" name="矩形 7"/>
          <p:cNvSpPr/>
          <p:nvPr/>
        </p:nvSpPr>
        <p:spPr>
          <a:xfrm>
            <a:off x="5498951" y="3045784"/>
            <a:ext cx="15652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议花生</a:t>
            </a:r>
          </a:p>
        </p:txBody>
      </p:sp>
      <p:sp>
        <p:nvSpPr>
          <p:cNvPr id="9" name="矩形 8"/>
          <p:cNvSpPr/>
          <p:nvPr/>
        </p:nvSpPr>
        <p:spPr>
          <a:xfrm>
            <a:off x="1686729" y="3045784"/>
            <a:ext cx="1566863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收花生</a:t>
            </a:r>
          </a:p>
        </p:txBody>
      </p:sp>
      <p:sp>
        <p:nvSpPr>
          <p:cNvPr id="10" name="矩形 9"/>
          <p:cNvSpPr/>
          <p:nvPr/>
        </p:nvSpPr>
        <p:spPr>
          <a:xfrm>
            <a:off x="6573689" y="2487937"/>
            <a:ext cx="1152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种花生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3438227" y="55576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19413" y="195263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70825" y="1330474"/>
            <a:ext cx="7879770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查资料，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填一填。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pPr indent="627063" defTabSz="91440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在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植物王国里，花生是独有的</a:t>
            </a:r>
            <a:r>
              <a:rPr lang="zh-CN" altLang="en-US" sz="2400" b="1" u="sng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    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、</a:t>
            </a:r>
            <a:r>
              <a:rPr lang="en-US" alt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结果的植物，而且一定要在</a:t>
            </a:r>
            <a:r>
              <a:rPr lang="zh-CN" altLang="en-US" sz="2400" b="1" u="sng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     </a:t>
            </a:r>
            <a:r>
              <a:rPr lang="zh-CN" altLang="en-US" sz="2400" b="1" u="sng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环境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中才能结出果实，所以人们又称它为“</a:t>
            </a:r>
            <a:r>
              <a:rPr lang="zh-CN" altLang="en-US" sz="2400" b="1" u="sng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    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。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477" y="1918322"/>
            <a:ext cx="16325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地上开花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86952" y="1918321"/>
            <a:ext cx="10401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地下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60854" y="3010227"/>
            <a:ext cx="11664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落花生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2983" y="2489434"/>
            <a:ext cx="18370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黑暗的土壤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14" grpId="2"/>
      <p:bldP spid="15" grpId="1"/>
      <p:bldP spid="15" grpId="2"/>
      <p:bldP spid="16" grpId="1"/>
      <p:bldP spid="16" grpId="2"/>
      <p:bldP spid="17" grpId="1"/>
      <p:bldP spid="17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797175" y="22066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1044575" y="1606550"/>
            <a:ext cx="736917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+mj-ea"/>
                <a:ea typeface="+mj-ea"/>
              </a:rPr>
              <a:t>    </a:t>
            </a:r>
            <a:r>
              <a:rPr lang="zh-CN" altLang="en-US" sz="2400" b="1" dirty="0">
                <a:latin typeface="+mj-ea"/>
                <a:ea typeface="+mj-ea"/>
              </a:rPr>
              <a:t>通过预习，你还有哪些不明白的</a:t>
            </a:r>
            <a:r>
              <a:rPr lang="zh-CN" altLang="en-US" sz="2400" b="1" dirty="0" smtClean="0">
                <a:latin typeface="+mj-ea"/>
                <a:ea typeface="+mj-ea"/>
              </a:rPr>
              <a:t>地方，可以</a:t>
            </a:r>
            <a:r>
              <a:rPr lang="zh-CN" altLang="en-US" sz="2400" b="1" dirty="0">
                <a:latin typeface="+mj-ea"/>
                <a:ea typeface="+mj-ea"/>
              </a:rPr>
              <a:t>在书上做上记号，上课时要想办法解决。</a:t>
            </a:r>
            <a:endParaRPr lang="en-US" altLang="zh-CN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75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661</Words>
  <Application>Microsoft Office PowerPoint</Application>
  <PresentationFormat>全屏显示(16:9)</PresentationFormat>
  <Paragraphs>90</Paragraphs>
  <Slides>16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707</cp:revision>
  <dcterms:created xsi:type="dcterms:W3CDTF">2015-12-30T08:03:00Z</dcterms:created>
  <dcterms:modified xsi:type="dcterms:W3CDTF">2020-06-10T03:30:39Z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