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660" r:id="rId2"/>
    <p:sldId id="622" r:id="rId3"/>
    <p:sldId id="624" r:id="rId4"/>
    <p:sldId id="645" r:id="rId5"/>
    <p:sldId id="644" r:id="rId6"/>
    <p:sldId id="646" r:id="rId7"/>
    <p:sldId id="643" r:id="rId8"/>
    <p:sldId id="628" r:id="rId9"/>
    <p:sldId id="629" r:id="rId10"/>
    <p:sldId id="633" r:id="rId11"/>
    <p:sldId id="641" r:id="rId12"/>
    <p:sldId id="634" r:id="rId13"/>
    <p:sldId id="636" r:id="rId14"/>
    <p:sldId id="637" r:id="rId15"/>
    <p:sldId id="638" r:id="rId16"/>
    <p:sldId id="639" r:id="rId17"/>
    <p:sldId id="659" r:id="rId18"/>
    <p:sldId id="661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9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04" y="-930"/>
      </p:cViewPr>
      <p:guideLst>
        <p:guide orient="horz" pos="28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021640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09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6473" y="124778"/>
            <a:ext cx="682625" cy="27305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835" y="4757103"/>
            <a:ext cx="2133600" cy="274638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835" y="4757103"/>
            <a:ext cx="2895600" cy="274638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835" y="4757103"/>
            <a:ext cx="2133600" cy="274638"/>
          </a:xfrm>
        </p:spPr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3302635" y="2377440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 </a:t>
            </a: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3"/>
            <a:srcRect t="47895" r="44375"/>
            <a:stretch>
              <a:fillRect/>
            </a:stretch>
          </p:blipFill>
          <p:spPr>
            <a:xfrm>
              <a:off x="0" y="7168"/>
              <a:ext cx="13282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3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1460" y="9461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0105"/>
            <a:ext cx="9144000" cy="493395"/>
            <a:chOff x="0" y="7167"/>
            <a:chExt cx="14400" cy="933"/>
          </a:xfrm>
        </p:grpSpPr>
        <p:pic>
          <p:nvPicPr>
            <p:cNvPr id="9" name="图片 5" descr="IMG_256"/>
            <p:cNvPicPr>
              <a:picLocks noChangeAspect="1"/>
            </p:cNvPicPr>
            <p:nvPr userDrawn="1"/>
          </p:nvPicPr>
          <p:blipFill>
            <a:blip r:embed="rId7"/>
            <a:srcRect l="50554" t="21053"/>
            <a:stretch>
              <a:fillRect/>
            </a:stretch>
          </p:blipFill>
          <p:spPr>
            <a:xfrm>
              <a:off x="13093" y="7167"/>
              <a:ext cx="1307" cy="933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  <p:pic>
          <p:nvPicPr>
            <p:cNvPr id="8" name="图片 6" descr="IMG_256"/>
            <p:cNvPicPr>
              <a:picLocks noChangeAspect="1"/>
            </p:cNvPicPr>
            <p:nvPr userDrawn="1"/>
          </p:nvPicPr>
          <p:blipFill>
            <a:blip r:embed="rId7"/>
            <a:srcRect t="47895" r="44375"/>
            <a:stretch>
              <a:fillRect/>
            </a:stretch>
          </p:blipFill>
          <p:spPr>
            <a:xfrm>
              <a:off x="0" y="7168"/>
              <a:ext cx="13360" cy="932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3.xml"/><Relationship Id="rId7" Type="http://schemas.openxmlformats.org/officeDocument/2006/relationships/image" Target="../media/image1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hyperlink" Target="1.&#30333;&#40557;&#65288;&#26391;&#35835;&#35270;&#39057;&#65289;.mp4" TargetMode="External"/><Relationship Id="rId5" Type="http://schemas.openxmlformats.org/officeDocument/2006/relationships/hyperlink" Target="&#25945;&#24072;&#22791;&#35838;&#36164;&#26009;&#21253;/2.&#38899;&#35270;&#39057;&#36164;&#26009;&#21253;/1.&#30333;&#40557;&#65288;&#26391;&#35835;&#35270;&#39057;&#65289;.mp4" TargetMode="Externa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4987"/>
          <a:stretch>
            <a:fillRect/>
          </a:stretch>
        </p:blipFill>
        <p:spPr>
          <a:xfrm>
            <a:off x="-2" y="372"/>
            <a:ext cx="9144002" cy="5132495"/>
          </a:xfrm>
          <a:prstGeom prst="rect">
            <a:avLst/>
          </a:prstGeom>
        </p:spPr>
      </p:pic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3176905" y="784225"/>
            <a:ext cx="3275965" cy="9220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kumimoji="0" lang="zh-CN" altLang="en-US" sz="5400" b="1" i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白  鹭</a:t>
            </a:r>
          </a:p>
        </p:txBody>
      </p:sp>
      <p:pic>
        <p:nvPicPr>
          <p:cNvPr id="21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773" y="2874321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001" y="2863688"/>
            <a:ext cx="1058863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 bwMode="auto">
          <a:xfrm>
            <a:off x="2807624" y="300759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" y="9461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60871" y="47561"/>
            <a:ext cx="3465512" cy="369332"/>
            <a:chOff x="5371156" y="221786"/>
            <a:chExt cx="3383280" cy="349289"/>
          </a:xfrm>
        </p:grpSpPr>
        <p:sp>
          <p:nvSpPr>
            <p:cNvPr id="11" name="矩形 10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2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99375" y="2152650"/>
            <a:ext cx="6604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FF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白</a:t>
            </a:r>
            <a:endParaRPr lang="en-US" altLang="zh-CN" sz="3200" b="1" dirty="0">
              <a:solidFill>
                <a:srgbClr val="FF33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>
                <a:solidFill>
                  <a:srgbClr val="FF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鹭</a:t>
            </a:r>
          </a:p>
        </p:txBody>
      </p:sp>
      <p:pic>
        <p:nvPicPr>
          <p:cNvPr id="13319" name="Picture 7" descr="C:\Users\lenovo03\AppData\Roaming\Tencent\Users\541737432\QQ\WinTemp\RichOle\5NA0()(HCJSH9J[7IJAUO6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9487" y="1000808"/>
            <a:ext cx="2140141" cy="2815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322" name="矩形 9"/>
          <p:cNvSpPr>
            <a:spLocks noChangeArrowheads="1"/>
          </p:cNvSpPr>
          <p:nvPr/>
        </p:nvSpPr>
        <p:spPr bwMode="auto">
          <a:xfrm>
            <a:off x="1235853" y="906975"/>
            <a:ext cx="3244850" cy="3322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霜衣雪发青玉嘴，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群捕鱼儿溪影中。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惊飞远映碧山去，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一树梨花落晚风。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      </a:t>
            </a:r>
            <a:r>
              <a:rPr kumimoji="0" lang="en-US" altLang="zh-CN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杜牧</a:t>
            </a:r>
            <a:endParaRPr kumimoji="0" lang="en-US" altLang="zh-CN" sz="28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04482" y="790873"/>
            <a:ext cx="4572000" cy="38461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白鹭属共有13种鸟类，其中有大白鹭、中白鹭、白鹭（小白鹭）和雪鹭四种体羽皆是全白，世通称白鹭。大白鹭体</a:t>
            </a:r>
            <a:r>
              <a:rPr 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形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大，既无羽冠，也无胸饰羽，中白鹭体</a:t>
            </a:r>
            <a:r>
              <a:rPr 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形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中等，无羽冠但有胸饰羽；白鹭和雪鹭体</a:t>
            </a:r>
            <a:r>
              <a:rPr 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形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小，羽冠及胸羽</a:t>
            </a:r>
            <a:r>
              <a:rPr 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饰品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全有。白鹭在繁殖期所生的冠羽和蓑羽可作装饰用，俗称白鹭丝毛，常远销欧美</a:t>
            </a:r>
            <a:r>
              <a:rPr 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世界各地</a:t>
            </a:r>
            <a:r>
              <a:rPr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。</a:t>
            </a:r>
            <a:endParaRPr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56556" y="514661"/>
            <a:ext cx="110109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种类</a:t>
            </a:r>
          </a:p>
        </p:txBody>
      </p:sp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704" y="1340336"/>
            <a:ext cx="1354455" cy="1219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559049" y="2664797"/>
            <a:ext cx="1200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大白鹭</a:t>
            </a:r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099" y="1319070"/>
            <a:ext cx="1231900" cy="12198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7365339" y="2628803"/>
            <a:ext cx="1200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中白鹭</a:t>
            </a:r>
          </a:p>
        </p:txBody>
      </p:sp>
      <p:pic>
        <p:nvPicPr>
          <p:cNvPr id="7" name="图片 6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59" y="3132157"/>
            <a:ext cx="1384935" cy="923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5587300" y="4173071"/>
            <a:ext cx="1200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小白鹭</a:t>
            </a:r>
          </a:p>
        </p:txBody>
      </p:sp>
      <p:pic>
        <p:nvPicPr>
          <p:cNvPr id="9" name="图片 8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642" y="3109919"/>
            <a:ext cx="1231900" cy="988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7443782" y="4183704"/>
            <a:ext cx="77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/>
              <a:t>雪鹭</a:t>
            </a:r>
          </a:p>
        </p:txBody>
      </p:sp>
      <p:grpSp>
        <p:nvGrpSpPr>
          <p:cNvPr id="12" name="组合 5"/>
          <p:cNvGrpSpPr/>
          <p:nvPr/>
        </p:nvGrpSpPr>
        <p:grpSpPr>
          <a:xfrm>
            <a:off x="2489829" y="-90688"/>
            <a:ext cx="3509962" cy="831850"/>
            <a:chOff x="924035" y="907522"/>
            <a:chExt cx="3511458" cy="832905"/>
          </a:xfrm>
        </p:grpSpPr>
        <p:grpSp>
          <p:nvGrpSpPr>
            <p:cNvPr id="13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6" name="Picture 6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" name="圆角矩形 1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343265" y="744075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分布状况</a:t>
            </a:r>
          </a:p>
        </p:txBody>
      </p:sp>
      <p:sp>
        <p:nvSpPr>
          <p:cNvPr id="7173" name="矩形 10"/>
          <p:cNvSpPr/>
          <p:nvPr/>
        </p:nvSpPr>
        <p:spPr>
          <a:xfrm>
            <a:off x="1119712" y="1506198"/>
            <a:ext cx="662813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989330"/>
            <a:r>
              <a:rPr lang="zh-CN" altLang="en-US" sz="3600" b="1" dirty="0" smtClean="0">
                <a:latin typeface="+mj-ea"/>
                <a:ea typeface="+mj-ea"/>
              </a:rPr>
              <a:t>指名亚种</a:t>
            </a:r>
            <a:r>
              <a:rPr lang="zh-CN" altLang="en-US" sz="3600" b="1" dirty="0">
                <a:latin typeface="+mj-ea"/>
                <a:ea typeface="+mj-ea"/>
              </a:rPr>
              <a:t>为常见留鸟及候鸟，分布在我国南方、台湾及海南岛。迷鸟有时至北京。部分鸟冬季到热带区域越冬。</a:t>
            </a:r>
            <a:r>
              <a:rPr lang="zh-CN" altLang="en-US" sz="2000" b="1" dirty="0">
                <a:latin typeface="+mj-ea"/>
                <a:ea typeface="+mj-ea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1"/>
      <p:bldP spid="717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1"/>
          <p:cNvSpPr/>
          <p:nvPr/>
        </p:nvSpPr>
        <p:spPr>
          <a:xfrm>
            <a:off x="457200" y="1091786"/>
            <a:ext cx="4572000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3105">
              <a:lnSpc>
                <a:spcPct val="150000"/>
              </a:lnSpc>
            </a:pPr>
            <a:r>
              <a:rPr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喜稻田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、河岸、沙滩、泥滩及沿海小溪流。成散群进食，常与其他种类混群。有时飞越沿海浅水追捕猎物。夜晚飞回栖处时呈</a:t>
            </a:r>
            <a:r>
              <a:rPr 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</a:t>
            </a:r>
            <a:r>
              <a:rPr 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r>
              <a:rPr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字队形。与其他水鸟一道集群营巢。</a:t>
            </a:r>
          </a:p>
        </p:txBody>
      </p:sp>
      <p:sp>
        <p:nvSpPr>
          <p:cNvPr id="3" name="矩形 2"/>
          <p:cNvSpPr/>
          <p:nvPr/>
        </p:nvSpPr>
        <p:spPr>
          <a:xfrm>
            <a:off x="2192656" y="572902"/>
            <a:ext cx="110109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习性</a:t>
            </a:r>
          </a:p>
        </p:txBody>
      </p:sp>
      <p:pic>
        <p:nvPicPr>
          <p:cNvPr id="9" name="图片 8" descr="IMG_256"/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031990" y="1217930"/>
            <a:ext cx="1627505" cy="134048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 descr="IMG_256"/>
          <p:cNvPicPr/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158740" y="2558415"/>
            <a:ext cx="1569085" cy="126682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FF"/>
            </a:solidFill>
            <a:miter lim="800000"/>
            <a:headEnd/>
            <a:tailEnd/>
          </a:ln>
          <a:effectLst/>
        </p:spPr>
      </p:pic>
      <p:pic>
        <p:nvPicPr>
          <p:cNvPr id="11" name="图片 10" descr="IMG_256"/>
          <p:cNvPicPr/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974840" y="2698115"/>
            <a:ext cx="1685290" cy="127190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/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386070" y="1217930"/>
            <a:ext cx="1432560" cy="1136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527119" y="335704"/>
            <a:ext cx="6242050" cy="405341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郭沫若：</a:t>
            </a:r>
            <a:endParaRPr lang="en-US" altLang="zh-CN" sz="2200" b="1" dirty="0"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生于四川乐山沙湾，原名郭开贞，为我国著名的科学家、文学家、考古学家、思想家、革命活动家、诗人</a:t>
            </a:r>
            <a:r>
              <a:rPr lang="zh-CN" altLang="en-US" sz="22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。</a:t>
            </a:r>
            <a:endParaRPr lang="en-US" altLang="zh-CN" sz="2200" b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200" b="1" dirty="0" smtClean="0"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主要</a:t>
            </a:r>
            <a:r>
              <a:rPr lang="zh-CN" altLang="en-US" sz="2200" b="1" dirty="0"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作品：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诗集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女神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长春集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星空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潮汐集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骆驼集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东风集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等；历史剧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屈原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卓文君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王昭君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蔡文姬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武则天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等； 回忆录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洪波曲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；评论集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雄鸡集</a:t>
            </a:r>
            <a:r>
              <a:rPr lang="en-US" altLang="zh-CN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等。一生创作了极多文学作品。</a:t>
            </a:r>
          </a:p>
        </p:txBody>
      </p:sp>
      <p:pic>
        <p:nvPicPr>
          <p:cNvPr id="15369" name="Picture 9" descr="C:\Users\Administrator\AppData\Roaming\Tencent\Users\541737432\QQ\WinTemp\RichOle\GE%E_V~DCY[(D~O84CT~2U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542" y="1445385"/>
            <a:ext cx="1807914" cy="2408802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3" name="矩形 2"/>
          <p:cNvSpPr/>
          <p:nvPr/>
        </p:nvSpPr>
        <p:spPr>
          <a:xfrm>
            <a:off x="432542" y="561447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1010117" y="827377"/>
            <a:ext cx="7645400" cy="3322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美丽的荷塘边，一群鹭鸶有的凌空展翅，有的站立枝头，有的突然一头扎进水中叼起一条鱼来。多么美的画面啊！读了上面的资料，你对白鹭已经有了初步的了解。今天我们一起走进课文，去感受白鹭的优美。</a:t>
            </a:r>
            <a:endParaRPr lang="zh-CN" altLang="en-US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542994" y="292100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grpSp>
        <p:nvGrpSpPr>
          <p:cNvPr id="14340" name="组 28"/>
          <p:cNvGrpSpPr/>
          <p:nvPr/>
        </p:nvGrpSpPr>
        <p:grpSpPr>
          <a:xfrm>
            <a:off x="7014807" y="271047"/>
            <a:ext cx="1990967" cy="443627"/>
            <a:chOff x="3712639" y="4709159"/>
            <a:chExt cx="2577523" cy="472817"/>
          </a:xfrm>
        </p:grpSpPr>
        <p:sp>
          <p:nvSpPr>
            <p:cNvPr id="9" name="圆角矩形 8"/>
            <p:cNvSpPr/>
            <p:nvPr/>
          </p:nvSpPr>
          <p:spPr>
            <a:xfrm>
              <a:off x="3918123" y="4731917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5" name="组 31"/>
            <p:cNvGrpSpPr/>
            <p:nvPr/>
          </p:nvGrpSpPr>
          <p:grpSpPr>
            <a:xfrm>
              <a:off x="3712639" y="4746582"/>
              <a:ext cx="533248" cy="435394"/>
              <a:chOff x="2515210" y="2181765"/>
              <a:chExt cx="533248" cy="435394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721083" y="2182328"/>
                <a:ext cx="207574" cy="208110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48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3" y="2153254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6" name="TextBox 5">
              <a:hlinkClick r:id="rId5" action="ppaction://hlinkfile"/>
            </p:cNvPr>
            <p:cNvSpPr txBox="1"/>
            <p:nvPr/>
          </p:nvSpPr>
          <p:spPr>
            <a:xfrm>
              <a:off x="3788995" y="4709159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charset="-122"/>
                  <a:ea typeface="黑体" panose="02010609060101010101" charset="-122"/>
                  <a:hlinkClick r:id="rId6" action="ppaction://hlinkfile"/>
                </a:rPr>
                <a:t>朗读视频</a:t>
              </a:r>
              <a:endParaRPr lang="zh-CN" altLang="en-US" sz="2000" b="1" dirty="0">
                <a:solidFill>
                  <a:srgbClr val="235B23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4341" name="矩形 2"/>
          <p:cNvSpPr/>
          <p:nvPr/>
        </p:nvSpPr>
        <p:spPr>
          <a:xfrm>
            <a:off x="617719" y="1223101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听范读，注意自己标注的地方，看自己哪些地方读得不准确。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4"/>
          <p:cNvSpPr txBox="1"/>
          <p:nvPr/>
        </p:nvSpPr>
        <p:spPr>
          <a:xfrm>
            <a:off x="2769870" y="3546951"/>
            <a:ext cx="8056563" cy="7683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在  镜      好</a:t>
            </a:r>
          </a:p>
        </p:txBody>
      </p:sp>
      <p:sp>
        <p:nvSpPr>
          <p:cNvPr id="16387" name="矩形 8"/>
          <p:cNvSpPr/>
          <p:nvPr/>
        </p:nvSpPr>
        <p:spPr>
          <a:xfrm>
            <a:off x="2089150" y="1970405"/>
            <a:ext cx="5121275" cy="7683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      弃     之</a:t>
            </a:r>
          </a:p>
        </p:txBody>
      </p:sp>
      <p:sp>
        <p:nvSpPr>
          <p:cNvPr id="8" name="矩形 7"/>
          <p:cNvSpPr/>
          <p:nvPr/>
        </p:nvSpPr>
        <p:spPr>
          <a:xfrm>
            <a:off x="2624280" y="1969793"/>
            <a:ext cx="846576" cy="768350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鹭</a:t>
            </a:r>
          </a:p>
        </p:txBody>
      </p:sp>
      <p:sp>
        <p:nvSpPr>
          <p:cNvPr id="14" name="矩形 13"/>
          <p:cNvSpPr/>
          <p:nvPr/>
        </p:nvSpPr>
        <p:spPr>
          <a:xfrm>
            <a:off x="3792408" y="1969608"/>
            <a:ext cx="1222375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嫌      </a:t>
            </a:r>
          </a:p>
        </p:txBody>
      </p:sp>
      <p:sp>
        <p:nvSpPr>
          <p:cNvPr id="21" name="矩形 20"/>
          <p:cNvSpPr/>
          <p:nvPr/>
        </p:nvSpPr>
        <p:spPr>
          <a:xfrm>
            <a:off x="5681982" y="1979707"/>
            <a:ext cx="846576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黛</a:t>
            </a:r>
          </a:p>
        </p:txBody>
      </p:sp>
      <p:sp>
        <p:nvSpPr>
          <p:cNvPr id="10" name="矩形 9"/>
          <p:cNvSpPr/>
          <p:nvPr/>
        </p:nvSpPr>
        <p:spPr>
          <a:xfrm>
            <a:off x="4430177" y="3547316"/>
            <a:ext cx="849547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匣</a:t>
            </a:r>
          </a:p>
        </p:txBody>
      </p:sp>
      <p:sp>
        <p:nvSpPr>
          <p:cNvPr id="25" name="矩形 24"/>
          <p:cNvSpPr/>
          <p:nvPr/>
        </p:nvSpPr>
        <p:spPr>
          <a:xfrm>
            <a:off x="5562899" y="3547385"/>
            <a:ext cx="846576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嗜</a:t>
            </a:r>
          </a:p>
        </p:txBody>
      </p:sp>
      <p:sp>
        <p:nvSpPr>
          <p:cNvPr id="2" name="矩形 1"/>
          <p:cNvSpPr/>
          <p:nvPr/>
        </p:nvSpPr>
        <p:spPr>
          <a:xfrm>
            <a:off x="2167797" y="3560525"/>
            <a:ext cx="748923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嵌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08935" y="275273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734932" y="1573031"/>
            <a:ext cx="5556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88105" y="1591945"/>
            <a:ext cx="869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xián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679764" y="1591945"/>
            <a:ext cx="7080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dài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42315" y="3118634"/>
            <a:ext cx="920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qiàn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62605" y="3097368"/>
            <a:ext cx="7016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xiá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660714" y="3163868"/>
            <a:ext cx="726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shì</a:t>
            </a: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443397" y="71903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读字词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1"/>
      <p:bldP spid="6" grpId="2"/>
      <p:bldP spid="7" grpId="1"/>
      <p:bldP spid="7" grpId="2"/>
      <p:bldP spid="9" grpId="1"/>
      <p:bldP spid="9" grpId="2"/>
      <p:bldP spid="11" grpId="1"/>
      <p:bldP spid="11" grpId="2"/>
      <p:bldP spid="12" grpId="1"/>
      <p:bldP spid="12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1" descr="IMG_256"/>
          <p:cNvPicPr>
            <a:picLocks noChangeAspect="1"/>
          </p:cNvPicPr>
          <p:nvPr/>
        </p:nvPicPr>
        <p:blipFill>
          <a:blip r:embed="rId2"/>
          <a:srcRect l="1052" t="3452" r="1214" b="5044"/>
          <a:stretch>
            <a:fillRect/>
          </a:stretch>
        </p:blipFill>
        <p:spPr>
          <a:xfrm>
            <a:off x="-635" y="-39370"/>
            <a:ext cx="9145270" cy="47282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4" name="组合 43"/>
          <p:cNvGrpSpPr/>
          <p:nvPr/>
        </p:nvGrpSpPr>
        <p:grpSpPr>
          <a:xfrm>
            <a:off x="4464050" y="1844040"/>
            <a:ext cx="1794510" cy="1455420"/>
            <a:chOff x="7030" y="2904"/>
            <a:chExt cx="2826" cy="2292"/>
          </a:xfrm>
        </p:grpSpPr>
        <p:pic>
          <p:nvPicPr>
            <p:cNvPr id="21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EFE">
                    <a:alpha val="100000"/>
                  </a:srgbClr>
                </a:clrFrom>
                <a:clrTo>
                  <a:srgbClr val="F8FEFE">
                    <a:alpha val="100000"/>
                    <a:alpha val="0"/>
                  </a:srgbClr>
                </a:clrTo>
              </a:clrChange>
            </a:blip>
            <a:srcRect l="32188" t="14444" r="20339" b="18675"/>
            <a:stretch>
              <a:fillRect/>
            </a:stretch>
          </p:blipFill>
          <p:spPr>
            <a:xfrm>
              <a:off x="7030" y="2904"/>
              <a:ext cx="2826" cy="22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0" name="TextBox 23"/>
            <p:cNvSpPr txBox="1"/>
            <p:nvPr/>
          </p:nvSpPr>
          <p:spPr>
            <a:xfrm>
              <a:off x="7633" y="3187"/>
              <a:ext cx="162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匣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711950" y="206375"/>
            <a:ext cx="1809750" cy="1455420"/>
            <a:chOff x="10570" y="325"/>
            <a:chExt cx="2850" cy="2292"/>
          </a:xfrm>
        </p:grpSpPr>
        <p:pic>
          <p:nvPicPr>
            <p:cNvPr id="20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EFE">
                    <a:alpha val="100000"/>
                  </a:srgbClr>
                </a:clrFrom>
                <a:clrTo>
                  <a:srgbClr val="F8FEFE">
                    <a:alpha val="100000"/>
                    <a:alpha val="0"/>
                  </a:srgbClr>
                </a:clrTo>
              </a:clrChange>
            </a:blip>
            <a:srcRect l="32188" t="14444" r="20339" b="18675"/>
            <a:stretch>
              <a:fillRect/>
            </a:stretch>
          </p:blipFill>
          <p:spPr>
            <a:xfrm>
              <a:off x="10570" y="325"/>
              <a:ext cx="2850" cy="22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4" name="TextBox 28"/>
            <p:cNvSpPr txBox="1"/>
            <p:nvPr/>
          </p:nvSpPr>
          <p:spPr>
            <a:xfrm>
              <a:off x="11001" y="828"/>
              <a:ext cx="1987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嵌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633210" y="1803400"/>
            <a:ext cx="1794510" cy="1455420"/>
            <a:chOff x="10446" y="2840"/>
            <a:chExt cx="2826" cy="2292"/>
          </a:xfrm>
        </p:grpSpPr>
        <p:pic>
          <p:nvPicPr>
            <p:cNvPr id="17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EFE">
                    <a:alpha val="100000"/>
                  </a:srgbClr>
                </a:clrFrom>
                <a:clrTo>
                  <a:srgbClr val="F8FEFE">
                    <a:alpha val="100000"/>
                    <a:alpha val="0"/>
                  </a:srgbClr>
                </a:clrTo>
              </a:clrChange>
            </a:blip>
            <a:srcRect l="32188" t="14444" r="20339" b="18675"/>
            <a:stretch>
              <a:fillRect/>
            </a:stretch>
          </p:blipFill>
          <p:spPr>
            <a:xfrm>
              <a:off x="10446" y="2840"/>
              <a:ext cx="2826" cy="22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18" name="TextBox 18"/>
            <p:cNvSpPr txBox="1"/>
            <p:nvPr/>
          </p:nvSpPr>
          <p:spPr>
            <a:xfrm>
              <a:off x="11151" y="2959"/>
              <a:ext cx="1687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嫌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54300" y="615950"/>
            <a:ext cx="1809750" cy="1455420"/>
            <a:chOff x="4180" y="970"/>
            <a:chExt cx="2850" cy="2292"/>
          </a:xfrm>
        </p:grpSpPr>
        <p:pic>
          <p:nvPicPr>
            <p:cNvPr id="12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EFE">
                    <a:alpha val="100000"/>
                  </a:srgbClr>
                </a:clrFrom>
                <a:clrTo>
                  <a:srgbClr val="F8FEFE">
                    <a:alpha val="100000"/>
                    <a:alpha val="0"/>
                  </a:srgbClr>
                </a:clrTo>
              </a:clrChange>
            </a:blip>
            <a:srcRect l="32188" t="14444" r="20339" b="18675"/>
            <a:stretch>
              <a:fillRect/>
            </a:stretch>
          </p:blipFill>
          <p:spPr>
            <a:xfrm>
              <a:off x="4180" y="970"/>
              <a:ext cx="2850" cy="22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20" name="TextBox 17"/>
            <p:cNvSpPr txBox="1"/>
            <p:nvPr/>
          </p:nvSpPr>
          <p:spPr>
            <a:xfrm>
              <a:off x="4611" y="1242"/>
              <a:ext cx="1988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鹤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23435" y="423545"/>
            <a:ext cx="1809750" cy="1455420"/>
            <a:chOff x="7281" y="667"/>
            <a:chExt cx="2850" cy="2292"/>
          </a:xfrm>
        </p:grpSpPr>
        <p:pic>
          <p:nvPicPr>
            <p:cNvPr id="15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EFE">
                    <a:alpha val="100000"/>
                  </a:srgbClr>
                </a:clrFrom>
                <a:clrTo>
                  <a:srgbClr val="F8FEFE">
                    <a:alpha val="100000"/>
                    <a:alpha val="0"/>
                  </a:srgbClr>
                </a:clrTo>
              </a:clrChange>
            </a:blip>
            <a:srcRect l="32188" t="14444" r="20339" b="18675"/>
            <a:stretch>
              <a:fillRect/>
            </a:stretch>
          </p:blipFill>
          <p:spPr>
            <a:xfrm>
              <a:off x="7281" y="667"/>
              <a:ext cx="2850" cy="22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TextBox 21"/>
            <p:cNvSpPr txBox="1"/>
            <p:nvPr/>
          </p:nvSpPr>
          <p:spPr>
            <a:xfrm>
              <a:off x="7711" y="1242"/>
              <a:ext cx="199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黛</a:t>
              </a:r>
            </a:p>
          </p:txBody>
        </p:sp>
      </p:grpSp>
      <p:sp>
        <p:nvSpPr>
          <p:cNvPr id="16387" name="TextBox 2"/>
          <p:cNvSpPr txBox="1"/>
          <p:nvPr/>
        </p:nvSpPr>
        <p:spPr>
          <a:xfrm>
            <a:off x="406081" y="88265"/>
            <a:ext cx="1530985" cy="43751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白鹭觅食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55650" y="836295"/>
            <a:ext cx="1809750" cy="1455420"/>
            <a:chOff x="1207" y="1317"/>
            <a:chExt cx="2850" cy="2292"/>
          </a:xfrm>
        </p:grpSpPr>
        <p:pic>
          <p:nvPicPr>
            <p:cNvPr id="18" name="图片 8" descr="IMG_25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8FEFE">
                    <a:alpha val="100000"/>
                  </a:srgbClr>
                </a:clrFrom>
                <a:clrTo>
                  <a:srgbClr val="F8FEFE">
                    <a:alpha val="100000"/>
                    <a:alpha val="0"/>
                  </a:srgbClr>
                </a:clrTo>
              </a:clrChange>
            </a:blip>
            <a:srcRect l="32188" t="14444" r="20339" b="18675"/>
            <a:stretch>
              <a:fillRect/>
            </a:stretch>
          </p:blipFill>
          <p:spPr>
            <a:xfrm>
              <a:off x="1207" y="1317"/>
              <a:ext cx="2850" cy="22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TextBox 17"/>
            <p:cNvSpPr txBox="1"/>
            <p:nvPr/>
          </p:nvSpPr>
          <p:spPr>
            <a:xfrm>
              <a:off x="1862" y="1664"/>
              <a:ext cx="1988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鹭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797936" y="1284288"/>
            <a:ext cx="8267700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读读下面的词语，给加红的字选择正确的读音。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72390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4100" algn="l"/>
              </a:tabLst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配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pèi     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pèn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合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清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澄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cèng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chéng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72390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4100" algn="l"/>
              </a:tabLst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增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zēn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zēng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减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韵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yùn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yòng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味</a:t>
            </a:r>
          </a:p>
          <a:p>
            <a:pPr marL="72390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94100" algn="l"/>
              </a:tabLst>
              <a:defRPr/>
            </a:pP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适</a:t>
            </a:r>
            <a:r>
              <a:rPr lang="zh-CN" altLang="en-US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宜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yí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b="1" noProof="0" dirty="0" err="1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yì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      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	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镜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匣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noProof="0" dirty="0" err="1" smtClean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jiá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    </a:t>
            </a:r>
            <a:r>
              <a:rPr lang="en-US" altLang="zh-CN" sz="2400" b="1" noProof="0" dirty="0" err="1" smtClean="0">
                <a:ln>
                  <a:noFill/>
                </a:ln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Times New Roman" panose="02020603050405020304" pitchFamily="18" charset="0"/>
                <a:sym typeface="+mn-ea"/>
              </a:rPr>
              <a:t>xiá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32519" y="1936580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663603" y="64634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29502" y="1970157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2" name="矩形 11"/>
          <p:cNvSpPr/>
          <p:nvPr/>
        </p:nvSpPr>
        <p:spPr>
          <a:xfrm>
            <a:off x="2936324" y="2543162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3" name="矩形 12"/>
          <p:cNvSpPr/>
          <p:nvPr/>
        </p:nvSpPr>
        <p:spPr>
          <a:xfrm>
            <a:off x="4966657" y="2458098"/>
            <a:ext cx="700493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endParaRPr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54910" y="3125264"/>
            <a:ext cx="575413" cy="110799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r>
              <a:rPr lang="zh-CN" altLang="en-US" b="1" dirty="0">
                <a:solidFill>
                  <a:srgbClr val="C00000"/>
                </a:solidFill>
                <a:latin typeface="+mj-ea"/>
                <a:ea typeface="+mj-ea"/>
              </a:rPr>
              <a:t> </a:t>
            </a:r>
          </a:p>
        </p:txBody>
      </p:sp>
      <p:sp>
        <p:nvSpPr>
          <p:cNvPr id="15" name="矩形 14"/>
          <p:cNvSpPr/>
          <p:nvPr/>
        </p:nvSpPr>
        <p:spPr>
          <a:xfrm>
            <a:off x="5667150" y="3146530"/>
            <a:ext cx="88361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</a:rPr>
              <a:t>√</a:t>
            </a:r>
            <a:endParaRPr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4"/>
          <p:cNvSpPr/>
          <p:nvPr/>
        </p:nvSpPr>
        <p:spPr>
          <a:xfrm>
            <a:off x="594833" y="1019208"/>
            <a:ext cx="1925638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清澄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嗜好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长喙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镜匣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844196" y="1680567"/>
            <a:ext cx="1370013" cy="8794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860071" y="2574329"/>
            <a:ext cx="1325563" cy="1758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485" name="矩形 5"/>
          <p:cNvSpPr/>
          <p:nvPr/>
        </p:nvSpPr>
        <p:spPr>
          <a:xfrm>
            <a:off x="4513263" y="806450"/>
            <a:ext cx="5227637" cy="5397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86" name="矩形 5"/>
          <p:cNvSpPr/>
          <p:nvPr/>
        </p:nvSpPr>
        <p:spPr>
          <a:xfrm>
            <a:off x="3199921" y="4077692"/>
            <a:ext cx="4902200" cy="48090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+mj-ea"/>
                <a:ea typeface="+mj-ea"/>
              </a:rPr>
              <a:t>特殊的爱好。</a:t>
            </a:r>
          </a:p>
        </p:txBody>
      </p:sp>
      <p:sp>
        <p:nvSpPr>
          <p:cNvPr id="20487" name="矩形 5"/>
          <p:cNvSpPr/>
          <p:nvPr/>
        </p:nvSpPr>
        <p:spPr>
          <a:xfrm>
            <a:off x="3199921" y="2275879"/>
            <a:ext cx="5218112" cy="48090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+mj-ea"/>
                <a:ea typeface="+mj-ea"/>
              </a:rPr>
              <a:t>清明；清澈。</a:t>
            </a:r>
          </a:p>
        </p:txBody>
      </p:sp>
      <p:sp>
        <p:nvSpPr>
          <p:cNvPr id="20488" name="矩形 5"/>
          <p:cNvSpPr/>
          <p:nvPr/>
        </p:nvSpPr>
        <p:spPr>
          <a:xfrm>
            <a:off x="3199921" y="3041054"/>
            <a:ext cx="5218112" cy="82994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盛梳妆用品的匣子，其中装有可以支起来的镜子。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20489" name="矩形 5"/>
          <p:cNvSpPr/>
          <p:nvPr/>
        </p:nvSpPr>
        <p:spPr>
          <a:xfrm>
            <a:off x="3199921" y="1428154"/>
            <a:ext cx="5218112" cy="48090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+mj-ea"/>
                <a:ea typeface="+mj-ea"/>
              </a:rPr>
              <a:t>长嘴。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820383" y="1680567"/>
            <a:ext cx="1484313" cy="17938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828321" y="3441104"/>
            <a:ext cx="1371600" cy="957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79788" y="582678"/>
            <a:ext cx="3975100" cy="582612"/>
            <a:chOff x="3139404" y="845681"/>
            <a:chExt cx="3975140" cy="582895"/>
          </a:xfrm>
        </p:grpSpPr>
        <p:pic>
          <p:nvPicPr>
            <p:cNvPr id="20495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9404" y="845681"/>
              <a:ext cx="3885506" cy="5828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496" name="矩形 12"/>
            <p:cNvSpPr/>
            <p:nvPr/>
          </p:nvSpPr>
          <p:spPr>
            <a:xfrm>
              <a:off x="3236559" y="87835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试着把词语和意思连起来！</a:t>
              </a:r>
            </a:p>
          </p:txBody>
        </p:sp>
      </p:grp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365879" y="635715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anose="02020603050405020304" pitchFamily="18" charset="0"/>
              </a:rPr>
              <a:t>解词语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36428" y="44567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777668" y="906715"/>
            <a:ext cx="7579511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再读课文，填一填。</a:t>
            </a:r>
            <a:endParaRPr lang="zh-CN" altLang="en-US" sz="2400" b="1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+mn-ea"/>
            </a:endParaRPr>
          </a:p>
          <a:p>
            <a:pPr marL="265430" indent="-26543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这篇散文生动地描写了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白鹭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、身段的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以及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时的韵味，给人以美的享受。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65430" indent="-265430">
              <a:lnSpc>
                <a:spcPct val="150000"/>
              </a:lnSpc>
            </a:pPr>
            <a:r>
              <a:rPr 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“白鹭是一首精巧的诗。”这句话在全篇结构上起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的作用，运用了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的修辞手法，把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比作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。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zh-CN" altLang="en-US" sz="2400" b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5823" y="2080033"/>
            <a:ext cx="8683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觅食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30610" y="1545700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精巧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21964" y="2079089"/>
            <a:ext cx="86450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栖息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0029" y="1545700"/>
            <a:ext cx="906462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颜色</a:t>
            </a:r>
          </a:p>
        </p:txBody>
      </p:sp>
      <p:sp>
        <p:nvSpPr>
          <p:cNvPr id="2" name="TextBox 11"/>
          <p:cNvSpPr txBox="1"/>
          <p:nvPr/>
        </p:nvSpPr>
        <p:spPr>
          <a:xfrm>
            <a:off x="3652388" y="2079249"/>
            <a:ext cx="952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飞行</a:t>
            </a:r>
          </a:p>
        </p:txBody>
      </p:sp>
      <p:sp>
        <p:nvSpPr>
          <p:cNvPr id="3" name="TextBox 9"/>
          <p:cNvSpPr txBox="1"/>
          <p:nvPr/>
        </p:nvSpPr>
        <p:spPr>
          <a:xfrm>
            <a:off x="5256248" y="3182243"/>
            <a:ext cx="8683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比喻</a:t>
            </a:r>
          </a:p>
        </p:txBody>
      </p:sp>
      <p:sp>
        <p:nvSpPr>
          <p:cNvPr id="4" name="TextBox 9"/>
          <p:cNvSpPr txBox="1"/>
          <p:nvPr/>
        </p:nvSpPr>
        <p:spPr>
          <a:xfrm>
            <a:off x="1267440" y="3182244"/>
            <a:ext cx="16103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总起全文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1995735" y="3737867"/>
            <a:ext cx="8683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白鹭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4463450" y="3727683"/>
            <a:ext cx="16611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精巧的诗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0" grpId="2"/>
      <p:bldP spid="11" grpId="1"/>
      <p:bldP spid="11" grpId="2"/>
      <p:bldP spid="12" grpId="1"/>
      <p:bldP spid="12" grpId="2"/>
      <p:bldP spid="13" grpId="1"/>
      <p:bldP spid="13" grpId="2"/>
      <p:bldP spid="2" grpId="1"/>
      <p:bldP spid="2" grpId="2"/>
      <p:bldP spid="3" grpId="1"/>
      <p:bldP spid="3" grpId="2"/>
      <p:bldP spid="4" grpId="1"/>
      <p:bldP spid="4" grpId="2"/>
      <p:bldP spid="6" grpId="1"/>
      <p:bldP spid="6" grpId="2"/>
      <p:bldP spid="7" grpId="1"/>
      <p:bldP spid="7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184630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1019687" y="1181612"/>
            <a:ext cx="7443829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查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资料，填一填。</a:t>
            </a:r>
            <a:endParaRPr lang="en-US" altLang="zh-CN" sz="2400" b="1" dirty="0">
              <a:latin typeface="黑体" panose="02010609060101010101" charset="-122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265430" indent="-26543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白鹭分为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白鹭、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白鹭、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白鹭和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鹭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四种。</a:t>
            </a:r>
            <a:endParaRPr lang="en-US" altLang="zh-CN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265430" indent="-26543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白鹭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喜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、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沙滩、泥滩及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沿海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。成</a:t>
            </a:r>
            <a:r>
              <a:rPr lang="en-US" altLang="zh-CN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______</a:t>
            </a:r>
            <a:r>
              <a:rPr lang="zh-CN" altLang="en-US" sz="24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进食</a:t>
            </a:r>
            <a:r>
              <a:rPr lang="zh-CN" altLang="en-US" sz="24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，常与其他种类混群。 </a:t>
            </a:r>
            <a:endParaRPr lang="zh-CN" altLang="en-US" sz="24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50096" y="1803303"/>
            <a:ext cx="37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321388" y="1813935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中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45914" y="1814098"/>
            <a:ext cx="421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小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64564" y="1814409"/>
            <a:ext cx="494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雪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307743" y="2896770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稻田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29836" y="2868433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河岸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175660" y="2845706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小溪流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789067" y="3448347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散群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7" grpId="2"/>
      <p:bldP spid="8" grpId="1"/>
      <p:bldP spid="8" grpId="2"/>
      <p:bldP spid="9" grpId="1"/>
      <p:bldP spid="9" grpId="2"/>
      <p:bldP spid="11" grpId="1"/>
      <p:bldP spid="11" grpId="2"/>
      <p:bldP spid="12" grpId="1"/>
      <p:bldP spid="12" grpId="2"/>
      <p:bldP spid="13" grpId="1"/>
      <p:bldP spid="13" grpId="2"/>
      <p:bldP spid="18" grpId="1"/>
      <p:bldP spid="18" grpId="2"/>
      <p:bldP spid="19" grpId="1"/>
      <p:bldP spid="19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97175" y="22066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1044575" y="1606550"/>
            <a:ext cx="7369175" cy="11137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42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330674988"/>
  <p:tag name="KSO_WM_UNIT_PLACING_PICTURE_USER_VIEWPORT" val="{&quot;height&quot;:2111,&quot;width&quot;:2563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95,&quot;width&quot;:2471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72,&quot;width&quot;:256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825537012"/>
  <p:tag name="KSO_WM_UNIT_PLACING_PICTURE_USER_VIEWPORT" val="{&quot;height&quot;:5355,&quot;width&quot;:750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708</Words>
  <Application>Microsoft Office PowerPoint</Application>
  <PresentationFormat>全屏显示(16:9)</PresentationFormat>
  <Paragraphs>104</Paragraphs>
  <Slides>18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717</cp:revision>
  <dcterms:created xsi:type="dcterms:W3CDTF">2015-12-30T08:03:00Z</dcterms:created>
  <dcterms:modified xsi:type="dcterms:W3CDTF">2020-06-10T03:25:32Z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