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  <p:sldMasterId id="2147483660" r:id="rId3"/>
  </p:sldMasterIdLst>
  <p:notesMasterIdLst>
    <p:notesMasterId r:id="rId34"/>
  </p:notesMasterIdLst>
  <p:sldIdLst>
    <p:sldId id="734" r:id="rId4"/>
    <p:sldId id="618" r:id="rId5"/>
    <p:sldId id="620" r:id="rId6"/>
    <p:sldId id="621" r:id="rId7"/>
    <p:sldId id="658" r:id="rId8"/>
    <p:sldId id="709" r:id="rId9"/>
    <p:sldId id="622" r:id="rId10"/>
    <p:sldId id="623" r:id="rId11"/>
    <p:sldId id="624" r:id="rId12"/>
    <p:sldId id="625" r:id="rId13"/>
    <p:sldId id="626" r:id="rId14"/>
    <p:sldId id="687" r:id="rId15"/>
    <p:sldId id="628" r:id="rId16"/>
    <p:sldId id="629" r:id="rId17"/>
    <p:sldId id="630" r:id="rId18"/>
    <p:sldId id="631" r:id="rId19"/>
    <p:sldId id="632" r:id="rId20"/>
    <p:sldId id="633" r:id="rId21"/>
    <p:sldId id="634" r:id="rId22"/>
    <p:sldId id="635" r:id="rId23"/>
    <p:sldId id="636" r:id="rId24"/>
    <p:sldId id="733" r:id="rId25"/>
    <p:sldId id="637" r:id="rId26"/>
    <p:sldId id="710" r:id="rId27"/>
    <p:sldId id="711" r:id="rId28"/>
    <p:sldId id="638" r:id="rId29"/>
    <p:sldId id="639" r:id="rId30"/>
    <p:sldId id="644" r:id="rId31"/>
    <p:sldId id="657" r:id="rId32"/>
    <p:sldId id="735" r:id="rId33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00FF"/>
    <a:srgbClr val="FF00FF"/>
    <a:srgbClr val="FEF1E6"/>
    <a:srgbClr val="00FFFF"/>
    <a:srgbClr val="0066FF"/>
    <a:srgbClr val="3333FF"/>
    <a:srgbClr val="FFFF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19" autoAdjust="0"/>
    <p:restoredTop sz="91058"/>
  </p:normalViewPr>
  <p:slideViewPr>
    <p:cSldViewPr snapToGrid="0" snapToObjects="1" showGuides="1">
      <p:cViewPr>
        <p:scale>
          <a:sx n="80" d="100"/>
          <a:sy n="80" d="100"/>
        </p:scale>
        <p:origin x="-378" y="-1086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9EAE85A-E3D7-4D26-B721-BE5A41CF00F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24332886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399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018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dirty="0"/>
              <a:t>19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120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buFont typeface="Arial" panose="020B0604020202020204" pitchFamily="34" charset="0"/>
              <a:buChar char="•"/>
            </a:pPr>
            <a:fld id="{9A0DB2DC-4C9A-4742-B13C-FB6460FD3503}" type="slidenum">
              <a:rPr lang="zh-CN" altLang="en-US" sz="1200" dirty="0"/>
              <a:t>20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2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67360" y="4767263"/>
            <a:ext cx="2133600" cy="274638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BF812177-ABF4-416C-AC16-34DE7575D2CB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FD7C333A-655F-43D0-AA49-179338697A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287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2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 bwMode="auto">
          <a:xfrm>
            <a:off x="0" y="0"/>
            <a:ext cx="9144000" cy="313213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7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8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9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9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3189288"/>
            <a:ext cx="9220199" cy="201136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>
          <a:xfrm>
            <a:off x="0" y="4650105"/>
            <a:ext cx="9144000" cy="493395"/>
            <a:chOff x="0" y="7167"/>
            <a:chExt cx="14400" cy="933"/>
          </a:xfrm>
        </p:grpSpPr>
        <p:pic>
          <p:nvPicPr>
            <p:cNvPr id="9" name="图片 5" descr="IMG_256"/>
            <p:cNvPicPr>
              <a:picLocks noChangeAspect="1"/>
            </p:cNvPicPr>
            <p:nvPr userDrawn="1"/>
          </p:nvPicPr>
          <p:blipFill>
            <a:blip r:embed="rId6"/>
            <a:srcRect l="50554" t="21053"/>
            <a:stretch>
              <a:fillRect/>
            </a:stretch>
          </p:blipFill>
          <p:spPr>
            <a:xfrm>
              <a:off x="13093" y="7167"/>
              <a:ext cx="1307" cy="933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  <p:pic>
          <p:nvPicPr>
            <p:cNvPr id="8" name="图片 6" descr="IMG_256"/>
            <p:cNvPicPr>
              <a:picLocks noChangeAspect="1"/>
            </p:cNvPicPr>
            <p:nvPr userDrawn="1"/>
          </p:nvPicPr>
          <p:blipFill>
            <a:blip r:embed="rId6"/>
            <a:srcRect t="47895" r="44375"/>
            <a:stretch>
              <a:fillRect/>
            </a:stretch>
          </p:blipFill>
          <p:spPr>
            <a:xfrm>
              <a:off x="0" y="7168"/>
              <a:ext cx="13360" cy="932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矩形 1"/>
          <p:cNvSpPr/>
          <p:nvPr userDrawn="1"/>
        </p:nvSpPr>
        <p:spPr>
          <a:xfrm>
            <a:off x="0" y="0"/>
            <a:ext cx="9144000" cy="29591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B7E0EC"/>
              </a:gs>
            </a:gsLst>
            <a:lin ang="16200000"/>
            <a:tileRect/>
          </a:gradFill>
          <a:ln w="9525">
            <a:noFill/>
          </a:ln>
        </p:spPr>
        <p:txBody>
          <a:bodyPr anchor="ctr"/>
          <a:lstStyle/>
          <a:p>
            <a:pPr lvl="0" algn="ctr" defTabSz="914400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2051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2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3" name="Picture 39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Picture 40" descr="구름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235825" y="377825"/>
            <a:ext cx="1042988" cy="4159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 userDrawn="1"/>
        </p:nvGrpSpPr>
        <p:grpSpPr>
          <a:xfrm>
            <a:off x="0" y="4650105"/>
            <a:ext cx="9144000" cy="493395"/>
            <a:chOff x="0" y="7167"/>
            <a:chExt cx="14400" cy="933"/>
          </a:xfrm>
        </p:grpSpPr>
        <p:pic>
          <p:nvPicPr>
            <p:cNvPr id="9" name="图片 5" descr="IMG_256"/>
            <p:cNvPicPr>
              <a:picLocks noChangeAspect="1"/>
            </p:cNvPicPr>
            <p:nvPr userDrawn="1"/>
          </p:nvPicPr>
          <p:blipFill>
            <a:blip r:embed="rId6"/>
            <a:srcRect l="50554" t="21053"/>
            <a:stretch>
              <a:fillRect/>
            </a:stretch>
          </p:blipFill>
          <p:spPr>
            <a:xfrm>
              <a:off x="13093" y="7167"/>
              <a:ext cx="1307" cy="933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  <p:pic>
          <p:nvPicPr>
            <p:cNvPr id="8" name="图片 6" descr="IMG_256"/>
            <p:cNvPicPr>
              <a:picLocks noChangeAspect="1"/>
            </p:cNvPicPr>
            <p:nvPr userDrawn="1"/>
          </p:nvPicPr>
          <p:blipFill>
            <a:blip r:embed="rId6"/>
            <a:srcRect t="47895" r="44375"/>
            <a:stretch>
              <a:fillRect/>
            </a:stretch>
          </p:blipFill>
          <p:spPr>
            <a:xfrm>
              <a:off x="0" y="7168"/>
              <a:ext cx="13360" cy="932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宽屏语文绿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 userDrawn="1"/>
        </p:nvGrpSpPr>
        <p:grpSpPr>
          <a:xfrm>
            <a:off x="0" y="4650105"/>
            <a:ext cx="9144000" cy="493395"/>
            <a:chOff x="0" y="7167"/>
            <a:chExt cx="14400" cy="933"/>
          </a:xfrm>
        </p:grpSpPr>
        <p:pic>
          <p:nvPicPr>
            <p:cNvPr id="9" name="图片 5" descr="IMG_256"/>
            <p:cNvPicPr>
              <a:picLocks noChangeAspect="1"/>
            </p:cNvPicPr>
            <p:nvPr userDrawn="1"/>
          </p:nvPicPr>
          <p:blipFill>
            <a:blip r:embed="rId4"/>
            <a:srcRect l="50554" t="21053"/>
            <a:stretch>
              <a:fillRect/>
            </a:stretch>
          </p:blipFill>
          <p:spPr>
            <a:xfrm>
              <a:off x="13093" y="7167"/>
              <a:ext cx="1307" cy="933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  <p:pic>
          <p:nvPicPr>
            <p:cNvPr id="8" name="图片 6" descr="IMG_256"/>
            <p:cNvPicPr>
              <a:picLocks noChangeAspect="1"/>
            </p:cNvPicPr>
            <p:nvPr userDrawn="1"/>
          </p:nvPicPr>
          <p:blipFill>
            <a:blip r:embed="rId4"/>
            <a:srcRect t="47895" r="44375"/>
            <a:stretch>
              <a:fillRect/>
            </a:stretch>
          </p:blipFill>
          <p:spPr>
            <a:xfrm>
              <a:off x="0" y="7168"/>
              <a:ext cx="13360" cy="932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588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4578B01-80F6-4610-A141-219D2780DB92}" type="datetimeFigureOut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2020/6/10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4650105"/>
            <a:ext cx="9144000" cy="493395"/>
            <a:chOff x="0" y="7167"/>
            <a:chExt cx="14400" cy="933"/>
          </a:xfrm>
        </p:grpSpPr>
        <p:pic>
          <p:nvPicPr>
            <p:cNvPr id="9" name="图片 5" descr="IMG_256"/>
            <p:cNvPicPr>
              <a:picLocks noChangeAspect="1"/>
            </p:cNvPicPr>
            <p:nvPr userDrawn="1"/>
          </p:nvPicPr>
          <p:blipFill>
            <a:blip r:embed="rId7"/>
            <a:srcRect l="50554" t="21053"/>
            <a:stretch>
              <a:fillRect/>
            </a:stretch>
          </p:blipFill>
          <p:spPr>
            <a:xfrm>
              <a:off x="13093" y="7167"/>
              <a:ext cx="1307" cy="933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  <p:pic>
          <p:nvPicPr>
            <p:cNvPr id="8" name="图片 6" descr="IMG_256"/>
            <p:cNvPicPr>
              <a:picLocks noChangeAspect="1"/>
            </p:cNvPicPr>
            <p:nvPr userDrawn="1"/>
          </p:nvPicPr>
          <p:blipFill>
            <a:blip r:embed="rId7"/>
            <a:srcRect t="47895" r="44375"/>
            <a:stretch>
              <a:fillRect/>
            </a:stretch>
          </p:blipFill>
          <p:spPr>
            <a:xfrm>
              <a:off x="0" y="7168"/>
              <a:ext cx="13360" cy="932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7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2C495C8-9883-405C-B7C4-EDBBD9F87C7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4650105"/>
            <a:ext cx="9144000" cy="493395"/>
            <a:chOff x="0" y="7167"/>
            <a:chExt cx="14400" cy="933"/>
          </a:xfrm>
        </p:grpSpPr>
        <p:pic>
          <p:nvPicPr>
            <p:cNvPr id="9" name="图片 5" descr="IMG_256"/>
            <p:cNvPicPr>
              <a:picLocks noChangeAspect="1"/>
            </p:cNvPicPr>
            <p:nvPr userDrawn="1"/>
          </p:nvPicPr>
          <p:blipFill>
            <a:blip r:embed="rId8"/>
            <a:srcRect l="50554" t="21053"/>
            <a:stretch>
              <a:fillRect/>
            </a:stretch>
          </p:blipFill>
          <p:spPr>
            <a:xfrm>
              <a:off x="13093" y="7167"/>
              <a:ext cx="1307" cy="933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  <p:pic>
          <p:nvPicPr>
            <p:cNvPr id="8" name="图片 6" descr="IMG_256"/>
            <p:cNvPicPr>
              <a:picLocks noChangeAspect="1"/>
            </p:cNvPicPr>
            <p:nvPr userDrawn="1"/>
          </p:nvPicPr>
          <p:blipFill>
            <a:blip r:embed="rId8"/>
            <a:srcRect t="47895" r="44375"/>
            <a:stretch>
              <a:fillRect/>
            </a:stretch>
          </p:blipFill>
          <p:spPr>
            <a:xfrm>
              <a:off x="0" y="7168"/>
              <a:ext cx="13360" cy="932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4650105"/>
            <a:ext cx="9144000" cy="493395"/>
            <a:chOff x="0" y="7167"/>
            <a:chExt cx="14400" cy="933"/>
          </a:xfrm>
        </p:grpSpPr>
        <p:pic>
          <p:nvPicPr>
            <p:cNvPr id="9" name="图片 5" descr="IMG_256"/>
            <p:cNvPicPr>
              <a:picLocks noChangeAspect="1"/>
            </p:cNvPicPr>
            <p:nvPr userDrawn="1"/>
          </p:nvPicPr>
          <p:blipFill>
            <a:blip r:embed="rId8"/>
            <a:srcRect l="50554" t="21053"/>
            <a:stretch>
              <a:fillRect/>
            </a:stretch>
          </p:blipFill>
          <p:spPr>
            <a:xfrm>
              <a:off x="13093" y="7167"/>
              <a:ext cx="1307" cy="933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  <p:pic>
          <p:nvPicPr>
            <p:cNvPr id="8" name="图片 6" descr="IMG_256"/>
            <p:cNvPicPr>
              <a:picLocks noChangeAspect="1"/>
            </p:cNvPicPr>
            <p:nvPr userDrawn="1"/>
          </p:nvPicPr>
          <p:blipFill>
            <a:blip r:embed="rId8"/>
            <a:srcRect t="47895" r="44375"/>
            <a:stretch>
              <a:fillRect/>
            </a:stretch>
          </p:blipFill>
          <p:spPr>
            <a:xfrm>
              <a:off x="0" y="7168"/>
              <a:ext cx="13360" cy="932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4.tiff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 bwMode="auto">
          <a:xfrm>
            <a:off x="685800" y="1598613"/>
            <a:ext cx="7772400" cy="1101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/>
          </a:p>
        </p:txBody>
      </p:sp>
      <p:pic>
        <p:nvPicPr>
          <p:cNvPr id="9220" name="Picture 5" descr="E:\分类文件\2019秋\宣传图\PPT首页宣传页新\扫码进群小学图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650" y="-68263"/>
            <a:ext cx="9385300" cy="528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74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4987"/>
          <a:stretch/>
        </p:blipFill>
        <p:spPr>
          <a:xfrm>
            <a:off x="-2" y="372"/>
            <a:ext cx="9144002" cy="5132495"/>
          </a:xfrm>
          <a:prstGeom prst="rect">
            <a:avLst/>
          </a:prstGeom>
        </p:spPr>
      </p:pic>
      <p:sp>
        <p:nvSpPr>
          <p:cNvPr id="62" name="Text Box 2"/>
          <p:cNvSpPr txBox="1">
            <a:spLocks noChangeArrowheads="1"/>
          </p:cNvSpPr>
          <p:nvPr/>
        </p:nvSpPr>
        <p:spPr bwMode="auto">
          <a:xfrm>
            <a:off x="3080709" y="1118002"/>
            <a:ext cx="3275965" cy="9220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 </a:t>
            </a:r>
            <a:r>
              <a:rPr kumimoji="0" lang="zh-CN" altLang="en-US" sz="5400" b="1" i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白  鹭</a:t>
            </a:r>
          </a:p>
        </p:txBody>
      </p: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" y="9461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46" descr="枫叶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4167" y="3012550"/>
            <a:ext cx="1058863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5395" y="3001917"/>
            <a:ext cx="1058863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 bwMode="auto">
          <a:xfrm>
            <a:off x="2999018" y="3145821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品读释疑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5660871" y="47561"/>
            <a:ext cx="3465512" cy="369332"/>
            <a:chOff x="5371156" y="221786"/>
            <a:chExt cx="3383280" cy="349289"/>
          </a:xfrm>
        </p:grpSpPr>
        <p:sp>
          <p:nvSpPr>
            <p:cNvPr id="14" name="矩形 13"/>
            <p:cNvSpPr/>
            <p:nvPr/>
          </p:nvSpPr>
          <p:spPr>
            <a:xfrm flipH="1">
              <a:off x="5371156" y="269829"/>
              <a:ext cx="3383280" cy="252227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5" name="文本框 1"/>
            <p:cNvSpPr txBox="1">
              <a:spLocks noChangeArrowheads="1"/>
            </p:cNvSpPr>
            <p:nvPr/>
          </p:nvSpPr>
          <p:spPr bwMode="auto">
            <a:xfrm>
              <a:off x="5497037" y="221786"/>
              <a:ext cx="3109900" cy="349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人教版  语文  </a:t>
              </a:r>
              <a:r>
                <a:rPr lang="zh-CN" altLang="en-US" dirty="0" smtClean="0">
                  <a:latin typeface="黑体" pitchFamily="49" charset="-122"/>
                  <a:ea typeface="黑体" pitchFamily="49" charset="-122"/>
                </a:rPr>
                <a:t>五年级  </a:t>
              </a:r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矩形 8"/>
          <p:cNvSpPr/>
          <p:nvPr/>
        </p:nvSpPr>
        <p:spPr>
          <a:xfrm>
            <a:off x="970006" y="1931988"/>
            <a:ext cx="5270458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外形</a:t>
            </a:r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仿宋" panose="02010609060101010101" pitchFamily="49" charset="-122"/>
              </a:rPr>
              <a:t>颜色、身段</a:t>
            </a:r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生活习性</a:t>
            </a:r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仿宋" panose="02010609060101010101" pitchFamily="49" charset="-122"/>
              </a:rPr>
              <a:t>觅食、</a:t>
            </a:r>
            <a:r>
              <a:rPr lang="zh-CN" alt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仿宋" panose="02010609060101010101" pitchFamily="49" charset="-122"/>
              </a:rPr>
              <a:t>栖息、飞行</a:t>
            </a:r>
            <a:r>
              <a:rPr lang="en-US" altLang="zh-CN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94209" name="Picture 1" descr="C:\Users\Administrator\AppData\Roaming\Tencent\Users\541737432\QQ\WinTemp\RichOle\R3TV[D1~Z})8XBKK70I65H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518854" y="1010793"/>
            <a:ext cx="2090052" cy="26149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0" name="组合 9"/>
          <p:cNvGrpSpPr/>
          <p:nvPr/>
        </p:nvGrpSpPr>
        <p:grpSpPr>
          <a:xfrm>
            <a:off x="115888" y="817712"/>
            <a:ext cx="6327441" cy="1062037"/>
            <a:chOff x="678598" y="3847678"/>
            <a:chExt cx="6329653" cy="1063736"/>
          </a:xfrm>
        </p:grpSpPr>
        <p:sp>
          <p:nvSpPr>
            <p:cNvPr id="10248" name="文本框 9"/>
            <p:cNvSpPr txBox="1"/>
            <p:nvPr/>
          </p:nvSpPr>
          <p:spPr>
            <a:xfrm>
              <a:off x="1744294" y="4155747"/>
              <a:ext cx="5263957" cy="6535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课文是从哪些方面来写白鹭的？</a:t>
              </a:r>
            </a:p>
          </p:txBody>
        </p:sp>
        <p:pic>
          <p:nvPicPr>
            <p:cNvPr id="10249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8598" y="3847678"/>
              <a:ext cx="1084245" cy="106373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矩形 1"/>
          <p:cNvSpPr/>
          <p:nvPr/>
        </p:nvSpPr>
        <p:spPr>
          <a:xfrm>
            <a:off x="2899406" y="208956"/>
            <a:ext cx="2448106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复习引入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8"/>
          <p:cNvSpPr/>
          <p:nvPr/>
        </p:nvSpPr>
        <p:spPr>
          <a:xfrm>
            <a:off x="944083" y="2193446"/>
            <a:ext cx="3989424" cy="73866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白鹭是一首精巧的诗。</a:t>
            </a:r>
            <a:endParaRPr lang="zh-CN" altLang="en-US" sz="28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8"/>
          <p:cNvSpPr/>
          <p:nvPr/>
        </p:nvSpPr>
        <p:spPr>
          <a:xfrm>
            <a:off x="933450" y="2911475"/>
            <a:ext cx="7786688" cy="6365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白鹭实在是一首诗，一首韵在骨子里的散文诗。</a:t>
            </a:r>
          </a:p>
        </p:txBody>
      </p:sp>
      <p:pic>
        <p:nvPicPr>
          <p:cNvPr id="28677" name="Picture 5" descr="C:\Users\Administrator\AppData\Roaming\Tencent\Users\541737432\QQ\WinTemp\RichOle\SCM@0HB$3D6DQ)Z$I1[S@C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73499" y="576631"/>
            <a:ext cx="1811217" cy="21917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组合 7"/>
          <p:cNvGrpSpPr/>
          <p:nvPr/>
        </p:nvGrpSpPr>
        <p:grpSpPr>
          <a:xfrm>
            <a:off x="-115887" y="1012825"/>
            <a:ext cx="5878734" cy="1063625"/>
            <a:chOff x="678598" y="3847678"/>
            <a:chExt cx="5880789" cy="1063736"/>
          </a:xfrm>
        </p:grpSpPr>
        <p:sp>
          <p:nvSpPr>
            <p:cNvPr id="11271" name="文本框 9"/>
            <p:cNvSpPr txBox="1"/>
            <p:nvPr/>
          </p:nvSpPr>
          <p:spPr>
            <a:xfrm>
              <a:off x="1744294" y="4155747"/>
              <a:ext cx="4815093" cy="6525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作者眼中的白鹭是什么样的？</a:t>
              </a:r>
            </a:p>
          </p:txBody>
        </p:sp>
        <p:pic>
          <p:nvPicPr>
            <p:cNvPr id="11272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8598" y="3847678"/>
              <a:ext cx="1084245" cy="1063736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334334" y="791236"/>
            <a:ext cx="8496300" cy="39693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    读课文，找出作者对白鹭外形和动作的描写，想象文章所描绘的画面。画出文中运用比喻、</a:t>
            </a:r>
            <a:r>
              <a:rPr lang="zh-CN" altLang="en-US" sz="2800" b="1" dirty="0" smtClean="0">
                <a:latin typeface="+mj-ea"/>
                <a:ea typeface="+mj-ea"/>
              </a:rPr>
              <a:t>排比等</a:t>
            </a:r>
            <a:r>
              <a:rPr lang="zh-CN" altLang="en-US" sz="2800" b="1" dirty="0">
                <a:latin typeface="+mj-ea"/>
                <a:ea typeface="+mj-ea"/>
              </a:rPr>
              <a:t>修辞</a:t>
            </a:r>
            <a:r>
              <a:rPr lang="zh-CN" altLang="en-US" sz="2800" b="1" dirty="0" smtClean="0">
                <a:latin typeface="+mj-ea"/>
                <a:ea typeface="+mj-ea"/>
              </a:rPr>
              <a:t>手法描写</a:t>
            </a:r>
            <a:r>
              <a:rPr lang="zh-CN" altLang="en-US" sz="2800" b="1" dirty="0">
                <a:latin typeface="+mj-ea"/>
                <a:ea typeface="+mj-ea"/>
              </a:rPr>
              <a:t>白鹭的句子，感受白鹭那</a:t>
            </a:r>
            <a:r>
              <a:rPr lang="zh-CN" altLang="en-US" sz="2800" b="1" dirty="0" smtClean="0">
                <a:latin typeface="+mj-ea"/>
                <a:ea typeface="+mj-ea"/>
              </a:rPr>
              <a:t>平凡常见的</a:t>
            </a:r>
            <a:r>
              <a:rPr lang="zh-CN" altLang="en-US" sz="2800" b="1" dirty="0">
                <a:latin typeface="+mj-ea"/>
                <a:ea typeface="+mj-ea"/>
              </a:rPr>
              <a:t>美，从而体会作者所表达的思想感情，并学习其首尾呼应、直抒胸臆的表达方法，以及抓住动物特点进行描写的写法。</a:t>
            </a:r>
          </a:p>
        </p:txBody>
      </p:sp>
      <p:sp>
        <p:nvSpPr>
          <p:cNvPr id="3" name="矩形 2"/>
          <p:cNvSpPr/>
          <p:nvPr/>
        </p:nvSpPr>
        <p:spPr>
          <a:xfrm>
            <a:off x="3295294" y="119385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学法导读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446444" y="2068856"/>
            <a:ext cx="33174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6135694" y="2058223"/>
            <a:ext cx="1761397" cy="106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8320269" y="1436882"/>
            <a:ext cx="3665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290087" y="3318251"/>
            <a:ext cx="40734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46444" y="3978800"/>
            <a:ext cx="288154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215730" y="4000066"/>
            <a:ext cx="24710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60226" y="4581240"/>
            <a:ext cx="10382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694716" y="1051722"/>
            <a:ext cx="7778750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808038" algn="l">
              <a:lnSpc>
                <a:spcPct val="150000"/>
              </a:lnSpc>
            </a:pPr>
            <a:r>
              <a:rPr lang="zh-CN" altLang="en-US" sz="32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自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读</a:t>
            </a:r>
            <a:r>
              <a:rPr lang="zh-CN" altLang="en-US" sz="32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课文</a:t>
            </a:r>
            <a:r>
              <a:rPr lang="en-US" altLang="zh-CN" sz="32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2—5</a:t>
            </a:r>
            <a:r>
              <a:rPr lang="zh-CN" altLang="en-US" sz="32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自然段。</a:t>
            </a:r>
            <a:r>
              <a:rPr lang="zh-CN" altLang="en-US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文章第</a:t>
            </a:r>
            <a:r>
              <a:rPr lang="en-US" altLang="zh-CN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zh-CN" altLang="en-US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自然段说</a:t>
            </a:r>
            <a:r>
              <a:rPr lang="en-US" altLang="zh-CN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“</a:t>
            </a:r>
            <a:r>
              <a:rPr lang="zh-CN" altLang="en-US" sz="32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白鹭是一首</a:t>
            </a:r>
            <a:r>
              <a:rPr lang="zh-CN" altLang="en-US" sz="3200" b="1" u="sng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精巧</a:t>
            </a:r>
            <a:r>
              <a:rPr lang="zh-CN" altLang="en-US" sz="32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的诗</a:t>
            </a:r>
            <a:r>
              <a:rPr lang="en-US" altLang="zh-CN" sz="32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”</a:t>
            </a:r>
            <a:r>
              <a:rPr lang="zh-CN" altLang="en-US" sz="32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，</a:t>
            </a:r>
            <a:r>
              <a:rPr lang="zh-CN" altLang="en-US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你是从哪些地方感受到的？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3"/>
          <p:cNvSpPr txBox="1"/>
          <p:nvPr/>
        </p:nvSpPr>
        <p:spPr>
          <a:xfrm>
            <a:off x="717071" y="1564051"/>
            <a:ext cx="5375275" cy="1570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812800">
              <a:lnSpc>
                <a:spcPct val="150000"/>
              </a:lnSpc>
              <a:spcBef>
                <a:spcPct val="500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色素的配合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身段的大小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一切都很适宜。</a:t>
            </a:r>
          </a:p>
        </p:txBody>
      </p:sp>
      <p:pic>
        <p:nvPicPr>
          <p:cNvPr id="29703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98636" y="1107358"/>
            <a:ext cx="2230421" cy="1899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2292" name="组合 2"/>
          <p:cNvGrpSpPr/>
          <p:nvPr/>
        </p:nvGrpSpPr>
        <p:grpSpPr>
          <a:xfrm>
            <a:off x="427038" y="801688"/>
            <a:ext cx="2224087" cy="633412"/>
            <a:chOff x="441643" y="787828"/>
            <a:chExt cx="2223823" cy="632458"/>
          </a:xfrm>
        </p:grpSpPr>
        <p:sp>
          <p:nvSpPr>
            <p:cNvPr id="30728" name="矩形 8"/>
            <p:cNvSpPr>
              <a:spLocks noChangeArrowheads="1"/>
            </p:cNvSpPr>
            <p:nvPr/>
          </p:nvSpPr>
          <p:spPr bwMode="auto">
            <a:xfrm>
              <a:off x="441643" y="787828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523534" y="865165"/>
              <a:ext cx="20313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适宜的形</a:t>
              </a:r>
            </a:p>
          </p:txBody>
        </p:sp>
      </p:grp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2273300" y="3601111"/>
            <a:ext cx="4562475" cy="577850"/>
          </a:xfrm>
          <a:prstGeom prst="callout2">
            <a:avLst>
              <a:gd name="adj1" fmla="val 25614"/>
              <a:gd name="adj2" fmla="val 421"/>
              <a:gd name="adj3" fmla="val 8556"/>
              <a:gd name="adj4" fmla="val -8287"/>
              <a:gd name="adj5" fmla="val -86202"/>
              <a:gd name="adj6" fmla="val -15035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概括写</a:t>
            </a:r>
            <a:r>
              <a:rPr kumimoji="0" lang="zh-CN" altLang="en-US" sz="28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颜色</a:t>
            </a:r>
            <a:r>
              <a:rPr kumimoji="0" lang="zh-CN" altLang="en-US" sz="28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和</a:t>
            </a:r>
            <a:r>
              <a:rPr kumimoji="0" lang="zh-CN" altLang="en-US" sz="28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身段</a:t>
            </a:r>
            <a:r>
              <a:rPr kumimoji="0" lang="zh-CN" altLang="en-US" sz="28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的精巧。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3"/>
          <p:cNvSpPr txBox="1"/>
          <p:nvPr/>
        </p:nvSpPr>
        <p:spPr>
          <a:xfrm>
            <a:off x="795338" y="533912"/>
            <a:ext cx="7564437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　  白鹤太大而嫌生硬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即使如粉红的朱鹭或灰色的苍鹭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也觉得大了一些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而且太不寻常了。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4824" name="图片 1"/>
          <p:cNvPicPr>
            <a:picLocks noChangeAspect="1" noChangeArrowheads="1"/>
          </p:cNvPicPr>
          <p:nvPr/>
        </p:nvPicPr>
        <p:blipFill rotWithShape="1">
          <a:blip r:embed="rId2"/>
          <a:srcRect t="6515"/>
          <a:stretch/>
        </p:blipFill>
        <p:spPr bwMode="auto">
          <a:xfrm>
            <a:off x="1729029" y="1805313"/>
            <a:ext cx="2138299" cy="1600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5" name="图片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52820" y="1888157"/>
            <a:ext cx="1853854" cy="14538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0" name="组合 9"/>
          <p:cNvGrpSpPr/>
          <p:nvPr/>
        </p:nvGrpSpPr>
        <p:grpSpPr>
          <a:xfrm>
            <a:off x="332053" y="3229934"/>
            <a:ext cx="8159750" cy="879475"/>
            <a:chOff x="772686" y="3876457"/>
            <a:chExt cx="8163125" cy="879120"/>
          </a:xfrm>
        </p:grpSpPr>
        <p:sp>
          <p:nvSpPr>
            <p:cNvPr id="13320" name="文本框 9"/>
            <p:cNvSpPr txBox="1"/>
            <p:nvPr/>
          </p:nvSpPr>
          <p:spPr>
            <a:xfrm>
              <a:off x="1599109" y="4061287"/>
              <a:ext cx="7336702" cy="5976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通过什么样的写作手法来突显白鹭的精巧？</a:t>
              </a:r>
            </a:p>
          </p:txBody>
        </p:sp>
        <p:pic>
          <p:nvPicPr>
            <p:cNvPr id="13321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3411067" y="4051184"/>
            <a:ext cx="21646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对比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F7A00"/>
                  </a:gs>
                  <a:gs pos="77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3"/>
          <p:cNvSpPr txBox="1"/>
          <p:nvPr/>
        </p:nvSpPr>
        <p:spPr>
          <a:xfrm>
            <a:off x="1044575" y="771707"/>
            <a:ext cx="4819650" cy="2124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Calibri" panose="020F0502020204030204" pitchFamily="34" charset="0"/>
              </a:rPr>
              <a:t>　   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那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雪白的蓑毛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那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全身的流线型结构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那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铁色的长喙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那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青色的脚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3800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5871407" y="817789"/>
            <a:ext cx="2273723" cy="22607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998389" y="3116114"/>
            <a:ext cx="7199313" cy="1293813"/>
          </a:xfrm>
          <a:prstGeom prst="callout2">
            <a:avLst>
              <a:gd name="adj1" fmla="val 25614"/>
              <a:gd name="adj2" fmla="val 421"/>
              <a:gd name="adj3" fmla="val 11923"/>
              <a:gd name="adj4" fmla="val -5061"/>
              <a:gd name="adj5" fmla="val -45801"/>
              <a:gd name="adj6" fmla="val -1527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indent="536575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“那</a:t>
            </a:r>
            <a:r>
              <a:rPr kumimoji="0" lang="en-US" altLang="zh-CN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……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那</a:t>
            </a:r>
            <a:r>
              <a:rPr kumimoji="0" lang="en-US" altLang="zh-CN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……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那</a:t>
            </a:r>
            <a:r>
              <a:rPr kumimoji="0" lang="en-US" altLang="zh-CN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……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那</a:t>
            </a:r>
            <a:r>
              <a:rPr kumimoji="0" lang="en-US" altLang="zh-CN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……”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连用四个“那”字，从</a:t>
            </a: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“蓑毛、审题结构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、喙、脚”</a:t>
            </a: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(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从整体到</a:t>
            </a: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部分</a:t>
            </a:r>
            <a:r>
              <a:rPr kumimoji="0" lang="en-US" altLang="zh-CN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)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描写白鹭的美。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3080381" y="172416"/>
            <a:ext cx="2164623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排比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3"/>
          <p:cNvSpPr txBox="1"/>
          <p:nvPr/>
        </p:nvSpPr>
        <p:spPr>
          <a:xfrm>
            <a:off x="3695700" y="780901"/>
            <a:ext cx="3203575" cy="2678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增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之一分则嫌</a:t>
            </a:r>
            <a:r>
              <a:rPr lang="zh-CN" altLang="en-US" sz="28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减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之一分则嫌</a:t>
            </a:r>
            <a:r>
              <a:rPr lang="zh-CN" altLang="en-US" sz="28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短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素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之一忽则嫌</a:t>
            </a:r>
            <a:r>
              <a:rPr lang="zh-CN" altLang="en-US" sz="2800" b="1" dirty="0">
                <a:solidFill>
                  <a:srgbClr val="FF006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黛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之一忽则嫌</a:t>
            </a:r>
            <a:r>
              <a:rPr lang="zh-CN" altLang="en-US" sz="2800" b="1" dirty="0">
                <a:solidFill>
                  <a:srgbClr val="FF006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黑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35846" name="Picture 6" descr="C:\Users\Administrator\AppData\Roaming\Tencent\Users\541737432\QQ\WinTemp\RichOle\S%5IQE]`]__7NT_WH{8$IQ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4479" y="882109"/>
            <a:ext cx="1846803" cy="2460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04974" y="3673806"/>
            <a:ext cx="8221663" cy="882650"/>
          </a:xfrm>
          <a:prstGeom prst="callout1">
            <a:avLst>
              <a:gd name="adj1" fmla="val -967"/>
              <a:gd name="adj2" fmla="val 47989"/>
              <a:gd name="adj3" fmla="val -41845"/>
              <a:gd name="adj4" fmla="val 51369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indent="363855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“增</a:t>
            </a:r>
            <a:r>
              <a:rPr kumimoji="0" lang="en-US" altLang="zh-CN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-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减、素</a:t>
            </a:r>
            <a:r>
              <a:rPr kumimoji="0" lang="en-US" altLang="zh-CN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-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黛；长</a:t>
            </a:r>
            <a:r>
              <a:rPr kumimoji="0" lang="en-US" altLang="zh-CN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-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短、白</a:t>
            </a:r>
            <a:r>
              <a:rPr kumimoji="0" lang="en-US" altLang="zh-CN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-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黑”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选用四对反义词，运用整齐的句式，写出了白鹭的</a:t>
            </a:r>
            <a:r>
              <a:rPr kumimoji="0" lang="zh-CN" altLang="en-US" sz="2400" b="1" kern="1200" cap="none" spc="0" normalizeH="0" baseline="0" noProof="0" dirty="0">
                <a:solidFill>
                  <a:schemeClr val="accent6">
                    <a:lumMod val="75000"/>
                  </a:schemeClr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外形美。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1"/>
          <p:cNvSpPr txBox="1">
            <a:spLocks noChangeArrowheads="1"/>
          </p:cNvSpPr>
          <p:nvPr/>
        </p:nvSpPr>
        <p:spPr bwMode="auto">
          <a:xfrm>
            <a:off x="639763" y="2697046"/>
            <a:ext cx="7851775" cy="1892300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</a:schemeClr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中宋" pitchFamily="2" charset="-122"/>
                <a:ea typeface="华文中宋" pitchFamily="2" charset="-122"/>
                <a:cs typeface="+mn-cs"/>
              </a:rPr>
              <a:t>    画中有诗，诗中有画。看着这美丽的白鹭，那画中的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华文中宋" pitchFamily="2" charset="-122"/>
                <a:ea typeface="华文中宋" pitchFamily="2" charset="-122"/>
                <a:cs typeface="+mn-cs"/>
              </a:rPr>
              <a:t>颜色、身段，美丽的外形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中宋" pitchFamily="2" charset="-122"/>
                <a:ea typeface="华文中宋" pitchFamily="2" charset="-122"/>
                <a:cs typeface="+mn-cs"/>
              </a:rPr>
              <a:t>让郭沫若先生着迷，犹如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华文中宋" pitchFamily="2" charset="-122"/>
                <a:ea typeface="华文中宋" pitchFamily="2" charset="-122"/>
                <a:cs typeface="+mn-cs"/>
              </a:rPr>
              <a:t>一首精巧的小诗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中宋" pitchFamily="2" charset="-122"/>
                <a:ea typeface="华文中宋" pitchFamily="2" charset="-122"/>
                <a:cs typeface="+mn-cs"/>
              </a:rPr>
              <a:t>，让人回味。</a:t>
            </a:r>
          </a:p>
        </p:txBody>
      </p:sp>
      <p:pic>
        <p:nvPicPr>
          <p:cNvPr id="36872" name="Picture 8" descr="C:\Users\Administrator\AppData\Roaming\Tencent\Users\541737432\QQ\WinTemp\RichOle\S97O5P]FAR_T~VWZJ9NDI]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4053" y="399565"/>
            <a:ext cx="2888765" cy="2245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8" r="20445" b="20749"/>
          <a:stretch/>
        </p:blipFill>
        <p:spPr>
          <a:xfrm>
            <a:off x="5107250" y="531632"/>
            <a:ext cx="2631517" cy="2541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410" name="矩形 6"/>
          <p:cNvSpPr/>
          <p:nvPr/>
        </p:nvSpPr>
        <p:spPr>
          <a:xfrm>
            <a:off x="1103313" y="555178"/>
            <a:ext cx="3916362" cy="4225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那雪白的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蓑毛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那全身的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流线型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//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结构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那铁色的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长喙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那青色的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脚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增之一分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则嫌长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减之一分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则嫌短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素之一忽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则嫌白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黛之一忽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则嫌黑。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25963" y="3246438"/>
            <a:ext cx="3716337" cy="914400"/>
            <a:chOff x="2932253" y="936930"/>
            <a:chExt cx="4809116" cy="1959900"/>
          </a:xfrm>
        </p:grpSpPr>
        <p:sp>
          <p:nvSpPr>
            <p:cNvPr id="10" name="圆角矩形标注 14"/>
            <p:cNvSpPr/>
            <p:nvPr/>
          </p:nvSpPr>
          <p:spPr>
            <a:xfrm>
              <a:off x="2932253" y="964151"/>
              <a:ext cx="4772139" cy="1728523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416" name="矩形 24"/>
            <p:cNvSpPr/>
            <p:nvPr/>
          </p:nvSpPr>
          <p:spPr>
            <a:xfrm>
              <a:off x="2983493" y="936930"/>
              <a:ext cx="4757876" cy="195990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66FF"/>
                  </a:solidFill>
                  <a:latin typeface="Calibri" panose="020F0502020204030204" pitchFamily="34" charset="0"/>
                </a:rPr>
                <a:t>朗读指导：</a:t>
              </a:r>
              <a:r>
                <a:rPr lang="zh-CN" altLang="en-US" sz="2400" b="1" dirty="0">
                  <a:latin typeface="Calibri" panose="020F0502020204030204" pitchFamily="34" charset="0"/>
                </a:rPr>
                <a:t>注意通过语气、重音、停顿读出白鹭的美。</a:t>
              </a:r>
            </a:p>
          </p:txBody>
        </p:sp>
      </p:grpSp>
      <p:pic>
        <p:nvPicPr>
          <p:cNvPr id="3" name="1.白鹭【第2课时】链接音频P1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13" y="59887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9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1"/>
          <p:cNvSpPr txBox="1"/>
          <p:nvPr/>
        </p:nvSpPr>
        <p:spPr>
          <a:xfrm>
            <a:off x="839788" y="1647782"/>
            <a:ext cx="7624934" cy="1384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charset="-122"/>
              </a:rPr>
              <a:t>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charset="-122"/>
              </a:rPr>
              <a:t>6—10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charset="-122"/>
              </a:rPr>
              <a:t>自然段，思考：你看到</a:t>
            </a:r>
            <a:r>
              <a:rPr lang="zh-CN" altLang="en-US" sz="2800" b="1" dirty="0" smtClean="0">
                <a:latin typeface="Times New Roman" panose="02020603050405020304" pitchFamily="18" charset="0"/>
                <a:ea typeface="黑体" panose="02010609060101010101" charset="-122"/>
              </a:rPr>
              <a:t>了哪几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charset="-122"/>
              </a:rPr>
              <a:t>幅美丽的图画？</a:t>
            </a:r>
          </a:p>
        </p:txBody>
      </p:sp>
      <p:sp>
        <p:nvSpPr>
          <p:cNvPr id="15" name="矩形 8"/>
          <p:cNvSpPr/>
          <p:nvPr/>
        </p:nvSpPr>
        <p:spPr>
          <a:xfrm>
            <a:off x="839788" y="2794182"/>
            <a:ext cx="7715250" cy="71558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白鹭钓鱼图   白鹭望哨图   白鹭飞行图</a:t>
            </a:r>
          </a:p>
        </p:txBody>
      </p:sp>
      <p:grpSp>
        <p:nvGrpSpPr>
          <p:cNvPr id="18437" name="组合 10"/>
          <p:cNvGrpSpPr/>
          <p:nvPr/>
        </p:nvGrpSpPr>
        <p:grpSpPr>
          <a:xfrm>
            <a:off x="441325" y="787400"/>
            <a:ext cx="2224088" cy="633413"/>
            <a:chOff x="441643" y="787828"/>
            <a:chExt cx="2223823" cy="632458"/>
          </a:xfrm>
        </p:grpSpPr>
        <p:sp>
          <p:nvSpPr>
            <p:cNvPr id="12" name="矩形 8"/>
            <p:cNvSpPr>
              <a:spLocks noChangeArrowheads="1"/>
            </p:cNvSpPr>
            <p:nvPr/>
          </p:nvSpPr>
          <p:spPr bwMode="auto">
            <a:xfrm>
              <a:off x="441643" y="787828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矩形 12"/>
            <p:cNvSpPr>
              <a:spLocks noChangeArrowheads="1"/>
            </p:cNvSpPr>
            <p:nvPr/>
          </p:nvSpPr>
          <p:spPr bwMode="auto">
            <a:xfrm>
              <a:off x="504997" y="900664"/>
              <a:ext cx="2126456" cy="41969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传神的韵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/>
          <p:cNvSpPr txBox="1"/>
          <p:nvPr/>
        </p:nvSpPr>
        <p:spPr>
          <a:xfrm>
            <a:off x="598488" y="1452563"/>
            <a:ext cx="5454650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　  在清水田里，时有一只两只白鹭站着钓鱼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整个的田便成了一幅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嵌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在玻璃框里的画。田的大小好像是有心人为白鹭设计的镜匣。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3325684" y="3846392"/>
            <a:ext cx="1847850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画面美</a:t>
            </a:r>
          </a:p>
        </p:txBody>
      </p:sp>
      <p:pic>
        <p:nvPicPr>
          <p:cNvPr id="39944" name="Picture 8" descr="C:\Users\Administrator\AppData\Roaming\Tencent\Users\541737432\QQ\WinTemp\RichOle\$SH{C2BW``PMPJPD)@D)UL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36766" y="1609885"/>
            <a:ext cx="2619910" cy="1713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椭圆 12"/>
          <p:cNvSpPr/>
          <p:nvPr/>
        </p:nvSpPr>
        <p:spPr>
          <a:xfrm>
            <a:off x="306388" y="804863"/>
            <a:ext cx="1836738" cy="590550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>
                  <a:glow rad="101600">
                    <a:schemeClr val="bg1"/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钓鱼图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134419" y="185900"/>
            <a:ext cx="4834268" cy="1113816"/>
          </a:xfrm>
          <a:prstGeom prst="callout1">
            <a:avLst>
              <a:gd name="adj1" fmla="val 98542"/>
              <a:gd name="adj2" fmla="val 28171"/>
              <a:gd name="adj3" fmla="val 122245"/>
              <a:gd name="adj4" fmla="val 24290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>
              <a:defRPr/>
            </a:pP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“嵌”字</a:t>
            </a:r>
            <a:r>
              <a:rPr lang="zh-CN" altLang="en-US" sz="24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用得巧妙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，生动形象地写出了白鹭与水田的完美搭配、和谐统一，很有画面感。</a:t>
            </a:r>
            <a:endParaRPr kumimoji="0" lang="zh-CN" altLang="en-US" sz="2400" b="1" kern="1200" cap="none" spc="0" normalizeH="0" baseline="0" noProof="0" dirty="0"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3"/>
          <p:cNvSpPr txBox="1"/>
          <p:nvPr/>
        </p:nvSpPr>
        <p:spPr>
          <a:xfrm>
            <a:off x="770566" y="1392270"/>
            <a:ext cx="5187950" cy="203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晴天的清晨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每每看见它孤独地站立于小树的绝顶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看来像是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不安稳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而它却很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悠然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43023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0000" y="1359236"/>
            <a:ext cx="2302628" cy="18651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椭圆 10"/>
          <p:cNvSpPr/>
          <p:nvPr/>
        </p:nvSpPr>
        <p:spPr>
          <a:xfrm>
            <a:off x="306388" y="804863"/>
            <a:ext cx="1836738" cy="590550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>
                  <a:glow rad="101600">
                    <a:schemeClr val="bg1"/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望哨图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2165350" y="3598863"/>
            <a:ext cx="4833938" cy="893763"/>
          </a:xfrm>
          <a:prstGeom prst="callout1">
            <a:avLst>
              <a:gd name="adj1" fmla="val 46589"/>
              <a:gd name="adj2" fmla="val 730"/>
              <a:gd name="adj3" fmla="val -9477"/>
              <a:gd name="adj4" fmla="val -9765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“不安稳”与“悠然”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对比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，写出了白鹭的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栖息特点。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064640" y="641263"/>
            <a:ext cx="1847850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神 态 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"/>
          <p:cNvSpPr/>
          <p:nvPr/>
        </p:nvSpPr>
        <p:spPr>
          <a:xfrm>
            <a:off x="600075" y="1240680"/>
            <a:ext cx="5205413" cy="1949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1200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这是别的鸟很难表现的一种嗜好。人们说它是在望哨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可它真是在望哨吗</a:t>
            </a:r>
            <a:r>
              <a:rPr lang="en-US" altLang="zh-CN" sz="28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?</a:t>
            </a:r>
            <a:endParaRPr lang="zh-CN" altLang="en-US" sz="2800" b="1" dirty="0">
              <a:solidFill>
                <a:srgbClr val="FF66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41996" name="Picture 12" descr="C:\Users\Administrator\AppData\Roaming\Tencent\Users\541737432\QQ\WinTemp\RichOle\KRBK2W~N7I(9W3C~)OI~EB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2586" y="1215012"/>
            <a:ext cx="2848745" cy="2060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266950" y="3482230"/>
            <a:ext cx="5121275" cy="895350"/>
          </a:xfrm>
          <a:prstGeom prst="callout1">
            <a:avLst>
              <a:gd name="adj1" fmla="val 4377"/>
              <a:gd name="adj2" fmla="val 29355"/>
              <a:gd name="adj3" fmla="val -37077"/>
              <a:gd name="adj4" fmla="val 13475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>
              <a:defRPr/>
            </a:pPr>
            <a:r>
              <a:rPr lang="zh-CN" altLang="en-US" sz="2400" b="1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问句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的形式增强了白鹭的神秘感，让人产生无限遐想：它究竟在干什么呢？</a:t>
            </a:r>
            <a:endParaRPr kumimoji="0" lang="zh-CN" altLang="en-US" sz="2400" b="1" kern="1200" cap="none" spc="0" normalizeH="0" baseline="0" noProof="0" dirty="0"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1"/>
          <p:cNvSpPr txBox="1"/>
          <p:nvPr/>
        </p:nvSpPr>
        <p:spPr>
          <a:xfrm>
            <a:off x="3889375" y="822241"/>
            <a:ext cx="4738688" cy="332422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dash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   画面富有诗意，孤独、站在小树的绝顶、看来不大安稳、却很悠然、一种嗜好，白鹭在干什么</a:t>
            </a:r>
            <a:r>
              <a:rPr lang="zh-CN" altLang="en-US" sz="2800" b="1" dirty="0" smtClean="0">
                <a:latin typeface="华文中宋" pitchFamily="2" charset="-122"/>
                <a:ea typeface="华文中宋" pitchFamily="2" charset="-122"/>
              </a:rPr>
              <a:t>呢？</a:t>
            </a:r>
            <a:r>
              <a:rPr lang="zh-CN" altLang="en-US" sz="2800" b="1" dirty="0" smtClean="0">
                <a:solidFill>
                  <a:srgbClr val="FF6600"/>
                </a:solidFill>
                <a:latin typeface="华文中宋" pitchFamily="2" charset="-122"/>
                <a:ea typeface="华文中宋" pitchFamily="2" charset="-122"/>
              </a:rPr>
              <a:t>让</a:t>
            </a:r>
            <a:r>
              <a:rPr lang="zh-CN" altLang="en-US" sz="2800" b="1" dirty="0">
                <a:solidFill>
                  <a:srgbClr val="FF6600"/>
                </a:solidFill>
                <a:latin typeface="华文中宋" pitchFamily="2" charset="-122"/>
                <a:ea typeface="华文中宋" pitchFamily="2" charset="-122"/>
              </a:rPr>
              <a:t>我们有无穷的猜想，韵味无穷</a:t>
            </a:r>
            <a:r>
              <a:rPr lang="zh-CN" altLang="en-US" sz="2800" b="1" dirty="0">
                <a:latin typeface="华文中宋" pitchFamily="2" charset="-122"/>
                <a:ea typeface="华文中宋" pitchFamily="2" charset="-122"/>
              </a:rPr>
              <a:t>。</a:t>
            </a:r>
          </a:p>
        </p:txBody>
      </p:sp>
      <p:pic>
        <p:nvPicPr>
          <p:cNvPr id="22531" name="Picture 11" descr="C:\Users\Administrator\AppData\Roaming\Tencent\Users\541737432\QQ\WinTemp\RichOle\)3VY23N3(KG75V7NQ8LLZE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392238"/>
            <a:ext cx="3217863" cy="2549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3"/>
          <p:cNvSpPr txBox="1"/>
          <p:nvPr/>
        </p:nvSpPr>
        <p:spPr>
          <a:xfrm>
            <a:off x="792163" y="1231667"/>
            <a:ext cx="5689600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黄昏的空中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偶见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白鹭的低飞，更是乡居生活中的一种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恩惠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。那是清澄的形象化，而且具有生命了。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4330699" y="2528185"/>
            <a:ext cx="1847850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清澄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美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F7A00"/>
                  </a:gs>
                  <a:gs pos="77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21857" name="Picture 1" descr="C:\Users\Administrator\AppData\Roaming\Tencent\Users\541737432\QQ\WinTemp\RichOle\8U5@VHX}9XJ(59QG~DH[PV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38145" y="1310482"/>
            <a:ext cx="1859622" cy="15717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椭圆 15"/>
          <p:cNvSpPr/>
          <p:nvPr/>
        </p:nvSpPr>
        <p:spPr>
          <a:xfrm>
            <a:off x="306388" y="719799"/>
            <a:ext cx="1836738" cy="590550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>
                  <a:glow rad="101600">
                    <a:schemeClr val="bg1"/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飞行图</a:t>
            </a: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3575050" y="461911"/>
            <a:ext cx="4916488" cy="577850"/>
          </a:xfrm>
          <a:prstGeom prst="callout1">
            <a:avLst>
              <a:gd name="adj1" fmla="val 98542"/>
              <a:gd name="adj2" fmla="val 28171"/>
              <a:gd name="adj3" fmla="val 149729"/>
              <a:gd name="adj4" fmla="val 20045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 “偶见”说明白鹭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低飞并不常见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258525" y="3252615"/>
            <a:ext cx="4916488" cy="832500"/>
          </a:xfrm>
          <a:prstGeom prst="callout1">
            <a:avLst>
              <a:gd name="adj1" fmla="val -2157"/>
              <a:gd name="adj2" fmla="val 28654"/>
              <a:gd name="adj3" fmla="val -100001"/>
              <a:gd name="adj4" fmla="val 35262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 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“恩惠”一词写出了</a:t>
            </a:r>
            <a:r>
              <a:rPr lang="zh-CN" altLang="en-US" sz="24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白鹭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傍晚低飞给乡居生活</a:t>
            </a:r>
            <a:r>
              <a:rPr lang="zh-CN" altLang="en-US" sz="24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增添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了情趣。</a:t>
            </a:r>
            <a:endParaRPr kumimoji="0" lang="zh-CN" altLang="en-US" sz="2400" b="1" kern="1200" cap="none" spc="0" normalizeH="0" baseline="0" noProof="0" dirty="0"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1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2"/>
          <p:cNvSpPr txBox="1"/>
          <p:nvPr/>
        </p:nvSpPr>
        <p:spPr>
          <a:xfrm>
            <a:off x="654050" y="977900"/>
            <a:ext cx="5238750" cy="1949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120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或许有人会感到美中不足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白鹭不会唱歌。但是白鹭本身不就是一首很优美的歌吗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122882" name="图片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67101" y="1158643"/>
            <a:ext cx="2766229" cy="16961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cxnSp>
        <p:nvCxnSpPr>
          <p:cNvPr id="3" name="直接连接符 2"/>
          <p:cNvCxnSpPr/>
          <p:nvPr/>
        </p:nvCxnSpPr>
        <p:spPr>
          <a:xfrm>
            <a:off x="3208338" y="2235200"/>
            <a:ext cx="2670175" cy="0"/>
          </a:xfrm>
          <a:prstGeom prst="line">
            <a:avLst/>
          </a:prstGeom>
          <a:ln w="38100"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87388" y="2913063"/>
            <a:ext cx="3910013" cy="0"/>
          </a:xfrm>
          <a:prstGeom prst="line">
            <a:avLst/>
          </a:prstGeom>
          <a:ln w="38100"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565593" y="2396656"/>
            <a:ext cx="1388317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反问句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974725" y="3478213"/>
            <a:ext cx="7500938" cy="671513"/>
          </a:xfrm>
          <a:prstGeom prst="callout1">
            <a:avLst>
              <a:gd name="adj1" fmla="val -5902"/>
              <a:gd name="adj2" fmla="val 23976"/>
              <a:gd name="adj3" fmla="val -63008"/>
              <a:gd name="adj4" fmla="val 18312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白鹭自身就像一首优美的歌，同样给人带来美的享受。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"/>
          <p:cNvSpPr txBox="1">
            <a:spLocks noChangeArrowheads="1"/>
          </p:cNvSpPr>
          <p:nvPr/>
        </p:nvSpPr>
        <p:spPr bwMode="auto">
          <a:xfrm>
            <a:off x="2862263" y="1663700"/>
            <a:ext cx="4889500" cy="831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——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不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,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歌未免太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铿锵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了。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pic>
        <p:nvPicPr>
          <p:cNvPr id="123906" name="图片 1"/>
          <p:cNvPicPr>
            <a:picLocks noChangeAspect="1" noChangeArrowheads="1"/>
          </p:cNvPicPr>
          <p:nvPr/>
        </p:nvPicPr>
        <p:blipFill rotWithShape="1">
          <a:blip r:embed="rId3"/>
          <a:srcRect l="4168"/>
          <a:stretch>
            <a:fillRect/>
          </a:stretch>
        </p:blipFill>
        <p:spPr bwMode="auto">
          <a:xfrm>
            <a:off x="865959" y="1281590"/>
            <a:ext cx="1792811" cy="15938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022037" y="1014413"/>
            <a:ext cx="5422900" cy="434975"/>
          </a:xfrm>
          <a:prstGeom prst="callout1">
            <a:avLst>
              <a:gd name="adj1" fmla="val 104420"/>
              <a:gd name="adj2" fmla="val 47705"/>
              <a:gd name="adj3" fmla="val 187444"/>
              <a:gd name="adj4" fmla="val 57328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“铿锵”</a:t>
            </a:r>
            <a:r>
              <a:rPr kumimoji="0" lang="zh-CN" altLang="en-US" sz="2400" b="1" kern="1200" cap="none" spc="0" normalizeH="0" baseline="0" noProof="0" dirty="0" smtClean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形容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有节奏而响亮的声音。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2209055" y="3230083"/>
            <a:ext cx="6158762" cy="844550"/>
          </a:xfrm>
          <a:prstGeom prst="callout1">
            <a:avLst>
              <a:gd name="adj1" fmla="val -2404"/>
              <a:gd name="adj2" fmla="val 26565"/>
              <a:gd name="adj3" fmla="val -95469"/>
              <a:gd name="adj4" fmla="val 18440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>
              <a:defRPr/>
            </a:pPr>
            <a:r>
              <a:rPr lang="zh-CN" altLang="en-US" sz="24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破折号表示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转折，这句话是</a:t>
            </a:r>
            <a:r>
              <a:rPr lang="zh-CN" altLang="en-US" sz="24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说，白鹭不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铿锵，突出了白鹭优美而不张扬的</a:t>
            </a:r>
            <a:r>
              <a:rPr lang="zh-CN" altLang="en-US" sz="24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特点。</a:t>
            </a:r>
            <a:endParaRPr kumimoji="0" lang="zh-CN" altLang="en-US" sz="2400" b="1" kern="1200" cap="none" spc="0" normalizeH="0" baseline="0" noProof="0" dirty="0"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06713" y="1884363"/>
            <a:ext cx="895350" cy="425450"/>
          </a:xfrm>
          <a:prstGeom prst="rect">
            <a:avLst/>
          </a:prstGeom>
          <a:noFill/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3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组合 5"/>
          <p:cNvGrpSpPr/>
          <p:nvPr/>
        </p:nvGrpSpPr>
        <p:grpSpPr>
          <a:xfrm>
            <a:off x="645633" y="991741"/>
            <a:ext cx="7699375" cy="2454413"/>
            <a:chOff x="393859" y="1025435"/>
            <a:chExt cx="7699075" cy="2448807"/>
          </a:xfrm>
        </p:grpSpPr>
        <p:grpSp>
          <p:nvGrpSpPr>
            <p:cNvPr id="26630" name="组合 4"/>
            <p:cNvGrpSpPr/>
            <p:nvPr/>
          </p:nvGrpSpPr>
          <p:grpSpPr>
            <a:xfrm>
              <a:off x="729548" y="1025435"/>
              <a:ext cx="7363386" cy="2448807"/>
              <a:chOff x="681923" y="1025435"/>
              <a:chExt cx="7363386" cy="2448807"/>
            </a:xfrm>
          </p:grpSpPr>
          <p:sp>
            <p:nvSpPr>
              <p:cNvPr id="26632" name="矩形 2"/>
              <p:cNvSpPr/>
              <p:nvPr/>
            </p:nvSpPr>
            <p:spPr>
              <a:xfrm>
                <a:off x="681923" y="1025435"/>
                <a:ext cx="1979953" cy="52211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36A43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读写训练：</a:t>
                </a:r>
                <a:endParaRPr lang="en-US" altLang="zh-CN" sz="2800" b="1" dirty="0">
                  <a:solidFill>
                    <a:srgbClr val="36A4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843103" y="1723923"/>
                <a:ext cx="7202206" cy="175031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R="0" lvl="0" indent="627063" algn="l" defTabSz="4572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j-ea"/>
                    <a:cs typeface="Times New Roman" pitchFamily="18" charset="0"/>
                  </a:rPr>
                  <a:t>这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j-ea"/>
                    <a:cs typeface="Times New Roman" pitchFamily="18" charset="0"/>
                  </a:rPr>
                  <a:t>不仅是歌，更是一首</a:t>
                </a:r>
                <a:r>
                  <a:rPr kumimoji="0" lang="zh-CN" alt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j-ea"/>
                    <a:cs typeface="Times New Roman" pitchFamily="18" charset="0"/>
                  </a:rPr>
                  <a:t>诗，是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j-ea"/>
                    <a:cs typeface="Times New Roman" pitchFamily="18" charset="0"/>
                  </a:rPr>
                  <a:t>一首</a:t>
                </a:r>
                <a:r>
                  <a:rPr kumimoji="0" lang="zh-CN" altLang="en-US" sz="2400" b="1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j-ea"/>
                    <a:cs typeface="Times New Roman" pitchFamily="18" charset="0"/>
                  </a:rPr>
                  <a:t>   </a:t>
                </a:r>
                <a:r>
                  <a:rPr kumimoji="0" lang="zh-CN" altLang="en-US" sz="2400" b="1" i="0" u="sng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j-ea"/>
                    <a:cs typeface="Times New Roman" pitchFamily="18" charset="0"/>
                  </a:rPr>
                  <a:t>                    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j-ea"/>
                    <a:cs typeface="Times New Roman" pitchFamily="18" charset="0"/>
                  </a:rPr>
                  <a:t>、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j-ea"/>
                  <a:cs typeface="Times New Roman" pitchFamily="18" charset="0"/>
                </a:endParaRPr>
              </a:p>
              <a:p>
                <a:pPr lvl="0">
                  <a:lnSpc>
                    <a:spcPct val="150000"/>
                  </a:lnSpc>
                  <a:defRPr/>
                </a:pPr>
                <a:r>
                  <a:rPr kumimoji="0" lang="en-US" altLang="zh-CN" sz="2400" b="1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j-ea"/>
                    <a:cs typeface="Times New Roman" pitchFamily="18" charset="0"/>
                  </a:rPr>
                  <a:t>        </a:t>
                </a:r>
                <a:r>
                  <a:rPr kumimoji="0" lang="en-US" altLang="zh-CN" sz="2400" b="1" i="0" u="sng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j-ea"/>
                    <a:cs typeface="Times New Roman" pitchFamily="18" charset="0"/>
                  </a:rPr>
                  <a:t>              </a:t>
                </a:r>
                <a:r>
                  <a:rPr kumimoji="0" lang="zh-CN" altLang="en-US" sz="2400" b="1" i="0" u="sng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j-ea"/>
                    <a:cs typeface="Times New Roman" pitchFamily="18" charset="0"/>
                  </a:rPr>
                  <a:t> 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j-ea"/>
                    <a:cs typeface="Times New Roman" pitchFamily="18" charset="0"/>
                  </a:rPr>
                  <a:t>的诗</a:t>
                </a:r>
                <a:r>
                  <a:rPr kumimoji="0" lang="zh-CN" alt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j-ea"/>
                    <a:cs typeface="Times New Roman" pitchFamily="18" charset="0"/>
                  </a:rPr>
                  <a:t>。</a:t>
                </a:r>
                <a:r>
                  <a:rPr lang="zh-CN" altLang="en-US" sz="2400" b="1" dirty="0" smtClean="0">
                    <a:solidFill>
                      <a:prstClr val="black"/>
                    </a:solidFill>
                    <a:latin typeface="Times New Roman" pitchFamily="18" charset="0"/>
                    <a:ea typeface="+mj-ea"/>
                    <a:cs typeface="Times New Roman" pitchFamily="18" charset="0"/>
                  </a:rPr>
                  <a:t>白鹭</a:t>
                </a:r>
                <a:r>
                  <a:rPr lang="zh-CN" altLang="en-US" sz="2400" b="1" dirty="0">
                    <a:solidFill>
                      <a:prstClr val="black"/>
                    </a:solidFill>
                    <a:latin typeface="Times New Roman" pitchFamily="18" charset="0"/>
                    <a:ea typeface="+mj-ea"/>
                    <a:cs typeface="Times New Roman" pitchFamily="18" charset="0"/>
                  </a:rPr>
                  <a:t>无论是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j-ea"/>
                    <a:cs typeface="Times New Roman" pitchFamily="18" charset="0"/>
                  </a:rPr>
                  <a:t>外形，还是内在，都是一首散文诗。          </a:t>
                </a:r>
              </a:p>
            </p:txBody>
          </p:sp>
        </p:grpSp>
        <p:pic>
          <p:nvPicPr>
            <p:cNvPr id="26631" name="图片 24" descr="花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3859" y="1040990"/>
              <a:ext cx="400163" cy="45732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6" name="TextBox 5"/>
          <p:cNvSpPr txBox="1"/>
          <p:nvPr/>
        </p:nvSpPr>
        <p:spPr>
          <a:xfrm>
            <a:off x="6859149" y="1720431"/>
            <a:ext cx="1189037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精巧</a:t>
            </a:r>
          </a:p>
        </p:txBody>
      </p:sp>
      <p:sp>
        <p:nvSpPr>
          <p:cNvPr id="9" name="矩形 8"/>
          <p:cNvSpPr/>
          <p:nvPr/>
        </p:nvSpPr>
        <p:spPr>
          <a:xfrm>
            <a:off x="1377811" y="2291126"/>
            <a:ext cx="142240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韵味无穷</a:t>
            </a:r>
            <a:endParaRPr lang="zh-CN" altLang="en-US" dirty="0">
              <a:solidFill>
                <a:srgbClr val="C0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1"/>
          <p:cNvSpPr txBox="1"/>
          <p:nvPr/>
        </p:nvSpPr>
        <p:spPr>
          <a:xfrm>
            <a:off x="598488" y="1639590"/>
            <a:ext cx="8043862" cy="13849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2788"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 dirty="0" smtClean="0">
                <a:latin typeface="Times New Roman" panose="02020603050405020304" pitchFamily="18" charset="0"/>
                <a:ea typeface="黑体" panose="02010609060101010101" charset="-122"/>
              </a:rPr>
              <a:t>读第</a:t>
            </a:r>
            <a:r>
              <a:rPr lang="en-US" altLang="zh-CN" sz="2800" b="1" dirty="0" smtClean="0">
                <a:latin typeface="Times New Roman" panose="02020603050405020304" pitchFamily="18" charset="0"/>
                <a:ea typeface="黑体" panose="02010609060101010101" charset="-122"/>
              </a:rPr>
              <a:t>11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charset="-122"/>
              </a:rPr>
              <a:t>自然段，思考：为什么说白鹭是一首韵在骨子里的散文诗？</a:t>
            </a:r>
          </a:p>
        </p:txBody>
      </p:sp>
      <p:grpSp>
        <p:nvGrpSpPr>
          <p:cNvPr id="18437" name="组合 10"/>
          <p:cNvGrpSpPr/>
          <p:nvPr/>
        </p:nvGrpSpPr>
        <p:grpSpPr>
          <a:xfrm>
            <a:off x="441325" y="787400"/>
            <a:ext cx="2224088" cy="633413"/>
            <a:chOff x="441643" y="787828"/>
            <a:chExt cx="2223823" cy="632458"/>
          </a:xfrm>
        </p:grpSpPr>
        <p:sp>
          <p:nvSpPr>
            <p:cNvPr id="12" name="矩形 8"/>
            <p:cNvSpPr>
              <a:spLocks noChangeArrowheads="1"/>
            </p:cNvSpPr>
            <p:nvPr/>
          </p:nvSpPr>
          <p:spPr bwMode="auto">
            <a:xfrm>
              <a:off x="441643" y="787828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矩形 12"/>
            <p:cNvSpPr>
              <a:spLocks noChangeArrowheads="1"/>
            </p:cNvSpPr>
            <p:nvPr/>
          </p:nvSpPr>
          <p:spPr bwMode="auto">
            <a:xfrm>
              <a:off x="504997" y="900664"/>
              <a:ext cx="2126456" cy="41969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有韵味的散文诗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3"/>
          <p:cNvSpPr txBox="1"/>
          <p:nvPr/>
        </p:nvSpPr>
        <p:spPr>
          <a:xfrm>
            <a:off x="644525" y="1608617"/>
            <a:ext cx="5408613" cy="1385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rgbClr val="0000CC"/>
                </a:solidFill>
                <a:latin typeface="Calibri" panose="020F0502020204030204" pitchFamily="34" charset="0"/>
              </a:rPr>
              <a:t>  　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白鹭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实在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是一首诗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一首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韵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在骨子里的散文诗。</a:t>
            </a:r>
          </a:p>
        </p:txBody>
      </p:sp>
      <p:pic>
        <p:nvPicPr>
          <p:cNvPr id="27651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110" y="1299418"/>
            <a:ext cx="2508250" cy="17033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649916" y="686759"/>
            <a:ext cx="5394325" cy="844550"/>
          </a:xfrm>
          <a:prstGeom prst="callout1">
            <a:avLst>
              <a:gd name="adj1" fmla="val 99268"/>
              <a:gd name="adj2" fmla="val 40748"/>
              <a:gd name="adj3" fmla="val 123904"/>
              <a:gd name="adj4" fmla="val 35810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 “实在”和“韵”这两个词写出作者对白鹭的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真切喜爱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和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热烈赞美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  <p:sp>
        <p:nvSpPr>
          <p:cNvPr id="16" name="矩形 15"/>
          <p:cNvSpPr/>
          <p:nvPr/>
        </p:nvSpPr>
        <p:spPr>
          <a:xfrm>
            <a:off x="1685925" y="3833664"/>
            <a:ext cx="3792538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首尾呼应，总结全文。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364911" y="2797208"/>
            <a:ext cx="4313422" cy="879475"/>
            <a:chOff x="772686" y="3876457"/>
            <a:chExt cx="4315206" cy="879120"/>
          </a:xfrm>
        </p:grpSpPr>
        <p:sp>
          <p:nvSpPr>
            <p:cNvPr id="27656" name="文本框 9"/>
            <p:cNvSpPr txBox="1"/>
            <p:nvPr/>
          </p:nvSpPr>
          <p:spPr>
            <a:xfrm>
              <a:off x="1599109" y="4050659"/>
              <a:ext cx="3488783" cy="65222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写法上有什么特点？</a:t>
              </a:r>
            </a:p>
          </p:txBody>
        </p:sp>
        <p:pic>
          <p:nvPicPr>
            <p:cNvPr id="27657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87039" y="782372"/>
            <a:ext cx="8326438" cy="3779758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抓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动物的特点进行描写    </a:t>
            </a: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</a:rPr>
              <a:t>   描写动物要抓住动物的特点，才能突出其与众不同。本文作者在描写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</a:rPr>
              <a:t>白鹭的外形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</a:rPr>
              <a:t>时，重点抓住其颜色配合和身段大小都很适宜的特点；在描写生活习性时，重点抓住其觅食、栖息、飞行时的不同特点，向我们描绘了三幅优美的图画。这就是散文的一个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</a:rPr>
              <a:t>特点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</a:rPr>
              <a:t>画面感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</a:rPr>
              <a:t>。</a:t>
            </a:r>
          </a:p>
        </p:txBody>
      </p:sp>
      <p:sp>
        <p:nvSpPr>
          <p:cNvPr id="4" name="矩形 3"/>
          <p:cNvSpPr/>
          <p:nvPr/>
        </p:nvSpPr>
        <p:spPr>
          <a:xfrm>
            <a:off x="3074420" y="59351"/>
            <a:ext cx="2448107" cy="76944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写法借鉴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66763" y="827982"/>
            <a:ext cx="7596188" cy="119888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62420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选择一个你最熟悉的动物，抓住它外形或生活习性的某一个特点，练习写一段话，表达出你对它的情感。</a:t>
            </a:r>
          </a:p>
        </p:txBody>
      </p:sp>
      <p:sp>
        <p:nvSpPr>
          <p:cNvPr id="4" name="云形标注 3"/>
          <p:cNvSpPr/>
          <p:nvPr/>
        </p:nvSpPr>
        <p:spPr>
          <a:xfrm>
            <a:off x="6332868" y="85064"/>
            <a:ext cx="2243455" cy="885825"/>
          </a:xfrm>
          <a:prstGeom prst="cloudCallout">
            <a:avLst>
              <a:gd name="adj1" fmla="val 41109"/>
              <a:gd name="adj2" fmla="val 4940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一定要抓住外形或生活习性的特点！</a:t>
            </a:r>
          </a:p>
        </p:txBody>
      </p:sp>
      <p:sp>
        <p:nvSpPr>
          <p:cNvPr id="11" name="矩形 10"/>
          <p:cNvSpPr/>
          <p:nvPr/>
        </p:nvSpPr>
        <p:spPr>
          <a:xfrm>
            <a:off x="448945" y="1970975"/>
            <a:ext cx="8404225" cy="27515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44500">
              <a:lnSpc>
                <a:spcPct val="12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奶奶养了几只小白鸭。它们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一个个胖乎乎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，浑身长着雪白的毛，嘴巴扁扁的，脖子长长的。它们的脚是金黄色的，脚趾之间有薄薄的蹼连着，走起路来大摇大摆的。它们既温顺又凶猛。见到熟人时，那长长的脖子会在客人的脚上伸着，蹭着。见到陌生人来家里时，它就会张开钳子般的嘴，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凶狠地钳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住陌生人的裤脚，死活不让陌生人进门。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6100594" y="1379978"/>
            <a:ext cx="21431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13536" y="1580081"/>
            <a:ext cx="60166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适宜的形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一色素配合，身段大小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        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914738" y="2051290"/>
            <a:ext cx="1498600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清田钓鱼清晨望哨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黄昏低飞</a:t>
            </a:r>
          </a:p>
        </p:txBody>
      </p:sp>
      <p:sp>
        <p:nvSpPr>
          <p:cNvPr id="55309" name="矩形 20"/>
          <p:cNvSpPr/>
          <p:nvPr/>
        </p:nvSpPr>
        <p:spPr>
          <a:xfrm>
            <a:off x="2018503" y="3734001"/>
            <a:ext cx="604266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总结：白鹭是一首韵在骨子里的散文诗</a:t>
            </a:r>
          </a:p>
        </p:txBody>
      </p:sp>
      <p:sp>
        <p:nvSpPr>
          <p:cNvPr id="55311" name="文本框 16"/>
          <p:cNvSpPr txBox="1"/>
          <p:nvPr/>
        </p:nvSpPr>
        <p:spPr>
          <a:xfrm>
            <a:off x="415128" y="2387801"/>
            <a:ext cx="1357313" cy="48577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白   鹭</a:t>
            </a:r>
          </a:p>
        </p:txBody>
      </p:sp>
      <p:sp>
        <p:nvSpPr>
          <p:cNvPr id="19" name="左大括号 18"/>
          <p:cNvSpPr/>
          <p:nvPr/>
        </p:nvSpPr>
        <p:spPr>
          <a:xfrm>
            <a:off x="4700108" y="2178886"/>
            <a:ext cx="214313" cy="1519238"/>
          </a:xfrm>
          <a:prstGeom prst="leftBrace">
            <a:avLst>
              <a:gd name="adj1" fmla="val 8333"/>
              <a:gd name="adj2" fmla="val 49346"/>
            </a:avLst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59370" y="140377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课文图示</a:t>
            </a:r>
          </a:p>
        </p:txBody>
      </p:sp>
      <p:sp>
        <p:nvSpPr>
          <p:cNvPr id="3" name="矩形 20"/>
          <p:cNvSpPr/>
          <p:nvPr/>
        </p:nvSpPr>
        <p:spPr>
          <a:xfrm>
            <a:off x="2018503" y="934921"/>
            <a:ext cx="389509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总起：白鹭是一首精巧的诗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018503" y="2052521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分述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992023" y="2544795"/>
            <a:ext cx="14954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传神的韵</a:t>
            </a:r>
          </a:p>
        </p:txBody>
      </p:sp>
      <p:sp>
        <p:nvSpPr>
          <p:cNvPr id="8" name="左大括号 7"/>
          <p:cNvSpPr/>
          <p:nvPr/>
        </p:nvSpPr>
        <p:spPr>
          <a:xfrm>
            <a:off x="1942303" y="1225278"/>
            <a:ext cx="76200" cy="3013548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9" name="右大括号 8"/>
          <p:cNvSpPr/>
          <p:nvPr/>
        </p:nvSpPr>
        <p:spPr>
          <a:xfrm>
            <a:off x="7296908" y="1225278"/>
            <a:ext cx="395605" cy="314325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703146" y="2047227"/>
            <a:ext cx="90614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喜爱、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赞美</a:t>
            </a:r>
          </a:p>
        </p:txBody>
      </p:sp>
      <p:sp>
        <p:nvSpPr>
          <p:cNvPr id="11" name="左大括号 10"/>
          <p:cNvSpPr/>
          <p:nvPr/>
        </p:nvSpPr>
        <p:spPr>
          <a:xfrm>
            <a:off x="2813523" y="1959176"/>
            <a:ext cx="154305" cy="9144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5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  <p:bldP spid="23" grpId="0"/>
      <p:bldP spid="55309" grpId="0"/>
      <p:bldP spid="55311" grpId="0" bldLvl="0" animBg="1"/>
      <p:bldP spid="19" grpId="0" animBg="1"/>
      <p:bldP spid="3" grpId="0"/>
      <p:bldP spid="6" grpId="1"/>
      <p:bldP spid="6" grpId="2"/>
      <p:bldP spid="7" grpId="1"/>
      <p:bldP spid="7" grpId="2"/>
      <p:bldP spid="8" grpId="1" animBg="1"/>
      <p:bldP spid="8" grpId="2" animBg="1"/>
      <p:bldP spid="9" grpId="0" animBg="1"/>
      <p:bldP spid="10" grpId="0"/>
      <p:bldP spid="11" grpId="1" animBg="1"/>
      <p:bldP spid="11" grpId="2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>
            <a:spLocks noChangeArrowheads="1"/>
          </p:cNvSpPr>
          <p:nvPr/>
        </p:nvSpPr>
        <p:spPr bwMode="auto">
          <a:xfrm>
            <a:off x="695325" y="1798638"/>
            <a:ext cx="7924800" cy="18319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indent="622300"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622300" algn="l" defTabSz="4572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  <a:sym typeface="Calibri" panose="020F0502020204030204" pitchFamily="34" charset="0"/>
              </a:rPr>
              <a:t>作者生动地描写了白鹭外形的精巧及觅食、栖息、飞行时的韵味，表达了作者对白鹭的喜爱与赞美。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Calibri" panose="020F0502020204030204" pitchFamily="34" charset="0"/>
              </a:rPr>
              <a:t>    </a:t>
            </a:r>
          </a:p>
        </p:txBody>
      </p:sp>
      <p:sp>
        <p:nvSpPr>
          <p:cNvPr id="7" name="矩形 6"/>
          <p:cNvSpPr/>
          <p:nvPr/>
        </p:nvSpPr>
        <p:spPr>
          <a:xfrm>
            <a:off x="3308500" y="70051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矩形 1"/>
          <p:cNvSpPr/>
          <p:nvPr/>
        </p:nvSpPr>
        <p:spPr>
          <a:xfrm>
            <a:off x="708274" y="1466291"/>
            <a:ext cx="7797763" cy="267765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    白鹭的每一次觅食、栖息、飞行都是一首精巧的诗。大自然中处处孕育着和谐美，让我们感恩自然，热爱自然，保护自然，和大自然和谐相处，善待自然界中的一切生灵吧。</a:t>
            </a:r>
          </a:p>
        </p:txBody>
      </p:sp>
      <p:sp>
        <p:nvSpPr>
          <p:cNvPr id="3" name="矩形 2"/>
          <p:cNvSpPr/>
          <p:nvPr/>
        </p:nvSpPr>
        <p:spPr>
          <a:xfrm>
            <a:off x="3270400" y="71321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40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1226</Words>
  <Application>Microsoft Office PowerPoint</Application>
  <PresentationFormat>全屏显示(16:9)</PresentationFormat>
  <Paragraphs>97</Paragraphs>
  <Slides>30</Slides>
  <Notes>3</Notes>
  <HiddenSlides>0</HiddenSlides>
  <MMClips>1</MMClips>
  <ScaleCrop>false</ScaleCrop>
  <HeadingPairs>
    <vt:vector size="4" baseType="variant">
      <vt:variant>
        <vt:lpstr>主题</vt:lpstr>
      </vt:variant>
      <vt:variant>
        <vt:i4>3</vt:i4>
      </vt:variant>
      <vt:variant>
        <vt:lpstr>幻灯片标题</vt:lpstr>
      </vt:variant>
      <vt:variant>
        <vt:i4>30</vt:i4>
      </vt:variant>
    </vt:vector>
  </HeadingPairs>
  <TitlesOfParts>
    <vt:vector size="33" baseType="lpstr">
      <vt:lpstr>3_Office 主题</vt:lpstr>
      <vt:lpstr>1_Office 主题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643</cp:revision>
  <dcterms:created xsi:type="dcterms:W3CDTF">2015-12-30T08:03:00Z</dcterms:created>
  <dcterms:modified xsi:type="dcterms:W3CDTF">2020-06-10T03:29:10Z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