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  <p:sldMasterId id="2147483658" r:id="rId3"/>
  </p:sldMasterIdLst>
  <p:notesMasterIdLst>
    <p:notesMasterId r:id="rId19"/>
  </p:notesMasterIdLst>
  <p:sldIdLst>
    <p:sldId id="653" r:id="rId4"/>
    <p:sldId id="635" r:id="rId5"/>
    <p:sldId id="652" r:id="rId6"/>
    <p:sldId id="637" r:id="rId7"/>
    <p:sldId id="638" r:id="rId8"/>
    <p:sldId id="640" r:id="rId9"/>
    <p:sldId id="641" r:id="rId10"/>
    <p:sldId id="642" r:id="rId11"/>
    <p:sldId id="643" r:id="rId12"/>
    <p:sldId id="644" r:id="rId13"/>
    <p:sldId id="645" r:id="rId14"/>
    <p:sldId id="646" r:id="rId15"/>
    <p:sldId id="647" r:id="rId16"/>
    <p:sldId id="651" r:id="rId17"/>
    <p:sldId id="654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8"/>
    <p:restoredTop sz="99278" autoAdjust="0"/>
  </p:normalViewPr>
  <p:slideViewPr>
    <p:cSldViewPr snapToGrid="0" snapToObjects="1" showGuides="1">
      <p:cViewPr>
        <p:scale>
          <a:sx n="90" d="100"/>
          <a:sy n="90" d="100"/>
        </p:scale>
        <p:origin x="-156" y="-912"/>
      </p:cViewPr>
      <p:guideLst>
        <p:guide orient="horz" pos="323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6DCEED9-FD48-4CA7-A6AF-FAF141F82C1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144181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92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9144000" cy="313213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9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3189288"/>
            <a:ext cx="9220199" cy="201136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1"/>
          <p:cNvSpPr/>
          <p:nvPr userDrawn="1"/>
        </p:nvSpPr>
        <p:spPr>
          <a:xfrm>
            <a:off x="0" y="0"/>
            <a:ext cx="9144000" cy="29591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7E0EC"/>
              </a:gs>
            </a:gsLst>
            <a:lin ang="16200000"/>
            <a:tileRect/>
          </a:gradFill>
          <a:ln w="9525">
            <a:noFill/>
          </a:ln>
        </p:spPr>
        <p:txBody>
          <a:bodyPr anchor="ctr"/>
          <a:lstStyle/>
          <a:p>
            <a:pPr lvl="0" algn="ctr" defTabSz="914400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2051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Picture 39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40" descr="구름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宽屏语文绿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88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4578B01-80F6-4610-A141-219D2780DB92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7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7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5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6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6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8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8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4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4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4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24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987"/>
          <a:stretch/>
        </p:blipFill>
        <p:spPr>
          <a:xfrm>
            <a:off x="-2" y="372"/>
            <a:ext cx="9144002" cy="5132495"/>
          </a:xfrm>
          <a:prstGeom prst="rect">
            <a:avLst/>
          </a:prstGeom>
        </p:spPr>
      </p:pic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3135518" y="1142624"/>
            <a:ext cx="3275965" cy="9220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</a:t>
            </a:r>
            <a:r>
              <a:rPr kumimoji="0" lang="zh-CN" altLang="en-US" sz="5400" b="1" i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白  鹭</a:t>
            </a:r>
          </a:p>
        </p:txBody>
      </p:sp>
      <p:sp>
        <p:nvSpPr>
          <p:cNvPr id="3" name="矩形 2"/>
          <p:cNvSpPr/>
          <p:nvPr/>
        </p:nvSpPr>
        <p:spPr>
          <a:xfrm>
            <a:off x="2808505" y="4420194"/>
            <a:ext cx="6295303" cy="584775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知识源于积累</a:t>
            </a:r>
            <a:r>
              <a:rPr kumimoji="0" lang="zh-CN" altLang="en-US" sz="32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，读书引领</a:t>
            </a:r>
            <a:r>
              <a:rPr kumimoji="0" lang="zh-CN" altLang="en-US" sz="32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背记</a:t>
            </a:r>
          </a:p>
        </p:txBody>
      </p: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" y="9461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167" y="3012550"/>
            <a:ext cx="1058863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395" y="3001917"/>
            <a:ext cx="1058863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 bwMode="auto">
          <a:xfrm>
            <a:off x="2999018" y="3145821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60871" y="47561"/>
            <a:ext cx="3465512" cy="369332"/>
            <a:chOff x="5371156" y="221786"/>
            <a:chExt cx="3383280" cy="349289"/>
          </a:xfrm>
        </p:grpSpPr>
        <p:sp>
          <p:nvSpPr>
            <p:cNvPr id="14" name="矩形 13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5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58811" y="947270"/>
            <a:ext cx="5449135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描写鸟类外形的词语：</a:t>
            </a:r>
            <a:endParaRPr lang="zh-CN" altLang="en-US" sz="240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雪白的蓑毛   流线型结构  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铁</a:t>
            </a:r>
            <a:r>
              <a:rPr lang="zh-CN" altLang="en-US" sz="2400" b="1" dirty="0">
                <a:latin typeface="+mj-ea"/>
                <a:ea typeface="+mj-ea"/>
              </a:rPr>
              <a:t>色的长喙  </a:t>
            </a:r>
            <a:r>
              <a:rPr lang="zh-CN" altLang="en-US" sz="2400" b="1" dirty="0" smtClean="0">
                <a:latin typeface="+mj-ea"/>
                <a:ea typeface="+mj-ea"/>
              </a:rPr>
              <a:t> 青色</a:t>
            </a:r>
            <a:r>
              <a:rPr lang="zh-CN" altLang="en-US" sz="2400" b="1" dirty="0">
                <a:latin typeface="+mj-ea"/>
                <a:ea typeface="+mj-ea"/>
              </a:rPr>
              <a:t>的脚   </a:t>
            </a:r>
            <a:r>
              <a:rPr lang="zh-CN" altLang="en-US" sz="2400" b="1" dirty="0" smtClean="0">
                <a:latin typeface="+mj-ea"/>
                <a:ea typeface="+mj-ea"/>
              </a:rPr>
              <a:t>蓬松</a:t>
            </a:r>
            <a:r>
              <a:rPr lang="zh-CN" altLang="en-US" sz="2400" b="1" dirty="0">
                <a:latin typeface="+mj-ea"/>
                <a:ea typeface="+mj-ea"/>
              </a:rPr>
              <a:t>的羽毛 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俊俏</a:t>
            </a:r>
            <a:r>
              <a:rPr lang="zh-CN" altLang="en-US" sz="2400" b="1" dirty="0">
                <a:latin typeface="+mj-ea"/>
                <a:ea typeface="+mj-ea"/>
              </a:rPr>
              <a:t>的翅膀 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endParaRPr lang="en-US" altLang="zh-CN" sz="2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表示白色的词语：</a:t>
            </a:r>
            <a:endParaRPr lang="en-US" altLang="zh-CN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雪白 银白 乳白 蜡白 象牙白 鱼肚白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12938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5278"/>
          <a:stretch>
            <a:fillRect/>
          </a:stretch>
        </p:blipFill>
        <p:spPr>
          <a:xfrm>
            <a:off x="5807947" y="1126976"/>
            <a:ext cx="3198670" cy="2369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926091" y="998686"/>
            <a:ext cx="7391400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描写白鹭外形的句子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色素的配合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身段的大小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一切都很适宜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  <a:p>
            <a:pPr marL="271463" indent="-271463"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那雪白的蓑毛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那全身的流线型结构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那铁色的长喙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那青色的脚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……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增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之一分则嫌长，减之一分则嫌短，素之一忽则嫌白，黛之一忽则嫌黑。</a:t>
            </a:r>
          </a:p>
        </p:txBody>
      </p:sp>
      <p:sp>
        <p:nvSpPr>
          <p:cNvPr id="3" name="矩形 2"/>
          <p:cNvSpPr/>
          <p:nvPr/>
        </p:nvSpPr>
        <p:spPr>
          <a:xfrm>
            <a:off x="2910520" y="251179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20949" y="644095"/>
            <a:ext cx="8482812" cy="40811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描写动物外形的语句：</a:t>
            </a:r>
          </a:p>
          <a:p>
            <a:pPr marL="361950" indent="-361950">
              <a:lnSpc>
                <a:spcPct val="120000"/>
              </a:lnSpc>
            </a:pP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俊秀的身段，圆润的形貌，优美的线条，皎洁的白色，婉转的、传神的动作，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忽而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兴致勃发，忽而悠然忘形的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姿态。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</a:t>
            </a:r>
          </a:p>
          <a:p>
            <a:pPr marL="361950" indent="-361950" algn="r">
              <a:lnSpc>
                <a:spcPct val="12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——《</a:t>
            </a:r>
            <a:r>
              <a:rPr sz="2400" b="1" dirty="0" err="1">
                <a:latin typeface="仿宋" pitchFamily="49" charset="-122"/>
                <a:ea typeface="仿宋" pitchFamily="49" charset="-122"/>
                <a:cs typeface="Times New Roman" pitchFamily="18" charset="0"/>
              </a:rPr>
              <a:t>天鹅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endParaRPr lang="en-US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361950" indent="-361950">
              <a:lnSpc>
                <a:spcPct val="1200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它们面容清秀，眼睛闪闪发光，身体矫健，四肢轻快。玲珑的小面孔，衬上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一条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帽缨形的美丽尾巴，显得格外漂亮。它们的尾巴老是翘起来，一直翘到头上，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自己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就躲在尾巴底下歇凉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2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——《</a:t>
            </a:r>
            <a:r>
              <a:rPr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松鼠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</a:p>
        </p:txBody>
      </p:sp>
      <p:sp>
        <p:nvSpPr>
          <p:cNvPr id="3" name="矩形 2"/>
          <p:cNvSpPr/>
          <p:nvPr/>
        </p:nvSpPr>
        <p:spPr>
          <a:xfrm>
            <a:off x="2911706" y="-13660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/>
          <p:nvPr/>
        </p:nvSpPr>
        <p:spPr>
          <a:xfrm>
            <a:off x="667255" y="1461583"/>
            <a:ext cx="7966075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夕阳照在小湖上，没有什么风，湖面平得像一面镜子。岸边几棵垂柳，垂柳那边是一望无垠的稻田。几只又窄又长的渔船浮在湖面上。近处的那只船上，渔人正坐在船尾，悠然地吸着烟。十来只灰黑色的鸬鹚站在船舷上，好像列队的士兵在等待命令。</a:t>
            </a:r>
          </a:p>
          <a:p>
            <a:pPr indent="536575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渔人忽然站起来，拿竹篙向船舷一抹，鸬鹚就都扑着翅膀钻进水里去了。湖面立刻失去了平静，荡起一圈圈粼粼的波纹，无数浪花在夕阳的柔光中跳跃。</a:t>
            </a:r>
          </a:p>
        </p:txBody>
      </p:sp>
      <p:sp>
        <p:nvSpPr>
          <p:cNvPr id="36869" name="矩形 1"/>
          <p:cNvSpPr/>
          <p:nvPr/>
        </p:nvSpPr>
        <p:spPr>
          <a:xfrm>
            <a:off x="4098925" y="938847"/>
            <a:ext cx="895350" cy="4302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鸬鹚 </a:t>
            </a:r>
            <a:endParaRPr lang="zh-CN" altLang="zh-CN" sz="22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98306" y="15226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美文拓展阅读</a:t>
            </a:r>
          </a:p>
        </p:txBody>
      </p:sp>
      <p:pic>
        <p:nvPicPr>
          <p:cNvPr id="2" name="推荐阅读：鸬鹚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495" y="87169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/>
          <p:nvPr/>
        </p:nvSpPr>
        <p:spPr>
          <a:xfrm>
            <a:off x="433892" y="544045"/>
            <a:ext cx="8274050" cy="3635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不多一会儿，就有鸬鹚钻出水面，扑着翅膀跳上渔船，喉囊鼓鼓的。渔人一把抓住它的脖子，把吞进喉囊的鱼挤了出来，又把它甩进水里。</a:t>
            </a:r>
          </a:p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鸬鹚不断地跳上渔船，渔人都要忙不过来了。</a:t>
            </a:r>
          </a:p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岸上炊烟四起，袅袅地升上天空。渔人不再赶鸬鹚下水了，让它们停在船舷上。他从舱里拣些小鱼，一条条抛给鸬鹚吃。鸬鹚张开长长的嘴巴，接住抛来的鱼，一口吞了下去。</a:t>
            </a:r>
          </a:p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鸬鹚吃饱了，又像士兵似的，整齐地站在船舷上。渔人就荡起桨，划着小船回去了。</a:t>
            </a:r>
          </a:p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天色逐渐暗下来，湖面恢复了平静，只留下一条闪闪的水痕。</a:t>
            </a:r>
          </a:p>
        </p:txBody>
      </p:sp>
      <p:sp>
        <p:nvSpPr>
          <p:cNvPr id="8" name="矩形 7"/>
          <p:cNvSpPr/>
          <p:nvPr/>
        </p:nvSpPr>
        <p:spPr>
          <a:xfrm>
            <a:off x="447657" y="4137099"/>
            <a:ext cx="8335962" cy="554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3333FF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</a:rPr>
              <a:t>本文为我们描绘了哪三幅优美的图画？请你为每幅图画起个名字。</a:t>
            </a:r>
          </a:p>
        </p:txBody>
      </p:sp>
      <p:pic>
        <p:nvPicPr>
          <p:cNvPr id="4" name="推荐阅读：鸬鹚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94" y="9552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/>
          <p:nvPr/>
        </p:nvSpPr>
        <p:spPr>
          <a:xfrm>
            <a:off x="452438" y="1269010"/>
            <a:ext cx="8310562" cy="329320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①我爱鸟。</a:t>
            </a:r>
          </a:p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②从前我常见提笼架鸟的人，清早在街上溜达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现在这样有闲的人少了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我感觉兴味的不是那人的悠闲，却是那鸟的苦闷。胳膊上架着的鹰，有时头上蒙着一块皮子，羽翮不整地蜷伏着不动，哪里有半点儿瞵视昂藏的神气？笼子里的鸟更不用说，常年地关在栅栏里，饮啄倒是方便，冬天还有遮风的棉罩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十分的“优待”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，但是如果想要“抟扶摇而直上”，便要撞头碰壁。鸟到了这种地步，我想它的苦闷，大概是仅次于粘在胶纸上的苍蝇；它的快乐，大概是仅优于在标本室里住着吧？</a:t>
            </a:r>
          </a:p>
        </p:txBody>
      </p:sp>
      <p:sp>
        <p:nvSpPr>
          <p:cNvPr id="38915" name="矩形 1"/>
          <p:cNvSpPr/>
          <p:nvPr/>
        </p:nvSpPr>
        <p:spPr>
          <a:xfrm>
            <a:off x="4233863" y="334065"/>
            <a:ext cx="611187" cy="431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鸟 </a:t>
            </a:r>
            <a:endParaRPr lang="zh-CN" altLang="zh-CN" sz="2200" b="1" dirty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916" name="矩形 3"/>
          <p:cNvSpPr/>
          <p:nvPr/>
        </p:nvSpPr>
        <p:spPr>
          <a:xfrm>
            <a:off x="4021138" y="723002"/>
            <a:ext cx="958850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仿宋" panose="02010609060101010101" charset="-122"/>
                <a:ea typeface="仿宋" panose="02010609060101010101" charset="-122"/>
              </a:rPr>
              <a:t>梁实秋</a:t>
            </a:r>
          </a:p>
        </p:txBody>
      </p:sp>
      <p:pic>
        <p:nvPicPr>
          <p:cNvPr id="2" name="推荐阅读：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0" y="27323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452438" y="827088"/>
            <a:ext cx="8310562" cy="3714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③我开始欣赏鸟，是在四川。黎明时，窗外是一片鸟啭，不是吱吱喳喳的麻雀，不是呱呱噪啼的乌鸦，那一片声音是清脆的，是嘹亮的。有的一声长叫，包括着六七个音阶；有的只是一个声音，圆润而不觉其单调；有时是独奏，有时是合唱：简直是一派和谐的交响乐。不知有多少个春天的早晨，这样的鸟声把我从梦境唤起。等到旭日高升，市声鼎沸，鸟就沉默了，不知到哪里去了。一直等到夜晚，才又听到杜鹃叫，由远叫到近，由近叫到远，一声急似一声，竟是凄绝的哀乐。客夜闻此，说不出的酸楚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推荐阅读：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0" y="27323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452438" y="556241"/>
            <a:ext cx="8310562" cy="4113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10000"/>
              </a:lnSpc>
              <a:buFont typeface="Arial" panose="020B0604020202020204" pitchFamily="34" charset="0"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白昼，听不到鸟鸣，但是看得见鸟的形体。世界上的生物，没有比鸟更俊俏的。多少样不知名的小鸟，在枝头跳跃。有的曳着长长的尾巴，有的翘着尖尖的长喙，有的是胸襟上带着一块照眼的颜色，有的是飞起来的时候才闪露一下斑斓的花彩。几乎没有例外的，鸟的身躯都是玲珑饱满的，细瘦而不干瘪，丰腴而不臃肿，真是减一分则太瘦，增一分则太肥，那样的秾纤合度。跳荡得那样轻灵，脚上像是有弹簧。看它高踞枝头，临风顾盼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好锐利的喜悦刺上我的心头。不知是什么东西惊动它了，它倏地振翅飞去，它不回顾，它不悲哀，它像虹似的一下就消逝了，它留下的是无限的迷惘。有时候稻田里伫立着一只白鹭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，拳着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一条脚，缩着颈子；有时候“一行白鹭上青天”，背后还衬着黛青的山色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和绿绿的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梯田。就是抓小鸡的鸢鹰，啾啾地叫着，在天空盘旋，也有令人喜悦的一种雄姿。</a:t>
            </a:r>
          </a:p>
        </p:txBody>
      </p:sp>
      <p:pic>
        <p:nvPicPr>
          <p:cNvPr id="3" name="推荐阅读：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0" y="2867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"/>
          <p:cNvSpPr/>
          <p:nvPr/>
        </p:nvSpPr>
        <p:spPr>
          <a:xfrm>
            <a:off x="448198" y="610739"/>
            <a:ext cx="8310563" cy="409342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⑤我爱鸟的声音，鸟的形体，这爱好是很单纯的，我对鸟并不存任何幻想。有人初闻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杜鹃，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兴奋得一夜不能睡，一时想到“杜宇”“望帝”，一时又想到啼血，想到客愁，觉得有无限诗意。我曾告诉他事实上全不是这样的。杜鹃原是很健壮的一种鸟，比一般的鸟魁梧得多，扁嘴大口，并不特别美，而且自己不知构巢，依仗体壮力大，硬把卵下在别个的巢里。如果巢里已有了够多的卵，便不客气地给挤落下去，孵育的责任由别个代负了；孵出来之后，羽毛渐丰，就可把巢据为己有。那人听了我的话之后，对于这豪横无情的鸟，再也不能幻出什么诗意来了。我想，济慈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夜莺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、雪莱的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云雀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，还不都是诗人自我的幻想，与鸟何干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推荐阅读：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0" y="8184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/>
          <p:cNvSpPr/>
          <p:nvPr/>
        </p:nvSpPr>
        <p:spPr>
          <a:xfrm>
            <a:off x="458246" y="552001"/>
            <a:ext cx="8310563" cy="415498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⑥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鸟并不永久地给人喜悦，有时也给人悲苦。诗人哈代在一首诗里说，他在圣诞的前夕，炉里燃着熊熊的火，满室生春，桌上摆着丰盛的筵席，准备着过一个普天同庆的夜晚。蓦然看见在窗外一片美丽的雪景当中，有一只小鸟跼蹐缩缩地在寒枝的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梢头站立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，正在啄食一颗残余的僵冻的果儿，禁不住那料峭的寒风，栽到地上死了，滚成一个雪团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诗人感喟曰：“鸟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你连这一个快乐的夜晚都不给我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我也有过一次类似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经历，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在东北的一间双重玻璃窗的屋里，忽然看见枝头有一只麻雀，战栗地跳动抖擞着，在啄食一块干枯的叶子。但是我发现那麻雀的羽毛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特别的长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，而且是蓬松戟张着的，像是披着一件蓑衣，立刻使人联想到那垃圾堆上的大群褴褛而臃肿的人，那形容是一模一样的。那孤苦伶仃的麻雀，也就不暇令人哀了。</a:t>
            </a:r>
          </a:p>
        </p:txBody>
      </p:sp>
      <p:pic>
        <p:nvPicPr>
          <p:cNvPr id="3" name="推荐阅读：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0" y="8184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"/>
          <p:cNvSpPr/>
          <p:nvPr/>
        </p:nvSpPr>
        <p:spPr>
          <a:xfrm>
            <a:off x="452438" y="501761"/>
            <a:ext cx="8310562" cy="3251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⑦自从离开四川以后，不再容易看见那样多型类的鸟的跳荡，也不再容易听到那样悦耳的鸟鸣。只是清早遇到烟突冒烟的时候，一群麻雀挤在檐下的烟突旁边取暖，隔着窗纸有时还能看见伏在窗棂上的雀儿的映影。喜鹊不知逃到哪里去了，带哨子的鸽子也很少看见在天空打旋。黄昏时偶尔还听见寒鸦在古木上鼓噪，入夜也还能听见那像哭又像笑的鸱枭的怪叫。再令人触目的就是那些偶然一见的囚在笼里的小鸟儿了，但是我不忍看。</a:t>
            </a:r>
          </a:p>
        </p:txBody>
      </p:sp>
      <p:sp>
        <p:nvSpPr>
          <p:cNvPr id="3" name="矩形 2"/>
          <p:cNvSpPr/>
          <p:nvPr/>
        </p:nvSpPr>
        <p:spPr>
          <a:xfrm>
            <a:off x="487849" y="3670411"/>
            <a:ext cx="6907735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3333FF"/>
                </a:solidFill>
                <a:latin typeface="Times New Roman" pitchFamily="18" charset="0"/>
                <a:ea typeface="黑体" panose="02010609060101010101" charset="-122"/>
                <a:cs typeface="Times New Roman" pitchFamily="18" charset="0"/>
              </a:rPr>
              <a:t>思考：</a:t>
            </a:r>
            <a:r>
              <a:rPr lang="en-US" altLang="zh-CN" sz="2000" b="1" dirty="0">
                <a:latin typeface="Times New Roman" pitchFamily="18" charset="0"/>
                <a:ea typeface="黑体" panose="02010609060101010101" charset="-122"/>
                <a:cs typeface="Times New Roman" pitchFamily="18" charset="0"/>
              </a:rPr>
              <a:t>1.</a:t>
            </a:r>
            <a:r>
              <a:rPr lang="zh-CN" altLang="en-US" sz="2000" b="1" dirty="0">
                <a:latin typeface="Times New Roman" pitchFamily="18" charset="0"/>
                <a:ea typeface="黑体" panose="02010609060101010101" charset="-122"/>
                <a:cs typeface="Times New Roman" pitchFamily="18" charset="0"/>
              </a:rPr>
              <a:t>作者爱鸟体现在哪几方面？</a:t>
            </a:r>
            <a:endParaRPr lang="en-US" altLang="zh-CN" sz="2000" b="1" dirty="0">
              <a:latin typeface="Times New Roman" pitchFamily="18" charset="0"/>
              <a:ea typeface="黑体" panose="02010609060101010101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Times New Roman" pitchFamily="18" charset="0"/>
                <a:ea typeface="黑体" panose="02010609060101010101" charset="-122"/>
                <a:cs typeface="Times New Roman" pitchFamily="18" charset="0"/>
              </a:rPr>
              <a:t>      </a:t>
            </a:r>
            <a:r>
              <a:rPr lang="en-US" altLang="zh-CN" sz="2000" b="1" dirty="0" smtClean="0">
                <a:latin typeface="Times New Roman" pitchFamily="18" charset="0"/>
                <a:ea typeface="黑体" panose="02010609060101010101" charset="-122"/>
                <a:cs typeface="Times New Roman" pitchFamily="18" charset="0"/>
              </a:rPr>
              <a:t>      2</a:t>
            </a:r>
            <a:r>
              <a:rPr lang="en-US" altLang="zh-CN" sz="2000" b="1" dirty="0">
                <a:latin typeface="Times New Roman" pitchFamily="18" charset="0"/>
                <a:ea typeface="黑体" panose="02010609060101010101" charset="-122"/>
                <a:cs typeface="Times New Roman" pitchFamily="18" charset="0"/>
              </a:rPr>
              <a:t>.</a:t>
            </a:r>
            <a:r>
              <a:rPr lang="zh-CN" altLang="en-US" sz="2000" b="1" dirty="0">
                <a:latin typeface="Times New Roman" pitchFamily="18" charset="0"/>
                <a:ea typeface="黑体" panose="02010609060101010101" charset="-122"/>
                <a:cs typeface="Times New Roman" pitchFamily="18" charset="0"/>
              </a:rPr>
              <a:t>作者写离开四川以后看鸟的经历有什么言外之意？</a:t>
            </a:r>
          </a:p>
        </p:txBody>
      </p:sp>
      <p:pic>
        <p:nvPicPr>
          <p:cNvPr id="4" name="推荐阅读：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0" y="8184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2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23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1772</Words>
  <Application>Microsoft Office PowerPoint</Application>
  <PresentationFormat>全屏显示(16:9)</PresentationFormat>
  <Paragraphs>43</Paragraphs>
  <Slides>15</Slides>
  <Notes>1</Notes>
  <HiddenSlides>0</HiddenSlides>
  <MMClips>8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18" baseType="lpstr">
      <vt:lpstr>Office 主题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699</cp:revision>
  <dcterms:created xsi:type="dcterms:W3CDTF">2015-12-30T08:03:00Z</dcterms:created>
  <dcterms:modified xsi:type="dcterms:W3CDTF">2020-06-10T03:30:16Z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