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2"/>
  </p:sldMasterIdLst>
  <p:notesMasterIdLst>
    <p:notesMasterId r:id="rId34"/>
  </p:notesMasterIdLst>
  <p:sldIdLst>
    <p:sldId id="701" r:id="rId3"/>
    <p:sldId id="618" r:id="rId4"/>
    <p:sldId id="621" r:id="rId5"/>
    <p:sldId id="620" r:id="rId6"/>
    <p:sldId id="683" r:id="rId7"/>
    <p:sldId id="622" r:id="rId8"/>
    <p:sldId id="628" r:id="rId9"/>
    <p:sldId id="684" r:id="rId10"/>
    <p:sldId id="629" r:id="rId11"/>
    <p:sldId id="630" r:id="rId12"/>
    <p:sldId id="631" r:id="rId13"/>
    <p:sldId id="632" r:id="rId14"/>
    <p:sldId id="689" r:id="rId15"/>
    <p:sldId id="688" r:id="rId16"/>
    <p:sldId id="633" r:id="rId17"/>
    <p:sldId id="634" r:id="rId18"/>
    <p:sldId id="635" r:id="rId19"/>
    <p:sldId id="697" r:id="rId20"/>
    <p:sldId id="638" r:id="rId21"/>
    <p:sldId id="664" r:id="rId22"/>
    <p:sldId id="690" r:id="rId23"/>
    <p:sldId id="691" r:id="rId24"/>
    <p:sldId id="692" r:id="rId25"/>
    <p:sldId id="693" r:id="rId26"/>
    <p:sldId id="696" r:id="rId27"/>
    <p:sldId id="695" r:id="rId28"/>
    <p:sldId id="699" r:id="rId29"/>
    <p:sldId id="642" r:id="rId30"/>
    <p:sldId id="646" r:id="rId31"/>
    <p:sldId id="666" r:id="rId32"/>
    <p:sldId id="700" r:id="rId33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FF"/>
    <a:srgbClr val="FEF1E6"/>
    <a:srgbClr val="00FFFF"/>
    <a:srgbClr val="0066FF"/>
    <a:srgbClr val="3333FF"/>
    <a:srgbClr val="FFFFFF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004" autoAdjust="0"/>
    <p:restoredTop sz="91058"/>
  </p:normalViewPr>
  <p:slideViewPr>
    <p:cSldViewPr snapToGrid="0" snapToObjects="1" showGuides="1">
      <p:cViewPr>
        <p:scale>
          <a:sx n="90" d="100"/>
          <a:sy n="90" d="100"/>
        </p:scale>
        <p:origin x="-258" y="-930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9EAE85A-E3D7-4D26-B721-BE5A41CF00F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2020/6/10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74062877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2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377825"/>
            <a:ext cx="1042988" cy="4159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2C495C8-9883-405C-B7C4-EDBBD9F87C7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6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377825"/>
            <a:ext cx="1042988" cy="4159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2C495C8-9883-405C-B7C4-EDBBD9F87C7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2C495C8-9883-405C-B7C4-EDBBD9F87C7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821"/>
              <a:ext cx="4398963" cy="742583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2C495C8-9883-405C-B7C4-EDBBD9F87C7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>
                <a:ea typeface="宋体" charset="-122"/>
              </a:defRPr>
            </a:lvl1pPr>
          </a:lstStyle>
          <a:p>
            <a:pPr>
              <a:defRPr/>
            </a:pPr>
            <a:fld id="{BF812177-ABF4-416C-AC16-34DE7575D2CB}" type="datetimeFigureOut">
              <a:rPr lang="zh-CN" altLang="en-US"/>
              <a:pPr>
                <a:defRPr/>
              </a:pPr>
              <a:t>2020/6/10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ea typeface="宋体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>
                <a:ea typeface="宋体" charset="-122"/>
              </a:defRPr>
            </a:lvl1pPr>
          </a:lstStyle>
          <a:p>
            <a:pPr>
              <a:defRPr/>
            </a:pPr>
            <a:fld id="{FD7C333A-655F-43D0-AA49-179338697A6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0009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2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377825"/>
            <a:ext cx="1042988" cy="4159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2C495C8-9883-405C-B7C4-EDBBD9F87C7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6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377825"/>
            <a:ext cx="1042988" cy="4159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2C495C8-9883-405C-B7C4-EDBBD9F87C7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2C495C8-9883-405C-B7C4-EDBBD9F87C7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821"/>
              <a:ext cx="4398963" cy="742583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2C495C8-9883-405C-B7C4-EDBBD9F87C7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 bwMode="auto">
          <a:xfrm>
            <a:off x="0" y="0"/>
            <a:ext cx="9144000" cy="3132138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7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8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9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377825"/>
            <a:ext cx="1042988" cy="4159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93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75" y="3189288"/>
            <a:ext cx="9220199" cy="2011362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5" descr="IMG_256"/>
          <p:cNvPicPr>
            <a:picLocks noChangeAspect="1"/>
          </p:cNvPicPr>
          <p:nvPr userDrawn="1"/>
        </p:nvPicPr>
        <p:blipFill>
          <a:blip r:embed="rId6"/>
          <a:srcRect t="29205" b="4302"/>
          <a:stretch>
            <a:fillRect/>
          </a:stretch>
        </p:blipFill>
        <p:spPr>
          <a:xfrm>
            <a:off x="0" y="4650740"/>
            <a:ext cx="9144635" cy="492760"/>
          </a:xfrm>
          <a:prstGeom prst="rect">
            <a:avLst/>
          </a:prstGeom>
          <a:noFill/>
          <a:ln w="9525">
            <a:noFill/>
          </a:ln>
          <a:effectLst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6E43EEB-76E0-469A-B575-8E9073E6D606}" type="datetimeFigureOut"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2020/6/10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683919"/>
            <a:ext cx="2895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593B8C4-9529-49C2-A49E-4D7ABB333DED}" type="slidenum">
              <a:rPr lang="zh-CN" altLang="zh-CN"/>
              <a:t>‹#›</a:t>
            </a:fld>
            <a:endParaRPr lang="zh-CN" altLang="zh-CN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2C495C8-9883-405C-B7C4-EDBBD9F87C7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7" name="图片 5" descr="IMG_256"/>
          <p:cNvPicPr>
            <a:picLocks noChangeAspect="1"/>
          </p:cNvPicPr>
          <p:nvPr userDrawn="1"/>
        </p:nvPicPr>
        <p:blipFill>
          <a:blip r:embed="rId7"/>
          <a:srcRect t="29205" b="4302"/>
          <a:stretch>
            <a:fillRect/>
          </a:stretch>
        </p:blipFill>
        <p:spPr>
          <a:xfrm>
            <a:off x="0" y="4650740"/>
            <a:ext cx="9144635" cy="492760"/>
          </a:xfrm>
          <a:prstGeom prst="rect">
            <a:avLst/>
          </a:prstGeom>
          <a:noFill/>
          <a:ln w="9525">
            <a:noFill/>
          </a:ln>
          <a:effectLst>
            <a:softEdge rad="31750"/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64" r:id="rId5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2C495C8-9883-405C-B7C4-EDBBD9F87C7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7" name="图片 5" descr="IMG_256"/>
          <p:cNvPicPr>
            <a:picLocks noChangeAspect="1"/>
          </p:cNvPicPr>
          <p:nvPr userDrawn="1"/>
        </p:nvPicPr>
        <p:blipFill>
          <a:blip r:embed="rId12"/>
          <a:srcRect t="29205" b="4302"/>
          <a:stretch>
            <a:fillRect/>
          </a:stretch>
        </p:blipFill>
        <p:spPr>
          <a:xfrm>
            <a:off x="0" y="4650740"/>
            <a:ext cx="9144635" cy="492760"/>
          </a:xfrm>
          <a:prstGeom prst="rect">
            <a:avLst/>
          </a:prstGeom>
          <a:noFill/>
          <a:ln w="9525">
            <a:noFill/>
          </a:ln>
          <a:effectLst>
            <a:softEdge rad="31750"/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ctrTitle"/>
          </p:nvPr>
        </p:nvSpPr>
        <p:spPr bwMode="auto">
          <a:xfrm>
            <a:off x="685800" y="1598613"/>
            <a:ext cx="7772400" cy="1101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Font typeface="Arial" pitchFamily="34" charset="0"/>
              <a:buNone/>
              <a:defRPr/>
            </a:pPr>
            <a:endParaRPr lang="zh-CN" altLang="en-US"/>
          </a:p>
        </p:txBody>
      </p:sp>
      <p:pic>
        <p:nvPicPr>
          <p:cNvPr id="9220" name="Picture 5" descr="E:\分类文件\2019秋\宣传图\PPT首页宣传页新\扫码进群小学图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0650" y="-68263"/>
            <a:ext cx="9385300" cy="528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1773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C:\Users\lenovo03\AppData\Roaming\Tencent\Users\541737432\QQ\WinTemp\RichOle\@AMB1IJ]5`L%97EZPY$B2X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635"/>
            <a:ext cx="9132570" cy="51441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文本框 1"/>
          <p:cNvSpPr txBox="1"/>
          <p:nvPr/>
        </p:nvSpPr>
        <p:spPr>
          <a:xfrm>
            <a:off x="7199630" y="892175"/>
            <a:ext cx="459740" cy="361505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endParaRPr lang="zh-CN" altLang="en-US"/>
          </a:p>
        </p:txBody>
      </p:sp>
      <p:sp>
        <p:nvSpPr>
          <p:cNvPr id="11" name="TextBox 48"/>
          <p:cNvSpPr txBox="1"/>
          <p:nvPr/>
        </p:nvSpPr>
        <p:spPr>
          <a:xfrm>
            <a:off x="3277235" y="1177925"/>
            <a:ext cx="3104515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 </a:t>
            </a:r>
            <a:r>
              <a:rPr kumimoji="0" lang="zh-CN" alt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落花生</a:t>
            </a:r>
          </a:p>
        </p:txBody>
      </p:sp>
      <p:pic>
        <p:nvPicPr>
          <p:cNvPr id="8" name="图片 8" descr="荣德基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394" y="126041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图片 46" descr="枫叶副本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9432" y="2904658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图片 46" descr="枫叶副本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4915" y="2872759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矩形 12"/>
          <p:cNvSpPr/>
          <p:nvPr/>
        </p:nvSpPr>
        <p:spPr bwMode="auto">
          <a:xfrm>
            <a:off x="3238627" y="3026026"/>
            <a:ext cx="2929077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品读释疑</a:t>
            </a:r>
            <a:endParaRPr kumimoji="0" lang="zh-CN" altLang="en-US" sz="4000" b="1" i="0" u="none" strike="noStrike" kern="1200" cap="none" spc="0" normalizeH="0" baseline="0" noProof="0" dirty="0">
              <a:ln w="17780" cmpd="sng">
                <a:noFill/>
                <a:prstDash val="solid"/>
                <a:miter lim="800000"/>
              </a:ln>
              <a:solidFill>
                <a:schemeClr val="tx1"/>
              </a:solidFill>
              <a:effectLst>
                <a:glow rad="304800">
                  <a:schemeClr val="bg1">
                    <a:alpha val="60000"/>
                  </a:schemeClr>
                </a:glo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仿宋" panose="02010609060101010101" pitchFamily="49" charset="-122"/>
            </a:endParaRPr>
          </a:p>
        </p:txBody>
      </p:sp>
      <p:grpSp>
        <p:nvGrpSpPr>
          <p:cNvPr id="12" name="组合 23"/>
          <p:cNvGrpSpPr>
            <a:grpSpLocks/>
          </p:cNvGrpSpPr>
          <p:nvPr/>
        </p:nvGrpSpPr>
        <p:grpSpPr bwMode="auto">
          <a:xfrm>
            <a:off x="5665294" y="26295"/>
            <a:ext cx="3465512" cy="369332"/>
            <a:chOff x="5371156" y="221786"/>
            <a:chExt cx="3383280" cy="349289"/>
          </a:xfrm>
        </p:grpSpPr>
        <p:sp>
          <p:nvSpPr>
            <p:cNvPr id="14" name="矩形 13"/>
            <p:cNvSpPr/>
            <p:nvPr/>
          </p:nvSpPr>
          <p:spPr>
            <a:xfrm flipH="1">
              <a:off x="5371156" y="269829"/>
              <a:ext cx="3383280" cy="252227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zh-CN" altLang="en-US"/>
            </a:p>
          </p:txBody>
        </p:sp>
        <p:sp>
          <p:nvSpPr>
            <p:cNvPr id="15" name="文本框 1"/>
            <p:cNvSpPr txBox="1">
              <a:spLocks noChangeArrowheads="1"/>
            </p:cNvSpPr>
            <p:nvPr/>
          </p:nvSpPr>
          <p:spPr bwMode="auto">
            <a:xfrm>
              <a:off x="5497037" y="221786"/>
              <a:ext cx="3109900" cy="349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dirty="0">
                  <a:latin typeface="黑体" pitchFamily="49" charset="-122"/>
                  <a:ea typeface="黑体" pitchFamily="49" charset="-122"/>
                </a:rPr>
                <a:t>人教版  语文  </a:t>
              </a:r>
              <a:r>
                <a:rPr lang="zh-CN" altLang="en-US" dirty="0" smtClean="0">
                  <a:latin typeface="黑体" pitchFamily="49" charset="-122"/>
                  <a:ea typeface="黑体" pitchFamily="49" charset="-122"/>
                </a:rPr>
                <a:t>五年级  </a:t>
              </a:r>
              <a:r>
                <a:rPr lang="zh-CN" altLang="en-US" dirty="0">
                  <a:latin typeface="黑体" pitchFamily="49" charset="-122"/>
                  <a:ea typeface="黑体" pitchFamily="49" charset="-122"/>
                </a:rPr>
                <a:t>上册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7" name="矩形 5"/>
          <p:cNvSpPr/>
          <p:nvPr/>
        </p:nvSpPr>
        <p:spPr>
          <a:xfrm>
            <a:off x="635953" y="1867218"/>
            <a:ext cx="7618412" cy="230832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+mj-ea"/>
                <a:ea typeface="+mj-ea"/>
              </a:rPr>
              <a:t>   </a:t>
            </a:r>
            <a:r>
              <a:rPr lang="zh-CN" altLang="en-US" sz="3200" b="1" dirty="0" smtClean="0">
                <a:latin typeface="+mj-ea"/>
                <a:ea typeface="+mj-ea"/>
              </a:rPr>
              <a:t>课文</a:t>
            </a:r>
            <a:r>
              <a:rPr lang="zh-CN" altLang="en-US" sz="3200" b="1" dirty="0">
                <a:latin typeface="+mj-ea"/>
                <a:ea typeface="+mj-ea"/>
              </a:rPr>
              <a:t>围绕“落花生”</a:t>
            </a:r>
            <a:r>
              <a:rPr lang="zh-CN" altLang="en-US" sz="3200" b="1" dirty="0" smtClean="0">
                <a:latin typeface="+mj-ea"/>
                <a:ea typeface="+mj-ea"/>
              </a:rPr>
              <a:t>写了</a:t>
            </a:r>
            <a:r>
              <a:rPr lang="en-US" altLang="zh-CN" sz="3200" b="1" dirty="0" smtClean="0">
                <a:latin typeface="+mj-ea"/>
                <a:ea typeface="+mj-ea"/>
              </a:rPr>
              <a:t>________</a:t>
            </a:r>
            <a:r>
              <a:rPr lang="zh-CN" altLang="en-US" sz="3200" b="1" dirty="0">
                <a:latin typeface="+mj-ea"/>
                <a:ea typeface="+mj-ea"/>
              </a:rPr>
              <a:t>、</a:t>
            </a:r>
            <a:r>
              <a:rPr lang="en-US" altLang="zh-CN" sz="3200" b="1" dirty="0">
                <a:latin typeface="+mj-ea"/>
                <a:ea typeface="+mj-ea"/>
              </a:rPr>
              <a:t>_________</a:t>
            </a:r>
            <a:r>
              <a:rPr lang="zh-CN" altLang="en-US" sz="3200" b="1" dirty="0">
                <a:latin typeface="+mj-ea"/>
                <a:ea typeface="+mj-ea"/>
              </a:rPr>
              <a:t>、</a:t>
            </a:r>
            <a:r>
              <a:rPr lang="en-US" altLang="zh-CN" sz="3200" b="1" dirty="0">
                <a:latin typeface="+mj-ea"/>
                <a:ea typeface="+mj-ea"/>
              </a:rPr>
              <a:t>_________</a:t>
            </a:r>
            <a:r>
              <a:rPr lang="zh-CN" altLang="en-US" sz="3200" b="1" dirty="0">
                <a:latin typeface="+mj-ea"/>
                <a:ea typeface="+mj-ea"/>
              </a:rPr>
              <a:t>和</a:t>
            </a:r>
            <a:r>
              <a:rPr lang="en-US" altLang="zh-CN" sz="3200" b="1" dirty="0">
                <a:latin typeface="+mj-ea"/>
                <a:ea typeface="+mj-ea"/>
              </a:rPr>
              <a:t>__________</a:t>
            </a:r>
            <a:r>
              <a:rPr lang="zh-CN" altLang="en-US" sz="3200" b="1" dirty="0">
                <a:latin typeface="+mj-ea"/>
                <a:ea typeface="+mj-ea"/>
              </a:rPr>
              <a:t>四部分内容。</a:t>
            </a:r>
          </a:p>
        </p:txBody>
      </p:sp>
      <p:sp>
        <p:nvSpPr>
          <p:cNvPr id="28678" name="矩形 6"/>
          <p:cNvSpPr/>
          <p:nvPr/>
        </p:nvSpPr>
        <p:spPr>
          <a:xfrm>
            <a:off x="5979795" y="1952943"/>
            <a:ext cx="1419225" cy="584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+mj-ea"/>
                <a:ea typeface="+mj-ea"/>
              </a:rPr>
              <a:t>种花生</a:t>
            </a:r>
            <a:endParaRPr lang="zh-CN" altLang="en-US" sz="200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8679" name="矩形 8"/>
          <p:cNvSpPr/>
          <p:nvPr/>
        </p:nvSpPr>
        <p:spPr>
          <a:xfrm>
            <a:off x="941705" y="2692400"/>
            <a:ext cx="1420813" cy="584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+mj-ea"/>
                <a:ea typeface="+mj-ea"/>
              </a:rPr>
              <a:t>收花生</a:t>
            </a:r>
            <a:endParaRPr lang="zh-CN" altLang="en-US" sz="200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8680" name="矩形 9"/>
          <p:cNvSpPr/>
          <p:nvPr/>
        </p:nvSpPr>
        <p:spPr>
          <a:xfrm>
            <a:off x="3125153" y="2692400"/>
            <a:ext cx="1419225" cy="584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+mj-ea"/>
                <a:ea typeface="+mj-ea"/>
              </a:rPr>
              <a:t>尝花生</a:t>
            </a:r>
            <a:endParaRPr lang="zh-CN" altLang="en-US" sz="200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8681" name="矩形 10"/>
          <p:cNvSpPr/>
          <p:nvPr/>
        </p:nvSpPr>
        <p:spPr>
          <a:xfrm>
            <a:off x="5487353" y="2692400"/>
            <a:ext cx="1420812" cy="584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+mj-ea"/>
                <a:ea typeface="+mj-ea"/>
              </a:rPr>
              <a:t>议花生</a:t>
            </a:r>
            <a:endParaRPr lang="zh-CN" altLang="en-US" sz="200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14" name="矩形 1"/>
          <p:cNvSpPr/>
          <p:nvPr/>
        </p:nvSpPr>
        <p:spPr>
          <a:xfrm>
            <a:off x="1279208" y="1265873"/>
            <a:ext cx="54102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latin typeface="+mj-ea"/>
                <a:ea typeface="+mj-ea"/>
              </a:rPr>
              <a:t>课文围绕花生写了哪些内容？</a:t>
            </a:r>
          </a:p>
        </p:txBody>
      </p:sp>
      <p:sp>
        <p:nvSpPr>
          <p:cNvPr id="3" name="矩形 2"/>
          <p:cNvSpPr/>
          <p:nvPr/>
        </p:nvSpPr>
        <p:spPr>
          <a:xfrm>
            <a:off x="3125641" y="243531"/>
            <a:ext cx="2448106" cy="76944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all" spc="0" normalizeH="0" baseline="0" noProof="0" dirty="0"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复习引入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8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7" grpId="0"/>
      <p:bldP spid="28678" grpId="1"/>
      <p:bldP spid="28678" grpId="2"/>
      <p:bldP spid="28679" grpId="1"/>
      <p:bldP spid="28679" grpId="2"/>
      <p:bldP spid="28680" grpId="1"/>
      <p:bldP spid="28680" grpId="2"/>
      <p:bldP spid="28681" grpId="1"/>
      <p:bldP spid="28681" grpId="2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1"/>
          <p:cNvSpPr/>
          <p:nvPr/>
        </p:nvSpPr>
        <p:spPr>
          <a:xfrm>
            <a:off x="344170" y="899160"/>
            <a:ext cx="8496300" cy="34454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628650">
              <a:lnSpc>
                <a:spcPct val="150000"/>
              </a:lnSpc>
            </a:pPr>
            <a:r>
              <a:rPr sz="2400" b="1" dirty="0" err="1" smtClean="0">
                <a:latin typeface="Times New Roman" pitchFamily="18" charset="0"/>
                <a:ea typeface="+mj-ea"/>
                <a:cs typeface="Times New Roman" pitchFamily="18" charset="0"/>
              </a:rPr>
              <a:t>通读课文</a:t>
            </a:r>
            <a:r>
              <a:rPr sz="2400" b="1" dirty="0" err="1">
                <a:latin typeface="Times New Roman" pitchFamily="18" charset="0"/>
                <a:ea typeface="+mj-ea"/>
                <a:cs typeface="Times New Roman" pitchFamily="18" charset="0"/>
              </a:rPr>
              <a:t>，抓住“落花生”这条线索，按“种花生</a:t>
            </a:r>
            <a:r>
              <a:rPr 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、</a:t>
            </a:r>
            <a:r>
              <a:rPr sz="2400" b="1" dirty="0" err="1">
                <a:latin typeface="Times New Roman" pitchFamily="18" charset="0"/>
                <a:ea typeface="+mj-ea"/>
                <a:cs typeface="Times New Roman" pitchFamily="18" charset="0"/>
              </a:rPr>
              <a:t>收花生</a:t>
            </a:r>
            <a:r>
              <a:rPr 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、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尝</a:t>
            </a:r>
            <a:r>
              <a:rPr sz="2400" b="1" dirty="0" err="1" smtClean="0">
                <a:latin typeface="Times New Roman" pitchFamily="18" charset="0"/>
                <a:ea typeface="+mj-ea"/>
                <a:cs typeface="Times New Roman" pitchFamily="18" charset="0"/>
              </a:rPr>
              <a:t>花生</a:t>
            </a:r>
            <a:r>
              <a:rPr 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、</a:t>
            </a:r>
            <a:r>
              <a:rPr sz="2400" b="1" dirty="0" err="1">
                <a:latin typeface="Times New Roman" pitchFamily="18" charset="0"/>
                <a:ea typeface="+mj-ea"/>
                <a:cs typeface="Times New Roman" pitchFamily="18" charset="0"/>
              </a:rPr>
              <a:t>议花生”的顺序理清课文的脉络，看看作者围绕落花生写了哪些内容。</a:t>
            </a:r>
            <a:r>
              <a:rPr sz="2400" b="1" dirty="0" err="1" smtClean="0">
                <a:latin typeface="Times New Roman" pitchFamily="18" charset="0"/>
                <a:ea typeface="+mj-ea"/>
                <a:cs typeface="Times New Roman" pitchFamily="18" charset="0"/>
              </a:rPr>
              <a:t>弄清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哪</a:t>
            </a:r>
            <a:r>
              <a:rPr sz="2400" b="1" dirty="0" err="1" smtClean="0">
                <a:latin typeface="Times New Roman" pitchFamily="18" charset="0"/>
                <a:ea typeface="+mj-ea"/>
                <a:cs typeface="Times New Roman" pitchFamily="18" charset="0"/>
              </a:rPr>
              <a:t>些是详写</a:t>
            </a:r>
            <a:r>
              <a:rPr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，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哪</a:t>
            </a:r>
            <a:r>
              <a:rPr sz="2400" b="1" dirty="0" err="1" smtClean="0">
                <a:latin typeface="Times New Roman" pitchFamily="18" charset="0"/>
                <a:ea typeface="+mj-ea"/>
                <a:cs typeface="Times New Roman" pitchFamily="18" charset="0"/>
              </a:rPr>
              <a:t>些是略写</a:t>
            </a:r>
            <a:r>
              <a:rPr sz="2400" b="1" dirty="0" err="1">
                <a:latin typeface="Times New Roman" pitchFamily="18" charset="0"/>
                <a:ea typeface="+mj-ea"/>
                <a:cs typeface="Times New Roman" pitchFamily="18" charset="0"/>
              </a:rPr>
              <a:t>，并想一想这样写的好处。抓住重点</a:t>
            </a: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——议花生，反复读父亲的话，从花生与桃子、石榴、苹果的对比中，感悟花生的内在美，并由物及人，体会做人的道理，并学习作者借物喻人的写作手法。</a:t>
            </a:r>
          </a:p>
        </p:txBody>
      </p:sp>
      <p:sp>
        <p:nvSpPr>
          <p:cNvPr id="3" name="矩形 2"/>
          <p:cNvSpPr/>
          <p:nvPr/>
        </p:nvSpPr>
        <p:spPr>
          <a:xfrm>
            <a:off x="3330109" y="41241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学法导读</a:t>
            </a:r>
          </a:p>
        </p:txBody>
      </p:sp>
      <p:cxnSp>
        <p:nvCxnSpPr>
          <p:cNvPr id="2" name="直接连接符 1"/>
          <p:cNvCxnSpPr/>
          <p:nvPr/>
        </p:nvCxnSpPr>
        <p:spPr>
          <a:xfrm>
            <a:off x="2513965" y="1473200"/>
            <a:ext cx="331089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621405" y="1988820"/>
            <a:ext cx="222631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891155" y="2550160"/>
            <a:ext cx="579818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85445" y="3114040"/>
            <a:ext cx="175196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4734560" y="3669030"/>
            <a:ext cx="260826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5173345" y="4229100"/>
            <a:ext cx="269303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6"/>
          <p:cNvSpPr txBox="1"/>
          <p:nvPr/>
        </p:nvSpPr>
        <p:spPr>
          <a:xfrm>
            <a:off x="1058322" y="1529291"/>
            <a:ext cx="7331298" cy="13031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720725">
              <a:lnSpc>
                <a:spcPct val="150000"/>
              </a:lnSpc>
            </a:pPr>
            <a:r>
              <a:rPr lang="zh-CN" altLang="en-US" sz="28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轻声读</a:t>
            </a:r>
            <a:r>
              <a:rPr lang="zh-CN" altLang="en-US" sz="2800" b="1" dirty="0">
                <a:latin typeface="Times New Roman" pitchFamily="18" charset="0"/>
                <a:ea typeface="+mj-ea"/>
                <a:cs typeface="Times New Roman" pitchFamily="18" charset="0"/>
              </a:rPr>
              <a:t>第一</a:t>
            </a:r>
            <a:r>
              <a:rPr lang="zh-CN" altLang="en-US" sz="28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自然段，说一说</a:t>
            </a:r>
            <a:r>
              <a:rPr lang="zh-CN" altLang="en-US" sz="2800" b="1" dirty="0">
                <a:latin typeface="Times New Roman" pitchFamily="18" charset="0"/>
                <a:ea typeface="+mj-ea"/>
                <a:cs typeface="Times New Roman" pitchFamily="18" charset="0"/>
              </a:rPr>
              <a:t>种植花生的</a:t>
            </a:r>
            <a:r>
              <a:rPr lang="zh-CN" altLang="en-US" sz="28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过程。</a:t>
            </a:r>
            <a:endParaRPr lang="en-US" altLang="zh-CN" sz="2800" b="1" dirty="0" smtClean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73063" y="417195"/>
            <a:ext cx="2987675" cy="633413"/>
            <a:chOff x="523533" y="787828"/>
            <a:chExt cx="2987587" cy="632458"/>
          </a:xfrm>
        </p:grpSpPr>
        <p:sp>
          <p:nvSpPr>
            <p:cNvPr id="4" name="矩形 8"/>
            <p:cNvSpPr>
              <a:spLocks noChangeArrowheads="1"/>
            </p:cNvSpPr>
            <p:nvPr/>
          </p:nvSpPr>
          <p:spPr bwMode="auto">
            <a:xfrm>
              <a:off x="550519" y="787828"/>
              <a:ext cx="2960601" cy="632458"/>
            </a:xfrm>
            <a:prstGeom prst="flowChartPunchedTap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>
              <a:spAutoFit/>
            </a:bodyPr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" name="矩形 5"/>
            <p:cNvSpPr>
              <a:spLocks noChangeArrowheads="1"/>
            </p:cNvSpPr>
            <p:nvPr/>
          </p:nvSpPr>
          <p:spPr bwMode="auto">
            <a:xfrm>
              <a:off x="523533" y="865165"/>
              <a:ext cx="2929949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numCol="1">
              <a:prstTxWarp prst="textWave2">
                <a:avLst/>
              </a:prstTxWarp>
              <a:spAutoFit/>
            </a:bodyPr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 种花生、收花生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Text Box 3"/>
          <p:cNvSpPr txBox="1"/>
          <p:nvPr/>
        </p:nvSpPr>
        <p:spPr>
          <a:xfrm>
            <a:off x="677863" y="986790"/>
            <a:ext cx="7635875" cy="11988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 我们姐弟几个都很高兴，</a:t>
            </a:r>
            <a:r>
              <a:rPr lang="zh-CN" altLang="en-US" sz="2400" b="1" u="sng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买种</a:t>
            </a:r>
            <a:r>
              <a:rPr lang="zh-CN" altLang="en-US" sz="24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400" b="1" u="sng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翻地</a:t>
            </a:r>
            <a:r>
              <a:rPr lang="zh-CN" altLang="en-US" sz="24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400" b="1" u="sng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播种</a:t>
            </a:r>
            <a:r>
              <a:rPr lang="zh-CN" altLang="en-US" sz="24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400" b="1" u="sng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浇水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，没过几个月，</a:t>
            </a:r>
            <a:r>
              <a:rPr lang="zh-CN" altLang="en-US" sz="2400" b="1" dirty="0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居然</a:t>
            </a:r>
            <a:r>
              <a:rPr lang="zh-CN" altLang="en-US" sz="24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收获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了。</a:t>
            </a:r>
          </a:p>
        </p:txBody>
      </p:sp>
      <p:grpSp>
        <p:nvGrpSpPr>
          <p:cNvPr id="3" name="组合 13"/>
          <p:cNvGrpSpPr/>
          <p:nvPr/>
        </p:nvGrpSpPr>
        <p:grpSpPr>
          <a:xfrm>
            <a:off x="1189038" y="2273618"/>
            <a:ext cx="6756400" cy="1166812"/>
            <a:chOff x="1157164" y="3585066"/>
            <a:chExt cx="7433539" cy="1166322"/>
          </a:xfrm>
        </p:grpSpPr>
        <p:pic>
          <p:nvPicPr>
            <p:cNvPr id="29703" name="Picture 7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57164" y="3585066"/>
              <a:ext cx="1568574" cy="11355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9704" name="Picture 8" descr="C:\Users\Administrator\AppData\Roaming\Tencent\Users\541737432\QQ\WinTemp\RichOle\[J}5EUV~YH2NWVAF4J3{T41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089070" y="3585066"/>
              <a:ext cx="1535810" cy="116632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9705" name="Picture 9" descr="C:\Users\Administrator\AppData\Roaming\Tencent\Users\541737432\QQ\WinTemp\RichOle\]QO~%EFD@K{3N$)A_N7OXBE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51434" y="3585066"/>
              <a:ext cx="1535809" cy="116632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9706" name="Picture 10" descr="C:\Users\Administrator\AppData\Roaming\Tencent\Users\541737432\QQ\WinTemp\RichOle\_Y[`9SBKWC$DD538`YBQWTP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54894" y="3585066"/>
              <a:ext cx="1535809" cy="11355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808038" y="3483928"/>
            <a:ext cx="7523163" cy="1079500"/>
          </a:xfrm>
          <a:prstGeom prst="callout2">
            <a:avLst>
              <a:gd name="adj1" fmla="val 52793"/>
              <a:gd name="adj2" fmla="val 272"/>
              <a:gd name="adj3" fmla="val 25474"/>
              <a:gd name="adj4" fmla="val -4995"/>
              <a:gd name="adj5" fmla="val -27833"/>
              <a:gd name="adj6" fmla="val -2469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0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作者只用一句话就写出了种花生的过程，</a:t>
            </a:r>
            <a:r>
              <a:rPr kumimoji="0" lang="zh-CN" altLang="en-US" sz="2000" b="1" kern="1200" cap="none" spc="0" normalizeH="0" baseline="0" noProof="0" dirty="0">
                <a:solidFill>
                  <a:srgbClr val="0066FF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“居然”</a:t>
            </a:r>
            <a:r>
              <a:rPr kumimoji="0" lang="zh-CN" altLang="en-US" sz="20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 突出了“我们” 对收获花生的惊喜与兴奋。“我们” 的种植水平不高，又是在荒地上种的，花生</a:t>
            </a:r>
            <a:r>
              <a:rPr kumimoji="0" lang="zh-CN" altLang="en-US" sz="20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却收获了</a:t>
            </a:r>
            <a:r>
              <a:rPr kumimoji="0" lang="zh-CN" altLang="en-US" sz="20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，说明花生的生命力顽强。</a:t>
            </a:r>
          </a:p>
        </p:txBody>
      </p:sp>
      <p:sp>
        <p:nvSpPr>
          <p:cNvPr id="6" name="云形标注 5"/>
          <p:cNvSpPr/>
          <p:nvPr/>
        </p:nvSpPr>
        <p:spPr>
          <a:xfrm>
            <a:off x="5156200" y="74930"/>
            <a:ext cx="2559050" cy="846455"/>
          </a:xfrm>
          <a:prstGeom prst="cloudCallout">
            <a:avLst>
              <a:gd name="adj1" fmla="val -22498"/>
              <a:gd name="adj2" fmla="val 73566"/>
            </a:avLst>
          </a:prstGeom>
          <a:grpFill/>
          <a:ln>
            <a:solidFill>
              <a:schemeClr val="accent1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种花生的过程。</a:t>
            </a:r>
            <a:endParaRPr lang="zh-CN" altLang="en-US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/>
      <p:bldP spid="16" grpId="0" bldLvl="0" animBg="1"/>
      <p:bldP spid="6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706120" y="1347788"/>
            <a:ext cx="7599363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53340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“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我们姐弟几个都很高兴，买种，翻地，播种，浇水，没过几个月，居然收获了。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”带点的词语将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劳动过程一气呵成地写了出来，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你会写吗？</a:t>
            </a:r>
          </a:p>
          <a:p>
            <a:pPr marR="0" lvl="0" indent="533400" algn="l" defTabSz="4572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今天周末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，我在家打扫卫生，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___________________________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，很快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屋子就变得干干净净了。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205413" y="2886393"/>
            <a:ext cx="3458527" cy="6376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</a:rPr>
              <a:t>整理床铺，擦桌子，</a:t>
            </a:r>
          </a:p>
        </p:txBody>
      </p:sp>
      <p:sp>
        <p:nvSpPr>
          <p:cNvPr id="2" name="矩形 1"/>
          <p:cNvSpPr/>
          <p:nvPr/>
        </p:nvSpPr>
        <p:spPr>
          <a:xfrm>
            <a:off x="1210628" y="3400743"/>
            <a:ext cx="906017" cy="6376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</a:rPr>
              <a:t>拖地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474663" y="686435"/>
            <a:ext cx="1711836" cy="523220"/>
            <a:chOff x="474663" y="926465"/>
            <a:chExt cx="1711836" cy="523220"/>
          </a:xfrm>
        </p:grpSpPr>
        <p:sp>
          <p:nvSpPr>
            <p:cNvPr id="12301" name="矩形 2"/>
            <p:cNvSpPr/>
            <p:nvPr/>
          </p:nvSpPr>
          <p:spPr>
            <a:xfrm>
              <a:off x="817213" y="926465"/>
              <a:ext cx="1369286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rgbClr val="36A43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积累</a:t>
              </a:r>
              <a:r>
                <a:rPr lang="zh-CN" altLang="en-US" sz="2800" b="1" dirty="0">
                  <a:solidFill>
                    <a:srgbClr val="36A43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</a:t>
              </a:r>
              <a:r>
                <a:rPr lang="zh-CN" altLang="en-US" sz="2800" b="1" dirty="0" smtClean="0">
                  <a:solidFill>
                    <a:srgbClr val="36A43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sz="2800" b="1" dirty="0">
                <a:solidFill>
                  <a:srgbClr val="36A43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2300" name="图片 24" descr="花盆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4663" y="950019"/>
              <a:ext cx="389931" cy="4459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2295" name="矩形 2"/>
          <p:cNvSpPr/>
          <p:nvPr/>
        </p:nvSpPr>
        <p:spPr>
          <a:xfrm>
            <a:off x="5028274" y="1646162"/>
            <a:ext cx="676788" cy="52322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0000"/>
                </a:solidFill>
                <a:latin typeface="宋体" panose="02010600030101010101" pitchFamily="2" charset="-122"/>
              </a:rPr>
              <a:t>• </a:t>
            </a:r>
            <a:r>
              <a:rPr lang="en-US" altLang="zh-CN" sz="2800" b="1" dirty="0">
                <a:solidFill>
                  <a:srgbClr val="000000"/>
                </a:solidFill>
                <a:latin typeface="宋体" panose="02010600030101010101" pitchFamily="2" charset="-122"/>
              </a:rPr>
              <a:t>•</a:t>
            </a:r>
            <a:endParaRPr lang="zh-CN" altLang="en-US" sz="2800" dirty="0"/>
          </a:p>
        </p:txBody>
      </p:sp>
      <p:sp>
        <p:nvSpPr>
          <p:cNvPr id="12296" name="矩形 9"/>
          <p:cNvSpPr/>
          <p:nvPr/>
        </p:nvSpPr>
        <p:spPr>
          <a:xfrm>
            <a:off x="5947028" y="1646162"/>
            <a:ext cx="676788" cy="52322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0000"/>
                </a:solidFill>
                <a:latin typeface="宋体" panose="02010600030101010101" pitchFamily="2" charset="-122"/>
              </a:rPr>
              <a:t>• </a:t>
            </a:r>
            <a:r>
              <a:rPr lang="en-US" altLang="zh-CN" sz="2800" b="1" dirty="0">
                <a:solidFill>
                  <a:srgbClr val="000000"/>
                </a:solidFill>
                <a:latin typeface="宋体" panose="02010600030101010101" pitchFamily="2" charset="-122"/>
              </a:rPr>
              <a:t>•</a:t>
            </a:r>
            <a:endParaRPr lang="zh-CN" altLang="en-US" sz="2800" dirty="0"/>
          </a:p>
        </p:txBody>
      </p:sp>
      <p:sp>
        <p:nvSpPr>
          <p:cNvPr id="12297" name="矩形 10"/>
          <p:cNvSpPr/>
          <p:nvPr/>
        </p:nvSpPr>
        <p:spPr>
          <a:xfrm>
            <a:off x="6868868" y="1646162"/>
            <a:ext cx="676788" cy="52322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0000"/>
                </a:solidFill>
                <a:latin typeface="宋体" panose="02010600030101010101" pitchFamily="2" charset="-122"/>
              </a:rPr>
              <a:t>• </a:t>
            </a:r>
            <a:r>
              <a:rPr lang="en-US" altLang="zh-CN" sz="2800" b="1" dirty="0">
                <a:solidFill>
                  <a:srgbClr val="000000"/>
                </a:solidFill>
                <a:latin typeface="宋体" panose="02010600030101010101" pitchFamily="2" charset="-122"/>
              </a:rPr>
              <a:t>•</a:t>
            </a:r>
            <a:endParaRPr lang="zh-CN" altLang="en-US" sz="2800" dirty="0"/>
          </a:p>
        </p:txBody>
      </p:sp>
      <p:sp>
        <p:nvSpPr>
          <p:cNvPr id="12298" name="矩形 12"/>
          <p:cNvSpPr/>
          <p:nvPr/>
        </p:nvSpPr>
        <p:spPr>
          <a:xfrm>
            <a:off x="7805219" y="1691882"/>
            <a:ext cx="495649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0000"/>
                </a:solidFill>
                <a:latin typeface="宋体" panose="02010600030101010101" pitchFamily="2" charset="-122"/>
              </a:rPr>
              <a:t>• </a:t>
            </a:r>
            <a:endParaRPr lang="zh-CN" altLang="en-US" sz="2800" dirty="0"/>
          </a:p>
        </p:txBody>
      </p:sp>
      <p:sp>
        <p:nvSpPr>
          <p:cNvPr id="15" name="矩形 12"/>
          <p:cNvSpPr/>
          <p:nvPr/>
        </p:nvSpPr>
        <p:spPr>
          <a:xfrm>
            <a:off x="741479" y="2194802"/>
            <a:ext cx="365806" cy="52322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solidFill>
                  <a:srgbClr val="000000"/>
                </a:solidFill>
                <a:latin typeface="宋体" panose="02010600030101010101" pitchFamily="2" charset="-122"/>
              </a:rPr>
              <a:t>•</a:t>
            </a:r>
            <a:endParaRPr lang="zh-CN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83571" y="1676209"/>
            <a:ext cx="6336703" cy="1013564"/>
          </a:xfrm>
        </p:spPr>
        <p:txBody>
          <a:bodyPr/>
          <a:lstStyle/>
          <a:p>
            <a:pPr>
              <a:lnSpc>
                <a:spcPct val="150000"/>
              </a:lnSpc>
              <a:buNone/>
            </a:pPr>
            <a:r>
              <a:rPr lang="zh-CN" altLang="en-US" sz="3200" b="1" dirty="0" smtClean="0">
                <a:latin typeface="+mj-ea"/>
                <a:ea typeface="+mj-ea"/>
              </a:rPr>
              <a:t>    默读第二自然段，说一说你从中了解到了什么。</a:t>
            </a:r>
            <a:endParaRPr lang="zh-CN" altLang="en-US" sz="3200" b="1" dirty="0">
              <a:latin typeface="+mj-ea"/>
              <a:ea typeface="+mj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31483" y="736283"/>
            <a:ext cx="1422400" cy="633412"/>
            <a:chOff x="465029" y="787828"/>
            <a:chExt cx="3046091" cy="632458"/>
          </a:xfrm>
        </p:grpSpPr>
        <p:sp>
          <p:nvSpPr>
            <p:cNvPr id="4" name="矩形 8"/>
            <p:cNvSpPr>
              <a:spLocks noChangeArrowheads="1"/>
            </p:cNvSpPr>
            <p:nvPr/>
          </p:nvSpPr>
          <p:spPr bwMode="auto">
            <a:xfrm>
              <a:off x="550019" y="787828"/>
              <a:ext cx="2961101" cy="632458"/>
            </a:xfrm>
            <a:prstGeom prst="flowChartPunchedTap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>
              <a:spAutoFit/>
            </a:bodyPr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" name="矩形 4"/>
            <p:cNvSpPr>
              <a:spLocks noChangeArrowheads="1"/>
            </p:cNvSpPr>
            <p:nvPr/>
          </p:nvSpPr>
          <p:spPr bwMode="auto">
            <a:xfrm>
              <a:off x="465029" y="865165"/>
              <a:ext cx="2929948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numCol="1">
              <a:prstTxWarp prst="textWave2">
                <a:avLst/>
              </a:prstTxWarp>
              <a:spAutoFit/>
            </a:bodyPr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 尝花生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1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136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3"/>
          <p:cNvSpPr txBox="1"/>
          <p:nvPr/>
        </p:nvSpPr>
        <p:spPr>
          <a:xfrm>
            <a:off x="713423" y="745808"/>
            <a:ext cx="7894637" cy="17605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Calibri" panose="020F0502020204030204" pitchFamily="34" charset="0"/>
              </a:rPr>
              <a:t>　　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母亲说：“今晚我们过一个收获节，请你们的父亲也来尝尝我们的新花生，好不好？”母亲把花生做成了好几样食品，还吩咐就在后园的茅亭里过这个节。</a:t>
            </a:r>
          </a:p>
        </p:txBody>
      </p:sp>
      <p:pic>
        <p:nvPicPr>
          <p:cNvPr id="32773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898" y="2820988"/>
            <a:ext cx="1884362" cy="13255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2774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6085" y="2911475"/>
            <a:ext cx="1741488" cy="11461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2775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9523" y="2884488"/>
            <a:ext cx="1797050" cy="11985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2776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9148" y="2901950"/>
            <a:ext cx="1498600" cy="11652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2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矩形 1"/>
          <p:cNvSpPr/>
          <p:nvPr/>
        </p:nvSpPr>
        <p:spPr>
          <a:xfrm>
            <a:off x="1340168" y="2408873"/>
            <a:ext cx="6462712" cy="194950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811213">
              <a:lnSpc>
                <a:spcPct val="150000"/>
              </a:lnSpc>
            </a:pPr>
            <a:r>
              <a:rPr lang="zh-CN" altLang="en-US" sz="2800" b="1" dirty="0" smtClean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分</a:t>
            </a:r>
            <a:r>
              <a:rPr lang="zh-CN" altLang="en-US" sz="2800" b="1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角色读第</a:t>
            </a:r>
            <a:r>
              <a:rPr lang="en-US" altLang="zh-CN" sz="2800" b="1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3-15</a:t>
            </a:r>
            <a:r>
              <a:rPr lang="zh-CN" altLang="en-US" sz="2800" b="1" dirty="0" smtClean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自然段中“我们”</a:t>
            </a:r>
            <a:r>
              <a:rPr lang="zh-CN" altLang="en-US" sz="2800" b="1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的对话</a:t>
            </a:r>
            <a:r>
              <a:rPr lang="zh-CN" altLang="en-US" sz="2800" b="1" dirty="0" smtClean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，</a:t>
            </a:r>
            <a:r>
              <a:rPr lang="zh-CN" altLang="en-US" sz="2800" b="1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按</a:t>
            </a:r>
            <a:r>
              <a:rPr lang="zh-CN" altLang="en-US" sz="2800" b="1" dirty="0" smtClean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学习小组讨论：</a:t>
            </a:r>
            <a:r>
              <a:rPr lang="zh-CN" altLang="en-US" sz="2800" b="1" dirty="0">
                <a:latin typeface="Times New Roman" pitchFamily="18" charset="0"/>
                <a:ea typeface="+mj-ea"/>
                <a:cs typeface="Times New Roman" pitchFamily="18" charset="0"/>
              </a:rPr>
              <a:t>这一家人是怎么议论花生的？</a:t>
            </a:r>
            <a:endParaRPr lang="zh-CN" altLang="en-US" sz="2800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31756" name="Picture 12" descr="C:\Users\Administrator\AppData\Roaming\Tencent\Users\541737432\QQ\WinTemp\RichOle\CI%@$LXMY046V6RQE_76C~Q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03246" y="322973"/>
            <a:ext cx="3192144" cy="1977366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  <p:grpSp>
        <p:nvGrpSpPr>
          <p:cNvPr id="11" name="组合 2"/>
          <p:cNvGrpSpPr/>
          <p:nvPr/>
        </p:nvGrpSpPr>
        <p:grpSpPr>
          <a:xfrm>
            <a:off x="500063" y="747713"/>
            <a:ext cx="1422400" cy="633412"/>
            <a:chOff x="465029" y="787828"/>
            <a:chExt cx="3046091" cy="632458"/>
          </a:xfrm>
        </p:grpSpPr>
        <p:sp>
          <p:nvSpPr>
            <p:cNvPr id="12" name="矩形 8"/>
            <p:cNvSpPr>
              <a:spLocks noChangeArrowheads="1"/>
            </p:cNvSpPr>
            <p:nvPr/>
          </p:nvSpPr>
          <p:spPr bwMode="auto">
            <a:xfrm>
              <a:off x="550019" y="787828"/>
              <a:ext cx="2961101" cy="632458"/>
            </a:xfrm>
            <a:prstGeom prst="flowChartPunchedTap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>
              <a:spAutoFit/>
            </a:bodyPr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" name="矩形 12"/>
            <p:cNvSpPr>
              <a:spLocks noChangeArrowheads="1"/>
            </p:cNvSpPr>
            <p:nvPr/>
          </p:nvSpPr>
          <p:spPr bwMode="auto">
            <a:xfrm>
              <a:off x="465029" y="865165"/>
              <a:ext cx="2929948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numCol="1">
              <a:prstTxWarp prst="textWave2">
                <a:avLst/>
              </a:prstTxWarp>
              <a:spAutoFit/>
            </a:bodyPr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 议花生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 descr="议花生"/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41295" y="586105"/>
            <a:ext cx="3841750" cy="40894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" name="组合 8"/>
          <p:cNvGrpSpPr/>
          <p:nvPr/>
        </p:nvGrpSpPr>
        <p:grpSpPr>
          <a:xfrm>
            <a:off x="6288405" y="3396933"/>
            <a:ext cx="2393950" cy="1038225"/>
            <a:chOff x="2212927" y="555829"/>
            <a:chExt cx="4803171" cy="1779353"/>
          </a:xfrm>
        </p:grpSpPr>
        <p:sp>
          <p:nvSpPr>
            <p:cNvPr id="4" name="云形标注 3"/>
            <p:cNvSpPr/>
            <p:nvPr/>
          </p:nvSpPr>
          <p:spPr>
            <a:xfrm>
              <a:off x="2212927" y="607522"/>
              <a:ext cx="4803171" cy="1727660"/>
            </a:xfrm>
            <a:prstGeom prst="cloudCallout">
              <a:avLst>
                <a:gd name="adj1" fmla="val -66190"/>
                <a:gd name="adj2" fmla="val -48441"/>
              </a:avLst>
            </a:prstGeom>
            <a:solidFill>
              <a:schemeClr val="bg1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375" name="矩形 24"/>
            <p:cNvSpPr/>
            <p:nvPr/>
          </p:nvSpPr>
          <p:spPr>
            <a:xfrm>
              <a:off x="2622901" y="555829"/>
              <a:ext cx="4269512" cy="131938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0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 </a:t>
              </a:r>
              <a:endParaRPr lang="en-US" altLang="zh-CN" sz="2000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  <a:p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花生可以</a:t>
              </a:r>
              <a:r>
                <a:rPr lang="zh-CN" altLang="en-US" sz="2400" b="1" dirty="0">
                  <a:solidFill>
                    <a:srgbClr val="FF6600"/>
                  </a:solidFill>
                  <a:latin typeface="宋体" panose="02010600030101010101" pitchFamily="2" charset="-122"/>
                  <a:sym typeface="Arial" panose="020B0604020202020204" pitchFamily="34" charset="0"/>
                </a:rPr>
                <a:t>榨油</a:t>
              </a:r>
              <a:r>
                <a:rPr lang="zh-CN" altLang="en-US" sz="2400" b="1" dirty="0">
                  <a:latin typeface="Calibri" panose="020F0502020204030204" pitchFamily="34" charset="0"/>
                </a:rPr>
                <a:t>。</a:t>
              </a:r>
            </a:p>
          </p:txBody>
        </p:sp>
      </p:grpSp>
      <p:grpSp>
        <p:nvGrpSpPr>
          <p:cNvPr id="6" name="组合 8"/>
          <p:cNvGrpSpPr/>
          <p:nvPr/>
        </p:nvGrpSpPr>
        <p:grpSpPr>
          <a:xfrm>
            <a:off x="817563" y="868045"/>
            <a:ext cx="2393950" cy="1222375"/>
            <a:chOff x="2212927" y="241563"/>
            <a:chExt cx="4803171" cy="2093619"/>
          </a:xfrm>
        </p:grpSpPr>
        <p:sp>
          <p:nvSpPr>
            <p:cNvPr id="7" name="云形标注 6"/>
            <p:cNvSpPr/>
            <p:nvPr/>
          </p:nvSpPr>
          <p:spPr>
            <a:xfrm>
              <a:off x="2212927" y="605907"/>
              <a:ext cx="4803171" cy="1729275"/>
            </a:xfrm>
            <a:prstGeom prst="cloudCallout">
              <a:avLst>
                <a:gd name="adj1" fmla="val 84883"/>
                <a:gd name="adj2" fmla="val 98327"/>
              </a:avLst>
            </a:prstGeom>
            <a:solidFill>
              <a:schemeClr val="bg1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" name="矩形 24"/>
            <p:cNvSpPr>
              <a:spLocks noChangeArrowheads="1"/>
            </p:cNvSpPr>
            <p:nvPr/>
          </p:nvSpPr>
          <p:spPr bwMode="auto">
            <a:xfrm>
              <a:off x="2993282" y="241563"/>
              <a:ext cx="3408086" cy="19522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花生的</a:t>
              </a: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味道</a:t>
              </a: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  <a:sym typeface="Arial" panose="020B0604020202020204" pitchFamily="34" charset="0"/>
                </a:rPr>
                <a:t>很美</a:t>
              </a: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rPr>
                <a:t>。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47650" y="2564448"/>
            <a:ext cx="3178175" cy="1270000"/>
            <a:chOff x="2190174" y="605703"/>
            <a:chExt cx="4980579" cy="1730362"/>
          </a:xfrm>
        </p:grpSpPr>
        <p:sp>
          <p:nvSpPr>
            <p:cNvPr id="10" name="云形标注 9"/>
            <p:cNvSpPr/>
            <p:nvPr/>
          </p:nvSpPr>
          <p:spPr>
            <a:xfrm>
              <a:off x="2190174" y="605703"/>
              <a:ext cx="4980579" cy="1730362"/>
            </a:xfrm>
            <a:prstGeom prst="cloudCallout">
              <a:avLst>
                <a:gd name="adj1" fmla="val 51408"/>
                <a:gd name="adj2" fmla="val 46106"/>
              </a:avLst>
            </a:prstGeom>
            <a:solidFill>
              <a:schemeClr val="bg1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矩形 24"/>
            <p:cNvSpPr>
              <a:spLocks noChangeArrowheads="1"/>
            </p:cNvSpPr>
            <p:nvPr/>
          </p:nvSpPr>
          <p:spPr bwMode="auto">
            <a:xfrm>
              <a:off x="2578271" y="754946"/>
              <a:ext cx="4269068" cy="138429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花生的</a:t>
              </a: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价钱</a:t>
              </a: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  <a:sym typeface="Arial" panose="020B0604020202020204" pitchFamily="34" charset="0"/>
                </a:rPr>
                <a:t>便宜</a:t>
              </a:r>
              <a:r>
                <a: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  <a:sym typeface="Arial" panose="020B0604020202020204" pitchFamily="34" charset="0"/>
                </a:rPr>
                <a:t>,</a:t>
              </a: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  <a:sym typeface="Arial" panose="020B0604020202020204" pitchFamily="34" charset="0"/>
                </a:rPr>
                <a:t>谁都可以买来吃，都喜欢吃。这就是它的好处。</a:t>
              </a:r>
            </a:p>
          </p:txBody>
        </p:sp>
      </p:grpSp>
      <p:grpSp>
        <p:nvGrpSpPr>
          <p:cNvPr id="12" name="组合 8"/>
          <p:cNvGrpSpPr/>
          <p:nvPr/>
        </p:nvGrpSpPr>
        <p:grpSpPr>
          <a:xfrm>
            <a:off x="6252845" y="643255"/>
            <a:ext cx="2644775" cy="1385888"/>
            <a:chOff x="5672875" y="-1563538"/>
            <a:chExt cx="4116153" cy="1492072"/>
          </a:xfrm>
        </p:grpSpPr>
        <p:sp>
          <p:nvSpPr>
            <p:cNvPr id="13" name="云形标注 12"/>
            <p:cNvSpPr/>
            <p:nvPr/>
          </p:nvSpPr>
          <p:spPr>
            <a:xfrm>
              <a:off x="5672875" y="-1491754"/>
              <a:ext cx="4116153" cy="1420288"/>
            </a:xfrm>
            <a:prstGeom prst="cloudCallout">
              <a:avLst>
                <a:gd name="adj1" fmla="val -68954"/>
                <a:gd name="adj2" fmla="val 42608"/>
              </a:avLst>
            </a:prstGeom>
            <a:solidFill>
              <a:schemeClr val="bg1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矩形 24"/>
            <p:cNvSpPr>
              <a:spLocks noChangeArrowheads="1"/>
            </p:cNvSpPr>
            <p:nvPr/>
          </p:nvSpPr>
          <p:spPr bwMode="auto">
            <a:xfrm>
              <a:off x="5932297" y="-1563538"/>
              <a:ext cx="3797434" cy="122544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66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anose="02020603050405020304" pitchFamily="18" charset="0"/>
                  <a:ea typeface="幼圆" pitchFamily="49" charset="-122"/>
                  <a:cs typeface="+mn-cs"/>
                </a:rPr>
                <a:t>谁能把花生的好处说出来？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9" name="Text Box 11"/>
          <p:cNvSpPr txBox="1"/>
          <p:nvPr/>
        </p:nvSpPr>
        <p:spPr>
          <a:xfrm>
            <a:off x="479425" y="1308100"/>
            <a:ext cx="8004175" cy="19386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    父亲说：“花生的好处很多，有一样最可贵。它的果实埋在地里，不像桃子、石榴、苹果那样，把鲜红嫩绿的果实高高地挂在枝上，使人一见就生爱慕之心。你们看它矮矮地长在地上，等到成熟了，也不能立刻分辨出来它有没有果实，必须挖起来才知道。”</a:t>
            </a:r>
          </a:p>
        </p:txBody>
      </p:sp>
      <p:cxnSp>
        <p:nvCxnSpPr>
          <p:cNvPr id="13" name="直接连接符 12"/>
          <p:cNvCxnSpPr/>
          <p:nvPr/>
        </p:nvCxnSpPr>
        <p:spPr bwMode="auto">
          <a:xfrm rot="10800000">
            <a:off x="2370138" y="1761808"/>
            <a:ext cx="496888" cy="1588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 bwMode="auto">
          <a:xfrm rot="10800000" flipV="1">
            <a:off x="1077913" y="2233613"/>
            <a:ext cx="2095500" cy="1588"/>
          </a:xfrm>
          <a:prstGeom prst="line">
            <a:avLst/>
          </a:prstGeom>
          <a:ln>
            <a:solidFill>
              <a:srgbClr val="0066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 bwMode="auto">
          <a:xfrm rot="10800000" flipV="1">
            <a:off x="6723063" y="1763713"/>
            <a:ext cx="1525588" cy="1588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 bwMode="auto">
          <a:xfrm rot="10800000" flipV="1">
            <a:off x="4156075" y="3130550"/>
            <a:ext cx="2170113" cy="1588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 bwMode="auto">
          <a:xfrm rot="10800000" flipV="1">
            <a:off x="593725" y="2692400"/>
            <a:ext cx="2517775" cy="1588"/>
          </a:xfrm>
          <a:prstGeom prst="line">
            <a:avLst/>
          </a:prstGeom>
          <a:ln>
            <a:solidFill>
              <a:srgbClr val="0066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392" name="Rectangle 11"/>
          <p:cNvSpPr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3173413" y="1746250"/>
            <a:ext cx="931862" cy="69850"/>
            <a:chOff x="12" y="0"/>
            <a:chExt cx="823" cy="45"/>
          </a:xfrm>
        </p:grpSpPr>
        <p:sp>
          <p:nvSpPr>
            <p:cNvPr id="16405" name="AutoShape 4"/>
            <p:cNvSpPr/>
            <p:nvPr/>
          </p:nvSpPr>
          <p:spPr>
            <a:xfrm>
              <a:off x="12" y="0"/>
              <a:ext cx="136" cy="45"/>
            </a:xfrm>
            <a:prstGeom prst="flowChartExtract">
              <a:avLst/>
            </a:prstGeom>
            <a:solidFill>
              <a:srgbClr val="FF0000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lIns="91435" tIns="45718" rIns="91435" bIns="45718" anchor="ctr"/>
            <a:lstStyle/>
            <a:p>
              <a:endParaRPr lang="zh-CN" altLang="en-US" u="sng" dirty="0">
                <a:latin typeface="Calibri" panose="020F0502020204030204" pitchFamily="34" charset="0"/>
              </a:endParaRPr>
            </a:p>
          </p:txBody>
        </p:sp>
        <p:sp>
          <p:nvSpPr>
            <p:cNvPr id="16406" name="AutoShape 5"/>
            <p:cNvSpPr/>
            <p:nvPr/>
          </p:nvSpPr>
          <p:spPr>
            <a:xfrm>
              <a:off x="236" y="0"/>
              <a:ext cx="136" cy="45"/>
            </a:xfrm>
            <a:prstGeom prst="flowChartExtract">
              <a:avLst/>
            </a:prstGeom>
            <a:solidFill>
              <a:srgbClr val="FF0000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lIns="91435" tIns="45718" rIns="91435" bIns="45718" anchor="ctr"/>
            <a:lstStyle/>
            <a:p>
              <a:endParaRPr lang="zh-CN" altLang="en-US" u="sng" dirty="0">
                <a:latin typeface="Calibri" panose="020F0502020204030204" pitchFamily="34" charset="0"/>
              </a:endParaRPr>
            </a:p>
          </p:txBody>
        </p:sp>
        <p:sp>
          <p:nvSpPr>
            <p:cNvPr id="16407" name="AutoShape 6"/>
            <p:cNvSpPr/>
            <p:nvPr/>
          </p:nvSpPr>
          <p:spPr>
            <a:xfrm>
              <a:off x="473" y="0"/>
              <a:ext cx="136" cy="45"/>
            </a:xfrm>
            <a:prstGeom prst="flowChartExtract">
              <a:avLst/>
            </a:prstGeom>
            <a:solidFill>
              <a:srgbClr val="FF0000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lIns="91435" tIns="45718" rIns="91435" bIns="45718" anchor="ctr"/>
            <a:lstStyle/>
            <a:p>
              <a:endParaRPr lang="zh-CN" altLang="en-US" u="sng" dirty="0">
                <a:latin typeface="Calibri" panose="020F0502020204030204" pitchFamily="34" charset="0"/>
              </a:endParaRPr>
            </a:p>
          </p:txBody>
        </p:sp>
        <p:sp>
          <p:nvSpPr>
            <p:cNvPr id="16408" name="AutoShape 7"/>
            <p:cNvSpPr/>
            <p:nvPr/>
          </p:nvSpPr>
          <p:spPr>
            <a:xfrm>
              <a:off x="699" y="0"/>
              <a:ext cx="136" cy="45"/>
            </a:xfrm>
            <a:prstGeom prst="flowChartExtract">
              <a:avLst/>
            </a:prstGeom>
            <a:solidFill>
              <a:srgbClr val="FF0000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lIns="91435" tIns="45718" rIns="91435" bIns="45718" anchor="ctr"/>
            <a:lstStyle/>
            <a:p>
              <a:endParaRPr lang="zh-CN" altLang="en-US" u="sng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 bwMode="auto">
          <a:xfrm>
            <a:off x="6736517" y="2193615"/>
            <a:ext cx="988349" cy="76059"/>
            <a:chOff x="25" y="-4"/>
            <a:chExt cx="698" cy="49"/>
          </a:xfrm>
          <a:solidFill>
            <a:srgbClr val="0066FF"/>
          </a:solidFill>
        </p:grpSpPr>
        <p:sp>
          <p:nvSpPr>
            <p:cNvPr id="34841" name="AutoShape 4"/>
            <p:cNvSpPr>
              <a:spLocks noChangeArrowheads="1"/>
            </p:cNvSpPr>
            <p:nvPr/>
          </p:nvSpPr>
          <p:spPr bwMode="auto">
            <a:xfrm>
              <a:off x="25" y="0"/>
              <a:ext cx="136" cy="45"/>
            </a:xfrm>
            <a:prstGeom prst="flowChartExtra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lIns="91435" tIns="45718" rIns="91435" bIns="45718" anchor="ctr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sng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4842" name="AutoShape 5"/>
            <p:cNvSpPr>
              <a:spLocks noChangeArrowheads="1"/>
            </p:cNvSpPr>
            <p:nvPr/>
          </p:nvSpPr>
          <p:spPr bwMode="auto">
            <a:xfrm>
              <a:off x="207" y="0"/>
              <a:ext cx="136" cy="45"/>
            </a:xfrm>
            <a:prstGeom prst="flowChartExtra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lIns="91435" tIns="45718" rIns="91435" bIns="45718" anchor="ctr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sng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4843" name="AutoShape 6"/>
            <p:cNvSpPr>
              <a:spLocks noChangeArrowheads="1"/>
            </p:cNvSpPr>
            <p:nvPr/>
          </p:nvSpPr>
          <p:spPr bwMode="auto">
            <a:xfrm>
              <a:off x="395" y="0"/>
              <a:ext cx="136" cy="45"/>
            </a:xfrm>
            <a:prstGeom prst="flowChartExtra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lIns="91435" tIns="45718" rIns="91435" bIns="45718" anchor="ctr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sng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" name="AutoShape 7"/>
            <p:cNvSpPr>
              <a:spLocks noChangeArrowheads="1"/>
            </p:cNvSpPr>
            <p:nvPr/>
          </p:nvSpPr>
          <p:spPr bwMode="auto">
            <a:xfrm>
              <a:off x="587" y="-4"/>
              <a:ext cx="136" cy="45"/>
            </a:xfrm>
            <a:prstGeom prst="flowChartExtra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lIns="91435" tIns="45718" rIns="91435" bIns="45718" anchor="ctr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sng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5" name="Group 18"/>
          <p:cNvGrpSpPr/>
          <p:nvPr/>
        </p:nvGrpSpPr>
        <p:grpSpPr bwMode="auto">
          <a:xfrm>
            <a:off x="6024834" y="2219392"/>
            <a:ext cx="611234" cy="78228"/>
            <a:chOff x="7" y="-4"/>
            <a:chExt cx="586" cy="53"/>
          </a:xfrm>
          <a:solidFill>
            <a:srgbClr val="0066FF"/>
          </a:solidFill>
        </p:grpSpPr>
        <p:sp>
          <p:nvSpPr>
            <p:cNvPr id="34838" name="AutoShape 19"/>
            <p:cNvSpPr>
              <a:spLocks noChangeArrowheads="1"/>
            </p:cNvSpPr>
            <p:nvPr/>
          </p:nvSpPr>
          <p:spPr bwMode="auto">
            <a:xfrm>
              <a:off x="7" y="-4"/>
              <a:ext cx="66" cy="53"/>
            </a:xfrm>
            <a:prstGeom prst="flowChartConnector">
              <a:avLst/>
            </a:prstGeom>
            <a:grpFill/>
            <a:ln w="9525">
              <a:solidFill>
                <a:schemeClr val="tx1"/>
              </a:solidFill>
              <a:round/>
            </a:ln>
          </p:spPr>
          <p:txBody>
            <a:bodyPr wrap="none" lIns="91435" tIns="45718" rIns="91435" bIns="45718" anchor="ctr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sng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4839" name="AutoShape 20"/>
            <p:cNvSpPr>
              <a:spLocks noChangeArrowheads="1"/>
            </p:cNvSpPr>
            <p:nvPr/>
          </p:nvSpPr>
          <p:spPr bwMode="auto">
            <a:xfrm>
              <a:off x="266" y="-4"/>
              <a:ext cx="66" cy="53"/>
            </a:xfrm>
            <a:prstGeom prst="flowChartConnector">
              <a:avLst/>
            </a:prstGeom>
            <a:grpFill/>
            <a:ln w="9525">
              <a:solidFill>
                <a:schemeClr val="tx1"/>
              </a:solidFill>
              <a:round/>
            </a:ln>
          </p:spPr>
          <p:txBody>
            <a:bodyPr wrap="none" lIns="91435" tIns="45718" rIns="91435" bIns="45718" anchor="ctr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sng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4840" name="AutoShape 21"/>
            <p:cNvSpPr>
              <a:spLocks noChangeArrowheads="1"/>
            </p:cNvSpPr>
            <p:nvPr/>
          </p:nvSpPr>
          <p:spPr bwMode="auto">
            <a:xfrm>
              <a:off x="527" y="-4"/>
              <a:ext cx="66" cy="53"/>
            </a:xfrm>
            <a:prstGeom prst="flowChartConnector">
              <a:avLst/>
            </a:prstGeom>
            <a:grpFill/>
            <a:ln w="9525">
              <a:solidFill>
                <a:schemeClr val="tx1"/>
              </a:solidFill>
              <a:round/>
            </a:ln>
          </p:spPr>
          <p:txBody>
            <a:bodyPr wrap="none" lIns="91435" tIns="45718" rIns="91435" bIns="45718" anchor="ctr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sng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" name="Group 18"/>
          <p:cNvGrpSpPr/>
          <p:nvPr/>
        </p:nvGrpSpPr>
        <p:grpSpPr>
          <a:xfrm>
            <a:off x="4257675" y="2660650"/>
            <a:ext cx="587375" cy="77788"/>
            <a:chOff x="10" y="-2"/>
            <a:chExt cx="520" cy="48"/>
          </a:xfrm>
        </p:grpSpPr>
        <p:sp>
          <p:nvSpPr>
            <p:cNvPr id="16402" name="AutoShape 19"/>
            <p:cNvSpPr/>
            <p:nvPr/>
          </p:nvSpPr>
          <p:spPr>
            <a:xfrm>
              <a:off x="10" y="-2"/>
              <a:ext cx="60" cy="48"/>
            </a:xfrm>
            <a:prstGeom prst="flowChartConnector">
              <a:avLst/>
            </a:prstGeom>
            <a:solidFill>
              <a:srgbClr val="FF0000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lIns="91435" tIns="45718" rIns="91435" bIns="45718" anchor="ctr"/>
            <a:lstStyle/>
            <a:p>
              <a:endParaRPr lang="zh-CN" altLang="en-US" sz="1600" u="sng" dirty="0">
                <a:latin typeface="Calibri" panose="020F0502020204030204" pitchFamily="34" charset="0"/>
              </a:endParaRPr>
            </a:p>
          </p:txBody>
        </p:sp>
        <p:sp>
          <p:nvSpPr>
            <p:cNvPr id="16403" name="AutoShape 20"/>
            <p:cNvSpPr/>
            <p:nvPr/>
          </p:nvSpPr>
          <p:spPr>
            <a:xfrm>
              <a:off x="239" y="-2"/>
              <a:ext cx="60" cy="48"/>
            </a:xfrm>
            <a:prstGeom prst="flowChartConnector">
              <a:avLst/>
            </a:prstGeom>
            <a:solidFill>
              <a:srgbClr val="FF0000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lIns="91435" tIns="45718" rIns="91435" bIns="45718" anchor="ctr"/>
            <a:lstStyle/>
            <a:p>
              <a:endParaRPr lang="zh-CN" altLang="en-US" sz="1600" u="sng" dirty="0">
                <a:latin typeface="Calibri" panose="020F0502020204030204" pitchFamily="34" charset="0"/>
              </a:endParaRPr>
            </a:p>
          </p:txBody>
        </p:sp>
        <p:sp>
          <p:nvSpPr>
            <p:cNvPr id="16404" name="AutoShape 21"/>
            <p:cNvSpPr/>
            <p:nvPr/>
          </p:nvSpPr>
          <p:spPr>
            <a:xfrm>
              <a:off x="470" y="-2"/>
              <a:ext cx="60" cy="48"/>
            </a:xfrm>
            <a:prstGeom prst="flowChartConnector">
              <a:avLst/>
            </a:prstGeom>
            <a:solidFill>
              <a:srgbClr val="FF0000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lIns="91435" tIns="45718" rIns="91435" bIns="45718" anchor="ctr"/>
            <a:lstStyle/>
            <a:p>
              <a:endParaRPr lang="zh-CN" altLang="en-US" sz="1600" u="sng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39700" y="558800"/>
            <a:ext cx="8337550" cy="877888"/>
            <a:chOff x="887016" y="3939986"/>
            <a:chExt cx="8339623" cy="879120"/>
          </a:xfrm>
        </p:grpSpPr>
        <p:sp>
          <p:nvSpPr>
            <p:cNvPr id="16400" name="文本框 9"/>
            <p:cNvSpPr txBox="1"/>
            <p:nvPr/>
          </p:nvSpPr>
          <p:spPr>
            <a:xfrm>
              <a:off x="1541038" y="4141219"/>
              <a:ext cx="7685601" cy="57299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父亲拿</a:t>
              </a: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花生与什么东西进行对比？画出对比性的词句。</a:t>
              </a:r>
            </a:p>
          </p:txBody>
        </p:sp>
        <p:pic>
          <p:nvPicPr>
            <p:cNvPr id="16401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87016" y="3939986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cxnSp>
        <p:nvCxnSpPr>
          <p:cNvPr id="36" name="直接连接符 35"/>
          <p:cNvCxnSpPr/>
          <p:nvPr/>
        </p:nvCxnSpPr>
        <p:spPr bwMode="auto">
          <a:xfrm rot="10800000" flipV="1">
            <a:off x="7954963" y="2227263"/>
            <a:ext cx="373063" cy="1588"/>
          </a:xfrm>
          <a:prstGeom prst="line">
            <a:avLst/>
          </a:prstGeom>
          <a:ln>
            <a:solidFill>
              <a:srgbClr val="0066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云形 6"/>
          <p:cNvSpPr/>
          <p:nvPr/>
        </p:nvSpPr>
        <p:spPr>
          <a:xfrm>
            <a:off x="4325380" y="3500259"/>
            <a:ext cx="1440160" cy="573489"/>
          </a:xfrm>
          <a:prstGeom prst="cloud">
            <a:avLst/>
          </a:prstGeom>
          <a:grpFill/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对比</a:t>
            </a:r>
          </a:p>
        </p:txBody>
      </p:sp>
      <p:grpSp>
        <p:nvGrpSpPr>
          <p:cNvPr id="32" name="Group 3"/>
          <p:cNvGrpSpPr/>
          <p:nvPr/>
        </p:nvGrpSpPr>
        <p:grpSpPr bwMode="auto">
          <a:xfrm>
            <a:off x="4962054" y="2682561"/>
            <a:ext cx="988349" cy="76059"/>
            <a:chOff x="25" y="-4"/>
            <a:chExt cx="698" cy="49"/>
          </a:xfrm>
          <a:solidFill>
            <a:srgbClr val="FF0000"/>
          </a:solidFill>
        </p:grpSpPr>
        <p:sp>
          <p:nvSpPr>
            <p:cNvPr id="33" name="AutoShape 4"/>
            <p:cNvSpPr>
              <a:spLocks noChangeArrowheads="1"/>
            </p:cNvSpPr>
            <p:nvPr/>
          </p:nvSpPr>
          <p:spPr bwMode="auto">
            <a:xfrm>
              <a:off x="25" y="0"/>
              <a:ext cx="136" cy="45"/>
            </a:xfrm>
            <a:prstGeom prst="flowChartExtra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lIns="91435" tIns="45718" rIns="91435" bIns="45718" anchor="ctr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sng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4" name="AutoShape 5"/>
            <p:cNvSpPr>
              <a:spLocks noChangeArrowheads="1"/>
            </p:cNvSpPr>
            <p:nvPr/>
          </p:nvSpPr>
          <p:spPr bwMode="auto">
            <a:xfrm>
              <a:off x="207" y="0"/>
              <a:ext cx="136" cy="45"/>
            </a:xfrm>
            <a:prstGeom prst="flowChartExtra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lIns="91435" tIns="45718" rIns="91435" bIns="45718" anchor="ctr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sng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7" name="AutoShape 6"/>
            <p:cNvSpPr>
              <a:spLocks noChangeArrowheads="1"/>
            </p:cNvSpPr>
            <p:nvPr/>
          </p:nvSpPr>
          <p:spPr bwMode="auto">
            <a:xfrm>
              <a:off x="395" y="0"/>
              <a:ext cx="136" cy="45"/>
            </a:xfrm>
            <a:prstGeom prst="flowChartExtra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lIns="91435" tIns="45718" rIns="91435" bIns="45718" anchor="ctr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sng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9" name="AutoShape 7"/>
            <p:cNvSpPr>
              <a:spLocks noChangeArrowheads="1"/>
            </p:cNvSpPr>
            <p:nvPr/>
          </p:nvSpPr>
          <p:spPr bwMode="auto">
            <a:xfrm>
              <a:off x="587" y="-4"/>
              <a:ext cx="136" cy="45"/>
            </a:xfrm>
            <a:prstGeom prst="flowChartExtra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lIns="91435" tIns="45718" rIns="91435" bIns="45718" anchor="ctr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sng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82" name="Text Box 3"/>
          <p:cNvSpPr txBox="1">
            <a:spLocks noChangeArrowheads="1"/>
          </p:cNvSpPr>
          <p:nvPr/>
        </p:nvSpPr>
        <p:spPr bwMode="auto">
          <a:xfrm>
            <a:off x="136525" y="3097015"/>
            <a:ext cx="184731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endParaRPr kumimoji="1" lang="zh-CN" altLang="zh-CN" sz="2400" b="0">
              <a:latin typeface="Times New Roman" panose="02020603050405020304" pitchFamily="18" charset="0"/>
            </a:endParaRP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3810000" y="3595887"/>
            <a:ext cx="184731" cy="10156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endParaRPr kumimoji="1" lang="zh-CN" altLang="en-US" sz="6000">
              <a:latin typeface="Times New Roman" panose="02020603050405020304" pitchFamily="18" charset="0"/>
            </a:endParaRPr>
          </a:p>
        </p:txBody>
      </p:sp>
      <p:pic>
        <p:nvPicPr>
          <p:cNvPr id="378884" name="Picture 4" descr="苹果"/>
          <p:cNvPicPr>
            <a:picLocks noChangeArrowheads="1"/>
          </p:cNvPicPr>
          <p:nvPr/>
        </p:nvPicPr>
        <p:blipFill>
          <a:blip r:embed="rId3" cstate="print"/>
          <a:srcRect b="7902"/>
          <a:stretch>
            <a:fillRect/>
          </a:stretch>
        </p:blipFill>
        <p:spPr bwMode="auto">
          <a:xfrm>
            <a:off x="539552" y="411510"/>
            <a:ext cx="1620000" cy="1620000"/>
          </a:xfrm>
          <a:prstGeom prst="rect">
            <a:avLst/>
          </a:prstGeom>
          <a:noFill/>
        </p:spPr>
      </p:pic>
      <p:pic>
        <p:nvPicPr>
          <p:cNvPr id="378885" name="Picture 5" descr="桃子5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9752" y="411510"/>
            <a:ext cx="1620000" cy="1620000"/>
          </a:xfrm>
          <a:prstGeom prst="rect">
            <a:avLst/>
          </a:prstGeom>
          <a:noFill/>
        </p:spPr>
      </p:pic>
      <p:pic>
        <p:nvPicPr>
          <p:cNvPr id="378886" name="Picture 6" descr="石榴1"/>
          <p:cNvPicPr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61542" y="411510"/>
            <a:ext cx="1620000" cy="1620000"/>
          </a:xfrm>
          <a:prstGeom prst="rect">
            <a:avLst/>
          </a:prstGeom>
          <a:noFill/>
        </p:spPr>
      </p:pic>
      <p:sp>
        <p:nvSpPr>
          <p:cNvPr id="378887" name="Text Box 7"/>
          <p:cNvSpPr txBox="1">
            <a:spLocks noChangeArrowheads="1"/>
          </p:cNvSpPr>
          <p:nvPr/>
        </p:nvSpPr>
        <p:spPr bwMode="auto">
          <a:xfrm>
            <a:off x="2105025" y="3089871"/>
            <a:ext cx="184731" cy="36933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</a:pPr>
            <a:endParaRPr lang="zh-CN" altLang="en-US" sz="1800" b="0"/>
          </a:p>
        </p:txBody>
      </p:sp>
      <p:sp>
        <p:nvSpPr>
          <p:cNvPr id="378889" name="Rectangle 9"/>
          <p:cNvSpPr>
            <a:spLocks noChangeArrowheads="1"/>
          </p:cNvSpPr>
          <p:nvPr/>
        </p:nvSpPr>
        <p:spPr bwMode="auto">
          <a:xfrm>
            <a:off x="330200" y="2414786"/>
            <a:ext cx="8407400" cy="1819275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</a:pPr>
            <a:endParaRPr lang="zh-CN" altLang="en-US" sz="2000" b="1" dirty="0"/>
          </a:p>
        </p:txBody>
      </p:sp>
      <p:sp>
        <p:nvSpPr>
          <p:cNvPr id="378890" name="Line 10"/>
          <p:cNvSpPr>
            <a:spLocks noChangeShapeType="1"/>
          </p:cNvSpPr>
          <p:nvPr/>
        </p:nvSpPr>
        <p:spPr bwMode="auto">
          <a:xfrm>
            <a:off x="342900" y="2852936"/>
            <a:ext cx="840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78891" name="Line 11"/>
          <p:cNvSpPr>
            <a:spLocks noChangeShapeType="1"/>
          </p:cNvSpPr>
          <p:nvPr/>
        </p:nvSpPr>
        <p:spPr bwMode="auto">
          <a:xfrm>
            <a:off x="342900" y="3291086"/>
            <a:ext cx="8394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78892" name="Line 12"/>
          <p:cNvSpPr>
            <a:spLocks noChangeShapeType="1"/>
          </p:cNvSpPr>
          <p:nvPr/>
        </p:nvSpPr>
        <p:spPr bwMode="auto">
          <a:xfrm>
            <a:off x="330200" y="3738761"/>
            <a:ext cx="840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78893" name="Line 13"/>
          <p:cNvSpPr>
            <a:spLocks noChangeShapeType="1"/>
          </p:cNvSpPr>
          <p:nvPr/>
        </p:nvSpPr>
        <p:spPr bwMode="auto">
          <a:xfrm>
            <a:off x="1778000" y="2424311"/>
            <a:ext cx="0" cy="1819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78894" name="Line 14"/>
          <p:cNvSpPr>
            <a:spLocks noChangeShapeType="1"/>
          </p:cNvSpPr>
          <p:nvPr/>
        </p:nvSpPr>
        <p:spPr bwMode="auto">
          <a:xfrm>
            <a:off x="5118100" y="2414786"/>
            <a:ext cx="0" cy="1819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78895" name="Text Box 15"/>
          <p:cNvSpPr txBox="1">
            <a:spLocks noChangeArrowheads="1"/>
          </p:cNvSpPr>
          <p:nvPr/>
        </p:nvSpPr>
        <p:spPr bwMode="auto">
          <a:xfrm>
            <a:off x="2843808" y="2427734"/>
            <a:ext cx="800219" cy="4616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</a:pPr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花生</a:t>
            </a:r>
          </a:p>
        </p:txBody>
      </p:sp>
      <p:sp>
        <p:nvSpPr>
          <p:cNvPr id="378896" name="Text Box 16"/>
          <p:cNvSpPr txBox="1">
            <a:spLocks noChangeArrowheads="1"/>
          </p:cNvSpPr>
          <p:nvPr/>
        </p:nvSpPr>
        <p:spPr bwMode="auto">
          <a:xfrm>
            <a:off x="5597525" y="2427734"/>
            <a:ext cx="2659702" cy="4616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</a:pPr>
            <a:r>
              <a:rPr lang="zh-CN" altLang="en-US" sz="2400" b="1" dirty="0" smtClean="0">
                <a:latin typeface="黑体" pitchFamily="49" charset="-122"/>
                <a:ea typeface="黑体" pitchFamily="49" charset="-122"/>
              </a:rPr>
              <a:t>桃子、</a:t>
            </a:r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石榴、苹果</a:t>
            </a:r>
          </a:p>
        </p:txBody>
      </p:sp>
      <p:sp>
        <p:nvSpPr>
          <p:cNvPr id="378897" name="Text Box 17"/>
          <p:cNvSpPr txBox="1">
            <a:spLocks noChangeArrowheads="1"/>
          </p:cNvSpPr>
          <p:nvPr/>
        </p:nvSpPr>
        <p:spPr bwMode="auto">
          <a:xfrm>
            <a:off x="512445" y="2882226"/>
            <a:ext cx="800219" cy="4616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</a:pPr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位置</a:t>
            </a:r>
          </a:p>
        </p:txBody>
      </p:sp>
      <p:sp>
        <p:nvSpPr>
          <p:cNvPr id="378898" name="Text Box 18"/>
          <p:cNvSpPr txBox="1">
            <a:spLocks noChangeArrowheads="1"/>
          </p:cNvSpPr>
          <p:nvPr/>
        </p:nvSpPr>
        <p:spPr bwMode="auto">
          <a:xfrm>
            <a:off x="513264" y="3329901"/>
            <a:ext cx="800219" cy="4616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</a:pPr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外表</a:t>
            </a:r>
          </a:p>
        </p:txBody>
      </p:sp>
      <p:sp>
        <p:nvSpPr>
          <p:cNvPr id="378899" name="Text Box 19"/>
          <p:cNvSpPr txBox="1">
            <a:spLocks noChangeArrowheads="1"/>
          </p:cNvSpPr>
          <p:nvPr/>
        </p:nvSpPr>
        <p:spPr bwMode="auto">
          <a:xfrm>
            <a:off x="513264" y="3749001"/>
            <a:ext cx="800219" cy="4616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</a:pPr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印象</a:t>
            </a:r>
          </a:p>
        </p:txBody>
      </p:sp>
      <p:sp>
        <p:nvSpPr>
          <p:cNvPr id="378900" name="Text Box 20"/>
          <p:cNvSpPr txBox="1">
            <a:spLocks noChangeArrowheads="1"/>
          </p:cNvSpPr>
          <p:nvPr/>
        </p:nvSpPr>
        <p:spPr bwMode="auto">
          <a:xfrm>
            <a:off x="2010409" y="2905502"/>
            <a:ext cx="6429375" cy="4616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zh-CN" altLang="en-US" sz="2400" b="1" dirty="0">
                <a:solidFill>
                  <a:srgbClr val="C00000"/>
                </a:solidFill>
              </a:rPr>
              <a:t>埋在地里                                       高高地挂在</a:t>
            </a:r>
            <a:r>
              <a:rPr lang="zh-CN" altLang="en-US" sz="2400" b="1" dirty="0" smtClean="0">
                <a:solidFill>
                  <a:srgbClr val="C00000"/>
                </a:solidFill>
              </a:rPr>
              <a:t>枝上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sp>
        <p:nvSpPr>
          <p:cNvPr id="378901" name="Text Box 21"/>
          <p:cNvSpPr txBox="1">
            <a:spLocks noChangeArrowheads="1"/>
          </p:cNvSpPr>
          <p:nvPr/>
        </p:nvSpPr>
        <p:spPr bwMode="auto">
          <a:xfrm>
            <a:off x="1748155" y="3326805"/>
            <a:ext cx="6826250" cy="4616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0"/>
              </a:spcBef>
            </a:pPr>
            <a:r>
              <a:rPr lang="zh-CN" altLang="en-US" sz="2400" b="1" dirty="0">
                <a:solidFill>
                  <a:srgbClr val="C00000"/>
                </a:solidFill>
              </a:rPr>
              <a:t>    矮矮地</a:t>
            </a:r>
            <a:r>
              <a:rPr lang="zh-CN" altLang="en-US" sz="2400" b="1" dirty="0" smtClean="0">
                <a:solidFill>
                  <a:srgbClr val="C00000"/>
                </a:solidFill>
              </a:rPr>
              <a:t>长在地上                                鲜红</a:t>
            </a:r>
            <a:r>
              <a:rPr lang="zh-CN" altLang="en-US" sz="2400" b="1" dirty="0">
                <a:solidFill>
                  <a:srgbClr val="C00000"/>
                </a:solidFill>
              </a:rPr>
              <a:t>嫩绿</a:t>
            </a:r>
          </a:p>
        </p:txBody>
      </p:sp>
      <p:sp>
        <p:nvSpPr>
          <p:cNvPr id="378902" name="Text Box 22"/>
          <p:cNvSpPr txBox="1">
            <a:spLocks noChangeArrowheads="1"/>
          </p:cNvSpPr>
          <p:nvPr/>
        </p:nvSpPr>
        <p:spPr bwMode="auto">
          <a:xfrm>
            <a:off x="1939925" y="3780195"/>
            <a:ext cx="6419850" cy="4616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0"/>
              </a:spcBef>
            </a:pPr>
            <a:r>
              <a:rPr lang="zh-CN" altLang="en-US" sz="2400" b="1" dirty="0">
                <a:solidFill>
                  <a:srgbClr val="C00000"/>
                </a:solidFill>
              </a:rPr>
              <a:t> 挖起来才知道                         一见就生爱慕之心</a:t>
            </a:r>
          </a:p>
        </p:txBody>
      </p:sp>
      <p:pic>
        <p:nvPicPr>
          <p:cNvPr id="378903" name="Picture 23" descr="200710093673189"/>
          <p:cNvPicPr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68144" y="411510"/>
            <a:ext cx="1620000" cy="1620000"/>
          </a:xfrm>
          <a:prstGeom prst="rect">
            <a:avLst/>
          </a:prstGeom>
          <a:noFill/>
        </p:spPr>
      </p:pic>
      <p:pic>
        <p:nvPicPr>
          <p:cNvPr id="24" name="Picture 4" descr="苹果"/>
          <p:cNvPicPr>
            <a:picLocks noChangeArrowheads="1"/>
          </p:cNvPicPr>
          <p:nvPr/>
        </p:nvPicPr>
        <p:blipFill>
          <a:blip r:embed="rId3" cstate="print"/>
          <a:srcRect b="7902"/>
          <a:stretch>
            <a:fillRect/>
          </a:stretch>
        </p:blipFill>
        <p:spPr bwMode="auto">
          <a:xfrm flipH="1">
            <a:off x="539552" y="1635646"/>
            <a:ext cx="504056" cy="495672"/>
          </a:xfrm>
          <a:prstGeom prst="rect">
            <a:avLst/>
          </a:prstGeom>
          <a:noFill/>
        </p:spPr>
      </p:pic>
      <p:pic>
        <p:nvPicPr>
          <p:cNvPr id="25" name="Picture 5" descr="桃子5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1187624" y="1635646"/>
            <a:ext cx="504056" cy="495672"/>
          </a:xfrm>
          <a:prstGeom prst="rect">
            <a:avLst/>
          </a:prstGeom>
          <a:noFill/>
        </p:spPr>
      </p:pic>
      <p:pic>
        <p:nvPicPr>
          <p:cNvPr id="26" name="Picture 6" descr="石榴1"/>
          <p:cNvPicPr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1835696" y="1635646"/>
            <a:ext cx="504056" cy="495672"/>
          </a:xfrm>
          <a:prstGeom prst="rect">
            <a:avLst/>
          </a:prstGeom>
          <a:noFill/>
        </p:spPr>
      </p:pic>
      <p:pic>
        <p:nvPicPr>
          <p:cNvPr id="27" name="Picture 23" descr="200710093673189"/>
          <p:cNvPicPr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H="1">
            <a:off x="2483768" y="1635646"/>
            <a:ext cx="504056" cy="49567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78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78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378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78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191 0.19617 " pathEditMode="relative" ptsTypes="AA">
                                      <p:cBhvr>
                                        <p:cTn id="26" dur="2000" fill="hold"/>
                                        <p:tgtEl>
                                          <p:spTgt spid="3788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191 0.19617 " pathEditMode="relative" ptsTypes="AA">
                                      <p:cBhvr>
                                        <p:cTn id="28" dur="2000" fill="hold"/>
                                        <p:tgtEl>
                                          <p:spTgt spid="3788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191 0.19617 " pathEditMode="relative" ptsTypes="AA">
                                      <p:cBhvr>
                                        <p:cTn id="30" dur="2000" fill="hold"/>
                                        <p:tgtEl>
                                          <p:spTgt spid="3788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191 0.19617 " pathEditMode="relative" ptsTypes="AA">
                                      <p:cBhvr>
                                        <p:cTn id="32" dur="2000" fill="hold"/>
                                        <p:tgtEl>
                                          <p:spTgt spid="3789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4" dur="500"/>
                                        <p:tgtEl>
                                          <p:spTgt spid="3788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7" dur="500"/>
                                        <p:tgtEl>
                                          <p:spTgt spid="3788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0" dur="500"/>
                                        <p:tgtEl>
                                          <p:spTgt spid="3788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3" dur="500"/>
                                        <p:tgtEl>
                                          <p:spTgt spid="3789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789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789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789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789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789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789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725" name="Picture 13" descr="2008521182715451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57670"/>
            <a:ext cx="2880000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3724" name="Picture 12" descr="3933f13535e76ca8a61e122a"/>
          <p:cNvPicPr>
            <a:picLocks noChangeArrowheads="1"/>
          </p:cNvPicPr>
          <p:nvPr/>
        </p:nvPicPr>
        <p:blipFill>
          <a:blip r:embed="rId3" cstate="print"/>
          <a:srcRect l="19855" b="24417"/>
          <a:stretch>
            <a:fillRect/>
          </a:stretch>
        </p:blipFill>
        <p:spPr bwMode="auto">
          <a:xfrm>
            <a:off x="4644008" y="2585462"/>
            <a:ext cx="2880000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3723" name="Picture 11" descr="3525x3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569438"/>
            <a:ext cx="2880000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3715" name="Picture 3" descr="0a318c8e0e707ef5f11f3655"/>
          <p:cNvPicPr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8" y="641246"/>
            <a:ext cx="2880000" cy="1800000"/>
          </a:xfrm>
          <a:prstGeom prst="rect">
            <a:avLst/>
          </a:prstGeom>
          <a:noFill/>
        </p:spPr>
      </p:pic>
      <p:sp>
        <p:nvSpPr>
          <p:cNvPr id="243716" name="AutoShape 4"/>
          <p:cNvSpPr>
            <a:spLocks noChangeArrowheads="1"/>
          </p:cNvSpPr>
          <p:nvPr/>
        </p:nvSpPr>
        <p:spPr bwMode="auto">
          <a:xfrm flipH="1">
            <a:off x="7327786" y="2626808"/>
            <a:ext cx="1513656" cy="685800"/>
          </a:xfrm>
          <a:prstGeom prst="wedgeRoundRectCallout">
            <a:avLst>
              <a:gd name="adj1" fmla="val 72851"/>
              <a:gd name="adj2" fmla="val -168657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zh-CN" altLang="en-US" sz="2400" b="1" dirty="0">
                <a:solidFill>
                  <a:srgbClr val="FF0000"/>
                </a:solidFill>
              </a:rPr>
              <a:t>埋在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地里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243717" name="AutoShape 5"/>
          <p:cNvSpPr>
            <a:spLocks noChangeArrowheads="1"/>
          </p:cNvSpPr>
          <p:nvPr/>
        </p:nvSpPr>
        <p:spPr bwMode="auto">
          <a:xfrm>
            <a:off x="2051720" y="1361326"/>
            <a:ext cx="2232248" cy="1143000"/>
          </a:xfrm>
          <a:prstGeom prst="cloudCallout">
            <a:avLst>
              <a:gd name="adj1" fmla="val -75087"/>
              <a:gd name="adj2" fmla="val -60959"/>
            </a:avLst>
          </a:prstGeom>
          <a:solidFill>
            <a:srgbClr val="FF9900"/>
          </a:solidFill>
          <a:ln w="9525">
            <a:solidFill>
              <a:schemeClr val="tx1"/>
            </a:solidFill>
            <a:round/>
          </a:ln>
          <a:effectLst/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zh-CN" altLang="en-US" sz="2400" b="1" dirty="0"/>
              <a:t>高高地挂在</a:t>
            </a:r>
            <a:r>
              <a:rPr lang="zh-CN" altLang="en-US" sz="2400" b="1" dirty="0" smtClean="0"/>
              <a:t>枝上</a:t>
            </a:r>
            <a:endParaRPr lang="zh-CN" altLang="en-US" sz="2400" b="1" dirty="0"/>
          </a:p>
        </p:txBody>
      </p:sp>
      <p:sp>
        <p:nvSpPr>
          <p:cNvPr id="243718" name="AutoShape 6"/>
          <p:cNvSpPr>
            <a:spLocks noChangeArrowheads="1"/>
          </p:cNvSpPr>
          <p:nvPr/>
        </p:nvSpPr>
        <p:spPr bwMode="auto">
          <a:xfrm>
            <a:off x="6732240" y="3449558"/>
            <a:ext cx="2160240" cy="1200150"/>
          </a:xfrm>
          <a:prstGeom prst="cloudCallout">
            <a:avLst>
              <a:gd name="adj1" fmla="val -70735"/>
              <a:gd name="adj2" fmla="val -44087"/>
            </a:avLst>
          </a:prstGeom>
          <a:solidFill>
            <a:srgbClr val="CC99FF"/>
          </a:solidFill>
          <a:ln w="9525">
            <a:solidFill>
              <a:schemeClr val="tx1"/>
            </a:solidFill>
            <a:round/>
          </a:ln>
          <a:effectLst/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zh-CN" altLang="en-US" sz="2400" b="1" dirty="0">
                <a:solidFill>
                  <a:schemeClr val="tx1"/>
                </a:solidFill>
              </a:rPr>
              <a:t>一见就生爱慕之心</a:t>
            </a:r>
          </a:p>
        </p:txBody>
      </p:sp>
      <p:sp>
        <p:nvSpPr>
          <p:cNvPr id="243719" name="AutoShape 7"/>
          <p:cNvSpPr>
            <a:spLocks noChangeArrowheads="1"/>
          </p:cNvSpPr>
          <p:nvPr/>
        </p:nvSpPr>
        <p:spPr bwMode="auto">
          <a:xfrm flipH="1">
            <a:off x="8028384" y="137190"/>
            <a:ext cx="936104" cy="1800200"/>
          </a:xfrm>
          <a:prstGeom prst="wedgeRectCallout">
            <a:avLst>
              <a:gd name="adj1" fmla="val 131116"/>
              <a:gd name="adj2" fmla="val 25412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</a:ln>
          <a:effectLst/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zh-CN" altLang="en-US" sz="2400" b="1" dirty="0">
                <a:solidFill>
                  <a:schemeClr val="tx1"/>
                </a:solidFill>
              </a:rPr>
              <a:t>矮矮地长在</a:t>
            </a:r>
            <a:r>
              <a:rPr lang="zh-CN" altLang="en-US" sz="2400" b="1" dirty="0" smtClean="0">
                <a:solidFill>
                  <a:schemeClr val="tx1"/>
                </a:solidFill>
              </a:rPr>
              <a:t>地上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sp>
        <p:nvSpPr>
          <p:cNvPr id="243720" name="AutoShape 8"/>
          <p:cNvSpPr>
            <a:spLocks noChangeArrowheads="1"/>
          </p:cNvSpPr>
          <p:nvPr/>
        </p:nvSpPr>
        <p:spPr bwMode="auto">
          <a:xfrm>
            <a:off x="3491880" y="369794"/>
            <a:ext cx="2149161" cy="882962"/>
          </a:xfrm>
          <a:prstGeom prst="wedgeRectCallout">
            <a:avLst>
              <a:gd name="adj1" fmla="val 87809"/>
              <a:gd name="adj2" fmla="val 107318"/>
            </a:avLst>
          </a:prstGeom>
          <a:solidFill>
            <a:srgbClr val="99CC00"/>
          </a:solidFill>
          <a:ln w="9525">
            <a:solidFill>
              <a:schemeClr val="tx1"/>
            </a:solidFill>
            <a:round/>
          </a:ln>
          <a:effectLst/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zh-CN" altLang="en-US" sz="2400" b="1" dirty="0">
                <a:solidFill>
                  <a:schemeClr val="tx1"/>
                </a:solidFill>
              </a:rPr>
              <a:t>挖起来才</a:t>
            </a:r>
            <a:r>
              <a:rPr lang="zh-CN" altLang="en-US" sz="2400" b="1" dirty="0" smtClean="0">
                <a:solidFill>
                  <a:schemeClr val="tx1"/>
                </a:solidFill>
              </a:rPr>
              <a:t>知道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sp>
        <p:nvSpPr>
          <p:cNvPr id="243722" name="AutoShape 10"/>
          <p:cNvSpPr>
            <a:spLocks noChangeArrowheads="1"/>
          </p:cNvSpPr>
          <p:nvPr/>
        </p:nvSpPr>
        <p:spPr bwMode="auto">
          <a:xfrm>
            <a:off x="2843808" y="2585462"/>
            <a:ext cx="1752600" cy="1052686"/>
          </a:xfrm>
          <a:prstGeom prst="cloudCallout">
            <a:avLst>
              <a:gd name="adj1" fmla="val -62241"/>
              <a:gd name="adj2" fmla="val 47333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</a:ln>
          <a:effectLst/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zh-CN" altLang="en-US" sz="2400" b="1" dirty="0">
                <a:solidFill>
                  <a:srgbClr val="FF0000"/>
                </a:solidFill>
              </a:rPr>
              <a:t>鲜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红</a:t>
            </a:r>
            <a:endParaRPr lang="en-US" altLang="zh-CN" sz="2400" b="1" dirty="0" smtClean="0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</a:pPr>
            <a:r>
              <a:rPr lang="zh-CN" altLang="en-US" sz="2400" b="1" dirty="0" smtClean="0">
                <a:solidFill>
                  <a:srgbClr val="FF0000"/>
                </a:solidFill>
              </a:rPr>
              <a:t>嫩</a:t>
            </a:r>
            <a:r>
              <a:rPr lang="zh-CN" altLang="en-US" sz="2400" b="1" dirty="0">
                <a:solidFill>
                  <a:srgbClr val="FF0000"/>
                </a:solidFill>
              </a:rPr>
              <a:t>绿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43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37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37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37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37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3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3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3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3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43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37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37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43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37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37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3716" grpId="0" bldLvl="0" animBg="1"/>
      <p:bldP spid="243717" grpId="0" bldLvl="0" animBg="1"/>
      <p:bldP spid="243718" grpId="0" bldLvl="0" animBg="1"/>
      <p:bldP spid="243719" grpId="0" bldLvl="0" animBg="1"/>
      <p:bldP spid="243720" grpId="0" bldLvl="0" animBg="1"/>
      <p:bldP spid="243722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组合 5"/>
          <p:cNvGrpSpPr/>
          <p:nvPr/>
        </p:nvGrpSpPr>
        <p:grpSpPr>
          <a:xfrm>
            <a:off x="530225" y="745173"/>
            <a:ext cx="7862571" cy="1611315"/>
            <a:chOff x="428920" y="991179"/>
            <a:chExt cx="7863378" cy="1610439"/>
          </a:xfrm>
        </p:grpSpPr>
        <p:grpSp>
          <p:nvGrpSpPr>
            <p:cNvPr id="17413" name="组合 4"/>
            <p:cNvGrpSpPr/>
            <p:nvPr/>
          </p:nvGrpSpPr>
          <p:grpSpPr>
            <a:xfrm>
              <a:off x="817128" y="991179"/>
              <a:ext cx="7475170" cy="1610439"/>
              <a:chOff x="769503" y="991179"/>
              <a:chExt cx="7475170" cy="1610439"/>
            </a:xfrm>
          </p:grpSpPr>
          <p:sp>
            <p:nvSpPr>
              <p:cNvPr id="17415" name="矩形 2"/>
              <p:cNvSpPr/>
              <p:nvPr/>
            </p:nvSpPr>
            <p:spPr>
              <a:xfrm>
                <a:off x="769503" y="991179"/>
                <a:ext cx="1369426" cy="52293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800" b="1" dirty="0" smtClean="0">
                    <a:solidFill>
                      <a:srgbClr val="36A43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比较</a:t>
                </a:r>
                <a:r>
                  <a:rPr lang="zh-CN" altLang="en-US" sz="2800" b="1" dirty="0">
                    <a:solidFill>
                      <a:srgbClr val="36A43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 </a:t>
                </a: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828700" y="1403707"/>
                <a:ext cx="7415973" cy="1197911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marL="0" marR="0" lvl="0" indent="533400" algn="l" defTabSz="457200" rtl="0" eaLnBrk="1" fontAlgn="base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j-ea"/>
                    <a:ea typeface="+mj-ea"/>
                    <a:cs typeface="+mn-cs"/>
                  </a:rPr>
                  <a:t>再次读父亲的话，你觉得这四种情况，哪种是值得赞赏的？</a:t>
                </a:r>
              </a:p>
            </p:txBody>
          </p:sp>
        </p:grpSp>
        <p:pic>
          <p:nvPicPr>
            <p:cNvPr id="17414" name="图片 24" descr="花盆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8920" y="1026145"/>
              <a:ext cx="389937" cy="445643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7411" name="矩形 1"/>
          <p:cNvSpPr/>
          <p:nvPr/>
        </p:nvSpPr>
        <p:spPr>
          <a:xfrm>
            <a:off x="2084388" y="2348865"/>
            <a:ext cx="4965700" cy="2308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rgbClr val="3333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“它虽然不好看，可是很有用。”</a:t>
            </a:r>
          </a:p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rgbClr val="3333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“它虽然很好看，可是没有用。”</a:t>
            </a:r>
          </a:p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rgbClr val="3333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“它不但很好看，而且很有用。”</a:t>
            </a:r>
          </a:p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rgbClr val="3333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“它不但不好看，而且没有用。”</a:t>
            </a: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11"/>
          <p:cNvSpPr txBox="1"/>
          <p:nvPr/>
        </p:nvSpPr>
        <p:spPr>
          <a:xfrm>
            <a:off x="605155" y="534353"/>
            <a:ext cx="6059488" cy="13858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父亲接下去说：“所以你们要像花生，它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虽然不好看，可是很有用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。”</a:t>
            </a: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654099" y="2807652"/>
            <a:ext cx="8034208" cy="168507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R="0" lvl="0" indent="53657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“不好看” </a:t>
            </a:r>
            <a:r>
              <a:rPr kumimoji="0" lang="zh-CN" alt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“很有用”揭示了花生默默无闻、无私奉献的可贵品质。父亲借花生来教育孩子们做谦逊朴实、不计名利、不炫耀自己、对别人有用的人。这是</a:t>
            </a:r>
            <a:r>
              <a:rPr kumimoji="0" lang="zh-CN" alt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借物喻人</a:t>
            </a:r>
            <a:r>
              <a:rPr kumimoji="0" lang="zh-CN" alt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的写法。</a:t>
            </a:r>
          </a:p>
        </p:txBody>
      </p:sp>
      <p:pic>
        <p:nvPicPr>
          <p:cNvPr id="117761" name="Picture 1" descr="C:\Users\Administrator\AppData\Roaming\Tencent\Users\541737432\QQ\WinTemp\RichOle\_@6{1A1)D]WSA8S6TU5@EHI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7864" y="191118"/>
            <a:ext cx="2091883" cy="182575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9" name="组合 8"/>
          <p:cNvGrpSpPr/>
          <p:nvPr/>
        </p:nvGrpSpPr>
        <p:grpSpPr>
          <a:xfrm>
            <a:off x="206058" y="1898649"/>
            <a:ext cx="8549322" cy="966788"/>
            <a:chOff x="727882" y="3896030"/>
            <a:chExt cx="8553191" cy="967033"/>
          </a:xfrm>
        </p:grpSpPr>
        <p:sp>
          <p:nvSpPr>
            <p:cNvPr id="18439" name="文本框 9"/>
            <p:cNvSpPr txBox="1"/>
            <p:nvPr/>
          </p:nvSpPr>
          <p:spPr>
            <a:xfrm>
              <a:off x="1689304" y="4156076"/>
              <a:ext cx="7591769" cy="57260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父亲说</a:t>
              </a:r>
              <a:r>
                <a:rPr lang="zh-CN" altLang="en-US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花生“虽然</a:t>
              </a: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不好看，可是很有用”的目的是什么？</a:t>
              </a:r>
            </a:p>
          </p:txBody>
        </p:sp>
        <p:pic>
          <p:nvPicPr>
            <p:cNvPr id="18440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7882" y="3896030"/>
              <a:ext cx="985677" cy="967033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4" name="组合 4"/>
          <p:cNvGrpSpPr/>
          <p:nvPr/>
        </p:nvGrpSpPr>
        <p:grpSpPr>
          <a:xfrm>
            <a:off x="4428808" y="65723"/>
            <a:ext cx="1752600" cy="571500"/>
            <a:chOff x="6685395" y="735569"/>
            <a:chExt cx="2095639" cy="643411"/>
          </a:xfrm>
        </p:grpSpPr>
        <p:pic>
          <p:nvPicPr>
            <p:cNvPr id="32781" name="Picture 12" descr="C:\Users\Administrator\Desktop\81c83b3069976615a5dcb33b58b7eb2a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85395" y="735569"/>
              <a:ext cx="2095639" cy="64341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2782" name="矩形 7"/>
            <p:cNvSpPr/>
            <p:nvPr/>
          </p:nvSpPr>
          <p:spPr>
            <a:xfrm>
              <a:off x="6892136" y="832950"/>
              <a:ext cx="1700105" cy="4608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语文要素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C:\Users\Administrator\AppData\Roaming\Tencent\Users\541737432\QQ\WinTemp\RichOle\P74KE(C6J5PBCVPF7[O86J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81413" y="542671"/>
            <a:ext cx="4445317" cy="33313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圆角右箭头 5"/>
          <p:cNvSpPr/>
          <p:nvPr/>
        </p:nvSpPr>
        <p:spPr>
          <a:xfrm flipV="1">
            <a:off x="2389505" y="3455353"/>
            <a:ext cx="1246188" cy="635000"/>
          </a:xfrm>
          <a:prstGeom prst="bentArrow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Picture 1" descr="C:\Users\Administrator\AppData\Roaming\Tencent\Users\541737432\QQ\WinTemp\RichOle\_@6{1A1)D]WSA8S6TU5@EHI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0145" y="1010597"/>
            <a:ext cx="2784297" cy="2430083"/>
          </a:xfrm>
          <a:prstGeom prst="ellipse">
            <a:avLst/>
          </a:prstGeom>
          <a:ln w="63500" cap="rnd">
            <a:noFill/>
          </a:ln>
          <a:effectLst>
            <a:glow rad="101600">
              <a:schemeClr val="bg1">
                <a:alpha val="60000"/>
              </a:schemeClr>
            </a:glo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9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77828" y="895996"/>
            <a:ext cx="77768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我说：“那么，人要做有用的人，不要做只讲体面，而对别人没有好处的人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。”</a:t>
            </a:r>
            <a:endParaRPr lang="zh-CN" altLang="en-US" sz="3200" b="1" dirty="0"/>
          </a:p>
        </p:txBody>
      </p:sp>
      <p:sp>
        <p:nvSpPr>
          <p:cNvPr id="8" name="圆角矩形 7"/>
          <p:cNvSpPr/>
          <p:nvPr/>
        </p:nvSpPr>
        <p:spPr>
          <a:xfrm>
            <a:off x="5797850" y="1113524"/>
            <a:ext cx="792088" cy="485526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云形标注 8"/>
          <p:cNvSpPr/>
          <p:nvPr/>
        </p:nvSpPr>
        <p:spPr>
          <a:xfrm>
            <a:off x="6029868" y="114988"/>
            <a:ext cx="2651132" cy="848637"/>
          </a:xfrm>
          <a:prstGeom prst="cloudCallout">
            <a:avLst>
              <a:gd name="adj1" fmla="val 39729"/>
              <a:gd name="adj2" fmla="val 57396"/>
            </a:avLst>
          </a:prstGeom>
          <a:grpFill/>
          <a:ln>
            <a:solidFill>
              <a:schemeClr val="accent1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有</a:t>
            </a:r>
            <a:r>
              <a:rPr lang="zh-CN" altLang="en-US" sz="2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真才实学  </a:t>
            </a:r>
            <a:r>
              <a:rPr lang="zh-CN" altLang="en-US" sz="24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内在美</a:t>
            </a:r>
            <a:endParaRPr lang="zh-CN" altLang="en-US" sz="2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2543495" y="1830748"/>
            <a:ext cx="776699" cy="485526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云形标注 10"/>
          <p:cNvSpPr/>
          <p:nvPr/>
        </p:nvSpPr>
        <p:spPr>
          <a:xfrm>
            <a:off x="660708" y="2548890"/>
            <a:ext cx="3024336" cy="925830"/>
          </a:xfrm>
          <a:prstGeom prst="cloudCallout">
            <a:avLst>
              <a:gd name="adj1" fmla="val 21545"/>
              <a:gd name="adj2" fmla="val -68493"/>
            </a:avLst>
          </a:prstGeom>
          <a:grpFill/>
          <a:ln>
            <a:solidFill>
              <a:schemeClr val="accent1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chemeClr val="tx1"/>
                </a:solidFill>
              </a:rPr>
              <a:t>方言  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外表美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14" b="89978" l="9985" r="89862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1097591" y="3655006"/>
            <a:ext cx="774353" cy="110535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166490" y="3992478"/>
            <a:ext cx="49287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+mj-ea"/>
                <a:ea typeface="+mj-ea"/>
              </a:rPr>
              <a:t>联系生活说出句子的含义。</a:t>
            </a:r>
            <a:endParaRPr lang="zh-CN" altLang="en-US" sz="32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pic>
        <p:nvPicPr>
          <p:cNvPr id="16" name="Picture 2" descr="http://pic2.huitu.com/res/20120425/98729_20120425165617793172_1.jpg"/>
          <p:cNvPicPr>
            <a:picLocks noChangeAspect="1" noChangeArrowheads="1"/>
          </p:cNvPicPr>
          <p:nvPr/>
        </p:nvPicPr>
        <p:blipFill>
          <a:blip r:embed="rId4" cstate="print"/>
          <a:srcRect t="4715" r="55901" b="33989"/>
          <a:stretch>
            <a:fillRect/>
          </a:stretch>
        </p:blipFill>
        <p:spPr bwMode="auto">
          <a:xfrm>
            <a:off x="1192841" y="908741"/>
            <a:ext cx="515181" cy="658410"/>
          </a:xfrm>
          <a:prstGeom prst="rect">
            <a:avLst/>
          </a:prstGeom>
          <a:noFill/>
        </p:spPr>
      </p:pic>
      <p:sp>
        <p:nvSpPr>
          <p:cNvPr id="3" name="矩形 2"/>
          <p:cNvSpPr/>
          <p:nvPr/>
        </p:nvSpPr>
        <p:spPr>
          <a:xfrm>
            <a:off x="3707904" y="3291830"/>
            <a:ext cx="1313180" cy="7017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buNone/>
            </a:pPr>
            <a:r>
              <a:rPr lang="zh-CN" altLang="en-US" sz="4400" dirty="0">
                <a:solidFill>
                  <a:srgbClr val="FF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理解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9" grpId="0" bldLvl="0" animBg="1"/>
      <p:bldP spid="10" grpId="0" bldLvl="0" animBg="1"/>
      <p:bldP spid="11" grpId="0" bldLvl="0" animBg="1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矩形 1"/>
          <p:cNvSpPr/>
          <p:nvPr/>
        </p:nvSpPr>
        <p:spPr>
          <a:xfrm>
            <a:off x="560388" y="339725"/>
            <a:ext cx="5956300" cy="17541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父亲说：“对。这是我对你们的希望。” </a:t>
            </a:r>
          </a:p>
          <a:p>
            <a:pPr indent="457200"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我们谈到深夜才散。花生做的食品都吃完了，父亲的话却深深地印在我的心上。 </a:t>
            </a:r>
          </a:p>
        </p:txBody>
      </p:sp>
      <p:pic>
        <p:nvPicPr>
          <p:cNvPr id="22531" name="Picture 3" descr="u=84008957,2819839741&amp;fm=15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6713" y="361633"/>
            <a:ext cx="1947227" cy="15001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矩形 8"/>
          <p:cNvSpPr/>
          <p:nvPr/>
        </p:nvSpPr>
        <p:spPr>
          <a:xfrm>
            <a:off x="744855" y="2641918"/>
            <a:ext cx="7919085" cy="198823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449580">
              <a:lnSpc>
                <a:spcPct val="140000"/>
              </a:lnSpc>
            </a:pPr>
            <a:r>
              <a:rPr lang="zh-CN" altLang="en-US" sz="2200" b="1" dirty="0">
                <a:solidFill>
                  <a:srgbClr val="C00000"/>
                </a:solidFill>
                <a:latin typeface="Calibri" panose="020F0502020204030204" pitchFamily="34" charset="0"/>
              </a:rPr>
              <a:t>第一句讲过收获节的谈话一直到深夜，交待了时间，把事情叙述完整。第二句写出了父亲的话给“我”的印象之深，</a:t>
            </a:r>
            <a:r>
              <a:rPr lang="zh-CN" altLang="en-US" sz="22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以及“我”在</a:t>
            </a:r>
            <a:r>
              <a:rPr lang="zh-CN" altLang="en-US" sz="2200" b="1" dirty="0">
                <a:solidFill>
                  <a:srgbClr val="C00000"/>
                </a:solidFill>
                <a:latin typeface="Calibri" panose="020F0502020204030204" pitchFamily="34" charset="0"/>
              </a:rPr>
              <a:t>收获节上的收获之大，也可见母亲安排这一活动的用意和父亲参加这一活动的目的。这样的结尾深化了主题。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430530" y="1878648"/>
            <a:ext cx="6587489" cy="879475"/>
            <a:chOff x="772686" y="3939986"/>
            <a:chExt cx="6590571" cy="879121"/>
          </a:xfrm>
        </p:grpSpPr>
        <p:sp>
          <p:nvSpPr>
            <p:cNvPr id="22535" name="文本框 9"/>
            <p:cNvSpPr txBox="1"/>
            <p:nvPr/>
          </p:nvSpPr>
          <p:spPr>
            <a:xfrm>
              <a:off x="1593833" y="4105140"/>
              <a:ext cx="5769424" cy="57223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最后一段这样写对全篇文章有什么作用？</a:t>
              </a:r>
            </a:p>
          </p:txBody>
        </p:sp>
        <p:pic>
          <p:nvPicPr>
            <p:cNvPr id="22536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2686" y="3939986"/>
              <a:ext cx="896070" cy="879121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4"/>
          <p:cNvGrpSpPr/>
          <p:nvPr/>
        </p:nvGrpSpPr>
        <p:grpSpPr>
          <a:xfrm>
            <a:off x="7067233" y="84773"/>
            <a:ext cx="1752600" cy="571500"/>
            <a:chOff x="6685395" y="735569"/>
            <a:chExt cx="2095639" cy="643411"/>
          </a:xfrm>
        </p:grpSpPr>
        <p:pic>
          <p:nvPicPr>
            <p:cNvPr id="32781" name="Picture 12" descr="C:\Users\Administrator\Desktop\81c83b3069976615a5dcb33b58b7eb2a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85395" y="735569"/>
              <a:ext cx="2095639" cy="64341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2782" name="矩形 7"/>
            <p:cNvSpPr/>
            <p:nvPr/>
          </p:nvSpPr>
          <p:spPr>
            <a:xfrm>
              <a:off x="6892136" y="768609"/>
              <a:ext cx="1700105" cy="4608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语文要素</a:t>
              </a:r>
            </a:p>
          </p:txBody>
        </p:sp>
      </p:grpSp>
      <p:sp>
        <p:nvSpPr>
          <p:cNvPr id="7" name="矩形 6"/>
          <p:cNvSpPr/>
          <p:nvPr/>
        </p:nvSpPr>
        <p:spPr>
          <a:xfrm>
            <a:off x="3183236" y="-41272"/>
            <a:ext cx="2441694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归纳小结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43050" y="2020570"/>
            <a:ext cx="786765" cy="3987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rgbClr val="FF00FF"/>
                </a:solidFill>
                <a:latin typeface="+mj-ea"/>
                <a:ea typeface="+mj-ea"/>
              </a:rPr>
              <a:t>花生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1690" y="2891790"/>
            <a:ext cx="155321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rgbClr val="FF00FF"/>
                </a:solidFill>
                <a:latin typeface="+mj-ea"/>
                <a:ea typeface="+mj-ea"/>
              </a:rPr>
              <a:t>桃子</a:t>
            </a:r>
            <a:r>
              <a:rPr lang="zh-CN" altLang="en-US" sz="2000" b="1" dirty="0" smtClean="0">
                <a:solidFill>
                  <a:srgbClr val="FF00FF"/>
                </a:solidFill>
                <a:latin typeface="+mj-ea"/>
                <a:ea typeface="+mj-ea"/>
              </a:rPr>
              <a:t>、石榴</a:t>
            </a:r>
            <a:r>
              <a:rPr lang="zh-CN" altLang="en-US" sz="2000" b="1" dirty="0">
                <a:solidFill>
                  <a:srgbClr val="FF00FF"/>
                </a:solidFill>
                <a:latin typeface="+mj-ea"/>
                <a:ea typeface="+mj-ea"/>
              </a:rPr>
              <a:t>、苹果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45715" y="1701165"/>
            <a:ext cx="4615497" cy="101566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rgbClr val="0000FF"/>
                </a:solidFill>
                <a:latin typeface="+mj-ea"/>
                <a:ea typeface="+mj-ea"/>
              </a:rPr>
              <a:t>不好看：矮矮</a:t>
            </a:r>
            <a:r>
              <a:rPr lang="zh-CN" altLang="en-US" sz="2000" b="1" dirty="0" smtClean="0">
                <a:solidFill>
                  <a:srgbClr val="0000FF"/>
                </a:solidFill>
                <a:latin typeface="+mj-ea"/>
                <a:ea typeface="+mj-ea"/>
              </a:rPr>
              <a:t>地长在地上                      </a:t>
            </a:r>
            <a:endParaRPr lang="zh-CN" altLang="en-US" sz="2000" b="1" dirty="0">
              <a:solidFill>
                <a:srgbClr val="0000FF"/>
              </a:solidFill>
              <a:latin typeface="+mj-ea"/>
              <a:ea typeface="+mj-ea"/>
            </a:endParaRPr>
          </a:p>
          <a:p>
            <a:r>
              <a:rPr lang="zh-CN" altLang="en-US" sz="2000" b="1" dirty="0">
                <a:solidFill>
                  <a:srgbClr val="0000FF"/>
                </a:solidFill>
                <a:latin typeface="+mj-ea"/>
                <a:ea typeface="+mj-ea"/>
              </a:rPr>
              <a:t>很有用：味道美、可以榨油、价钱</a:t>
            </a:r>
            <a:r>
              <a:rPr lang="zh-CN" altLang="en-US" sz="2000" b="1" dirty="0" smtClean="0">
                <a:solidFill>
                  <a:srgbClr val="0000FF"/>
                </a:solidFill>
                <a:latin typeface="+mj-ea"/>
                <a:ea typeface="+mj-ea"/>
              </a:rPr>
              <a:t>便宜</a:t>
            </a:r>
            <a:endParaRPr lang="zh-CN" altLang="en-US" sz="2000" b="1" dirty="0">
              <a:solidFill>
                <a:srgbClr val="0000FF"/>
              </a:solidFill>
              <a:latin typeface="+mj-ea"/>
              <a:ea typeface="+mj-ea"/>
            </a:endParaRPr>
          </a:p>
          <a:p>
            <a:r>
              <a:rPr lang="zh-CN" altLang="en-US" sz="2000" b="1" dirty="0" smtClean="0">
                <a:solidFill>
                  <a:srgbClr val="0000FF"/>
                </a:solidFill>
                <a:latin typeface="+mj-ea"/>
                <a:ea typeface="+mj-ea"/>
              </a:rPr>
              <a:t>默默无闻，埋</a:t>
            </a:r>
            <a:r>
              <a:rPr lang="zh-CN" altLang="en-US" sz="2000" b="1" dirty="0" smtClean="0">
                <a:solidFill>
                  <a:srgbClr val="0000FF"/>
                </a:solidFill>
                <a:latin typeface="+mj-ea"/>
                <a:ea typeface="+mj-ea"/>
              </a:rPr>
              <a:t>在地里</a:t>
            </a:r>
            <a:endParaRPr lang="zh-CN" altLang="en-US" sz="2000" b="1" dirty="0">
              <a:solidFill>
                <a:srgbClr val="0000FF"/>
              </a:solidFill>
              <a:latin typeface="+mj-ea"/>
              <a:ea typeface="+mj-ea"/>
            </a:endParaRPr>
          </a:p>
        </p:txBody>
      </p:sp>
      <p:sp>
        <p:nvSpPr>
          <p:cNvPr id="32777" name="TextBox 14"/>
          <p:cNvSpPr txBox="1"/>
          <p:nvPr/>
        </p:nvSpPr>
        <p:spPr>
          <a:xfrm>
            <a:off x="570230" y="578803"/>
            <a:ext cx="7899400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536575">
              <a:lnSpc>
                <a:spcPct val="150000"/>
              </a:lnSpc>
            </a:pPr>
            <a:r>
              <a:rPr lang="zh-CN" altLang="en-US" sz="2400" b="1" dirty="0" smtClean="0">
                <a:latin typeface="+mj-ea"/>
                <a:ea typeface="+mj-ea"/>
              </a:rPr>
              <a:t>体会</a:t>
            </a:r>
            <a:r>
              <a:rPr lang="en-US" altLang="zh-CN" sz="2400" b="1" dirty="0">
                <a:latin typeface="+mj-ea"/>
                <a:ea typeface="+mj-ea"/>
              </a:rPr>
              <a:t>“</a:t>
            </a:r>
            <a:r>
              <a:rPr lang="zh-CN" altLang="en-US" sz="2400" b="1" dirty="0">
                <a:latin typeface="+mj-ea"/>
                <a:ea typeface="+mj-ea"/>
              </a:rPr>
              <a:t>议花生</a:t>
            </a:r>
            <a:r>
              <a:rPr lang="en-US" altLang="zh-CN" sz="2400" b="1" dirty="0">
                <a:latin typeface="+mj-ea"/>
                <a:ea typeface="+mj-ea"/>
              </a:rPr>
              <a:t>”</a:t>
            </a:r>
            <a:r>
              <a:rPr lang="zh-CN" altLang="en-US" sz="2400" b="1" dirty="0">
                <a:latin typeface="+mj-ea"/>
                <a:ea typeface="+mj-ea"/>
              </a:rPr>
              <a:t>的语句，找出所写之物的主要特点，通过分析所写之物的特点，体会作者的感情倾向、意愿等。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545715" y="2818765"/>
            <a:ext cx="3306445" cy="70788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rgbClr val="0000FF"/>
                </a:solidFill>
                <a:latin typeface="+mj-ea"/>
                <a:ea typeface="+mj-ea"/>
              </a:rPr>
              <a:t>外形美：鲜红</a:t>
            </a:r>
            <a:r>
              <a:rPr lang="zh-CN" altLang="en-US" sz="2000" b="1" dirty="0" smtClean="0">
                <a:solidFill>
                  <a:srgbClr val="0000FF"/>
                </a:solidFill>
                <a:latin typeface="+mj-ea"/>
                <a:ea typeface="+mj-ea"/>
              </a:rPr>
              <a:t>嫩绿</a:t>
            </a:r>
            <a:endParaRPr lang="zh-CN" altLang="en-US" sz="2000" b="1" dirty="0">
              <a:solidFill>
                <a:srgbClr val="0000FF"/>
              </a:solidFill>
              <a:latin typeface="+mj-ea"/>
              <a:ea typeface="+mj-ea"/>
            </a:endParaRPr>
          </a:p>
          <a:p>
            <a:r>
              <a:rPr lang="zh-CN" altLang="en-US" sz="2000" b="1" dirty="0">
                <a:solidFill>
                  <a:srgbClr val="0000FF"/>
                </a:solidFill>
                <a:latin typeface="+mj-ea"/>
                <a:ea typeface="+mj-ea"/>
              </a:rPr>
              <a:t>喜欢</a:t>
            </a:r>
            <a:r>
              <a:rPr lang="zh-CN" altLang="en-US" sz="2000" b="1" dirty="0" smtClean="0">
                <a:solidFill>
                  <a:srgbClr val="0000FF"/>
                </a:solidFill>
                <a:latin typeface="+mj-ea"/>
                <a:ea typeface="+mj-ea"/>
              </a:rPr>
              <a:t>炫耀，高高</a:t>
            </a:r>
            <a:r>
              <a:rPr lang="zh-CN" altLang="en-US" sz="2000" b="1" dirty="0">
                <a:solidFill>
                  <a:srgbClr val="0000FF"/>
                </a:solidFill>
                <a:latin typeface="+mj-ea"/>
                <a:ea typeface="+mj-ea"/>
              </a:rPr>
              <a:t>地挂在</a:t>
            </a:r>
            <a:r>
              <a:rPr lang="zh-CN" altLang="en-US" sz="2000" b="1" dirty="0" smtClean="0">
                <a:solidFill>
                  <a:srgbClr val="0000FF"/>
                </a:solidFill>
                <a:latin typeface="+mj-ea"/>
                <a:ea typeface="+mj-ea"/>
              </a:rPr>
              <a:t>枝头</a:t>
            </a:r>
            <a:endParaRPr lang="zh-CN" altLang="en-US" sz="2000" b="1" dirty="0">
              <a:solidFill>
                <a:srgbClr val="0000FF"/>
              </a:solidFill>
              <a:latin typeface="+mj-ea"/>
              <a:ea typeface="+mj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135504" y="3907155"/>
            <a:ext cx="4681717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2000" b="1" dirty="0"/>
              <a:t>  </a:t>
            </a:r>
            <a:r>
              <a:rPr lang="zh-CN" altLang="en-US" sz="2000" b="1" dirty="0"/>
              <a:t>通过对事物特点的描写，</a:t>
            </a:r>
            <a:r>
              <a:rPr lang="zh-CN" altLang="en-US" sz="2000" b="1" dirty="0" smtClean="0"/>
              <a:t>表达自己</a:t>
            </a:r>
            <a:r>
              <a:rPr lang="zh-CN" altLang="en-US" sz="2000" b="1" dirty="0"/>
              <a:t>的志向和情感</a:t>
            </a:r>
            <a:r>
              <a:rPr lang="zh-CN" altLang="en-US" sz="2000" b="1" dirty="0" smtClean="0"/>
              <a:t>，这就是</a:t>
            </a:r>
            <a:r>
              <a:rPr lang="zh-CN" altLang="en-US" sz="2000" b="1" dirty="0"/>
              <a:t>借物喻人的方法。</a:t>
            </a:r>
          </a:p>
        </p:txBody>
      </p:sp>
      <p:sp>
        <p:nvSpPr>
          <p:cNvPr id="3" name="右大括号 2"/>
          <p:cNvSpPr/>
          <p:nvPr/>
        </p:nvSpPr>
        <p:spPr>
          <a:xfrm>
            <a:off x="7067550" y="1759585"/>
            <a:ext cx="187325" cy="83058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zh-CN" altLang="en-US" b="1">
              <a:latin typeface="+mj-ea"/>
              <a:ea typeface="+mj-ea"/>
            </a:endParaRPr>
          </a:p>
        </p:txBody>
      </p:sp>
      <p:sp>
        <p:nvSpPr>
          <p:cNvPr id="5" name="右大括号 4"/>
          <p:cNvSpPr/>
          <p:nvPr/>
        </p:nvSpPr>
        <p:spPr>
          <a:xfrm>
            <a:off x="6126480" y="2889884"/>
            <a:ext cx="174625" cy="70866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zh-CN" altLang="en-US" b="1">
              <a:latin typeface="+mj-ea"/>
              <a:ea typeface="+mj-ea"/>
            </a:endParaRPr>
          </a:p>
        </p:txBody>
      </p:sp>
      <p:sp>
        <p:nvSpPr>
          <p:cNvPr id="6" name="左大括号 5"/>
          <p:cNvSpPr/>
          <p:nvPr/>
        </p:nvSpPr>
        <p:spPr>
          <a:xfrm>
            <a:off x="2398395" y="1712595"/>
            <a:ext cx="75565" cy="1014730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zh-CN" altLang="en-US" b="1">
              <a:latin typeface="+mj-ea"/>
              <a:ea typeface="+mj-ea"/>
            </a:endParaRPr>
          </a:p>
        </p:txBody>
      </p:sp>
      <p:sp>
        <p:nvSpPr>
          <p:cNvPr id="11" name="左大括号 10"/>
          <p:cNvSpPr/>
          <p:nvPr/>
        </p:nvSpPr>
        <p:spPr>
          <a:xfrm>
            <a:off x="2329815" y="2914650"/>
            <a:ext cx="170180" cy="657225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zh-CN" altLang="en-US" b="1">
              <a:latin typeface="+mj-ea"/>
              <a:ea typeface="+mj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251562" y="1820932"/>
            <a:ext cx="1704975" cy="70788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rgbClr val="0000FF"/>
                </a:solidFill>
                <a:latin typeface="+mj-ea"/>
                <a:ea typeface="+mj-ea"/>
              </a:rPr>
              <a:t>做人</a:t>
            </a:r>
            <a:r>
              <a:rPr lang="zh-CN" altLang="en-US" sz="2000" b="1" dirty="0">
                <a:solidFill>
                  <a:srgbClr val="0000FF"/>
                </a:solidFill>
                <a:latin typeface="+mj-ea"/>
                <a:ea typeface="+mj-ea"/>
              </a:rPr>
              <a:t>就要做</a:t>
            </a:r>
          </a:p>
          <a:p>
            <a:r>
              <a:rPr lang="zh-CN" altLang="en-US" sz="2000" b="1" dirty="0" smtClean="0">
                <a:solidFill>
                  <a:srgbClr val="0000FF"/>
                </a:solidFill>
                <a:latin typeface="+mj-ea"/>
                <a:ea typeface="+mj-ea"/>
              </a:rPr>
              <a:t>有用</a:t>
            </a:r>
            <a:r>
              <a:rPr lang="zh-CN" altLang="en-US" sz="2000" b="1" dirty="0">
                <a:solidFill>
                  <a:srgbClr val="0000FF"/>
                </a:solidFill>
                <a:latin typeface="+mj-ea"/>
                <a:ea typeface="+mj-ea"/>
              </a:rPr>
              <a:t>的</a:t>
            </a:r>
            <a:r>
              <a:rPr lang="zh-CN" altLang="en-US" sz="2000" b="1" dirty="0" smtClean="0">
                <a:solidFill>
                  <a:srgbClr val="0000FF"/>
                </a:solidFill>
                <a:latin typeface="+mj-ea"/>
                <a:ea typeface="+mj-ea"/>
              </a:rPr>
              <a:t>人</a:t>
            </a:r>
            <a:endParaRPr lang="zh-CN" altLang="en-US" sz="2000" b="1" dirty="0">
              <a:solidFill>
                <a:srgbClr val="0000FF"/>
              </a:solidFill>
              <a:latin typeface="+mj-ea"/>
              <a:ea typeface="+mj-e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96887" y="2711063"/>
            <a:ext cx="2079307" cy="10147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rgbClr val="0000FF"/>
                </a:solidFill>
                <a:latin typeface="+mj-ea"/>
                <a:ea typeface="+mj-ea"/>
              </a:rPr>
              <a:t>不要</a:t>
            </a:r>
            <a:r>
              <a:rPr lang="zh-CN" altLang="en-US" sz="2000" b="1" dirty="0">
                <a:solidFill>
                  <a:srgbClr val="0000FF"/>
                </a:solidFill>
                <a:latin typeface="+mj-ea"/>
                <a:ea typeface="+mj-ea"/>
              </a:rPr>
              <a:t>做只讲体面         </a:t>
            </a:r>
          </a:p>
          <a:p>
            <a:r>
              <a:rPr lang="zh-CN" altLang="en-US" sz="2000" b="1" dirty="0" smtClean="0">
                <a:solidFill>
                  <a:srgbClr val="0000FF"/>
                </a:solidFill>
                <a:latin typeface="+mj-ea"/>
                <a:ea typeface="+mj-ea"/>
              </a:rPr>
              <a:t>而</a:t>
            </a:r>
            <a:r>
              <a:rPr lang="zh-CN" altLang="en-US" sz="2000" b="1" dirty="0">
                <a:solidFill>
                  <a:srgbClr val="0000FF"/>
                </a:solidFill>
                <a:latin typeface="+mj-ea"/>
                <a:ea typeface="+mj-ea"/>
              </a:rPr>
              <a:t>对别人没有好</a:t>
            </a:r>
          </a:p>
          <a:p>
            <a:r>
              <a:rPr lang="zh-CN" altLang="en-US" sz="2000" b="1" dirty="0" smtClean="0">
                <a:solidFill>
                  <a:srgbClr val="0000FF"/>
                </a:solidFill>
                <a:latin typeface="+mj-ea"/>
                <a:ea typeface="+mj-ea"/>
              </a:rPr>
              <a:t>处</a:t>
            </a:r>
            <a:r>
              <a:rPr lang="zh-CN" altLang="en-US" sz="2000" b="1" dirty="0">
                <a:solidFill>
                  <a:srgbClr val="0000FF"/>
                </a:solidFill>
                <a:latin typeface="+mj-ea"/>
                <a:ea typeface="+mj-ea"/>
              </a:rPr>
              <a:t>的人。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1"/>
      <p:bldP spid="8" grpId="2"/>
      <p:bldP spid="9" grpId="1"/>
      <p:bldP spid="9" grpId="2"/>
      <p:bldP spid="12" grpId="1"/>
      <p:bldP spid="12" grpId="2"/>
      <p:bldP spid="21" grpId="1"/>
      <p:bldP spid="21" grpId="2"/>
      <p:bldP spid="2" grpId="1"/>
      <p:bldP spid="2" grpId="2" animBg="1"/>
      <p:bldP spid="3" grpId="1" animBg="1"/>
      <p:bldP spid="3" grpId="2" animBg="1"/>
      <p:bldP spid="5" grpId="1" animBg="1"/>
      <p:bldP spid="5" grpId="2" animBg="1"/>
      <p:bldP spid="6" grpId="1" animBg="1"/>
      <p:bldP spid="6" grpId="2" animBg="1"/>
      <p:bldP spid="11" grpId="1" animBg="1"/>
      <p:bldP spid="11" grpId="2" animBg="1"/>
      <p:bldP spid="16" grpId="0"/>
      <p:bldP spid="16" grpId="1"/>
      <p:bldP spid="17" grpId="0"/>
      <p:bldP spid="17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41946" y="1282085"/>
            <a:ext cx="721051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 smtClean="0">
                <a:latin typeface="+mj-ea"/>
                <a:ea typeface="+mj-ea"/>
              </a:rPr>
              <a:t>   </a:t>
            </a:r>
            <a:r>
              <a:rPr lang="zh-CN" altLang="en-US" sz="2800" b="1" dirty="0" smtClean="0">
                <a:latin typeface="+mj-ea"/>
                <a:ea typeface="+mj-ea"/>
              </a:rPr>
              <a:t>在我们的生活中，也有很多像落花生一样的人，他们让我们明白了很多做人的道理，各小组举几个例子说一下。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930" name="Picture 2" descr="清洁工人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8175" y="935360"/>
            <a:ext cx="6228184" cy="3503354"/>
          </a:xfrm>
          <a:prstGeom prst="rect">
            <a:avLst/>
          </a:prstGeom>
          <a:noFill/>
        </p:spPr>
      </p:pic>
      <p:sp>
        <p:nvSpPr>
          <p:cNvPr id="380931" name="Text Box 3"/>
          <p:cNvSpPr txBox="1">
            <a:spLocks noChangeArrowheads="1"/>
          </p:cNvSpPr>
          <p:nvPr/>
        </p:nvSpPr>
        <p:spPr bwMode="auto">
          <a:xfrm>
            <a:off x="2650644" y="388650"/>
            <a:ext cx="3416320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</a:pPr>
            <a:r>
              <a:rPr lang="zh-CN" altLang="en-US" sz="2800" b="1" dirty="0">
                <a:latin typeface="黑体" pitchFamily="49" charset="-122"/>
                <a:ea typeface="黑体" pitchFamily="49" charset="-122"/>
              </a:rPr>
              <a:t>起早贪黑的清洁工人</a:t>
            </a: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1954" name="Picture 2" descr="送报人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12836" y="1119014"/>
            <a:ext cx="5400600" cy="3037838"/>
          </a:xfrm>
          <a:prstGeom prst="rect">
            <a:avLst/>
          </a:prstGeom>
          <a:noFill/>
        </p:spPr>
      </p:pic>
      <p:sp>
        <p:nvSpPr>
          <p:cNvPr id="381955" name="Text Box 3"/>
          <p:cNvSpPr txBox="1">
            <a:spLocks noChangeArrowheads="1"/>
          </p:cNvSpPr>
          <p:nvPr/>
        </p:nvSpPr>
        <p:spPr bwMode="auto">
          <a:xfrm>
            <a:off x="2931820" y="539522"/>
            <a:ext cx="2698175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</a:pPr>
            <a:r>
              <a:rPr lang="zh-CN" altLang="en-US" sz="2800" b="1" dirty="0">
                <a:latin typeface="黑体" pitchFamily="49" charset="-122"/>
                <a:ea typeface="黑体" pitchFamily="49" charset="-122"/>
              </a:rPr>
              <a:t>风雨中的送报人</a:t>
            </a: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5" name="Picture 3" descr="20043280200764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555526"/>
            <a:ext cx="3240000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6" name="Picture 4" descr="20040430008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555526"/>
            <a:ext cx="3240000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7" name="Picture 5" descr="jiaoshi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2427734"/>
            <a:ext cx="3240000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8" name="Picture 6" descr="1098578sm"/>
          <p:cNvPicPr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5976" y="2427734"/>
            <a:ext cx="3240000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9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9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9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9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08940" y="782320"/>
            <a:ext cx="8326438" cy="3772948"/>
          </a:xfrm>
          <a:prstGeom prst="roundRect">
            <a:avLst/>
          </a:prstGeom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借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物喻人的写法</a:t>
            </a:r>
          </a:p>
          <a:p>
            <a:pPr marR="0" lvl="0" indent="720725" algn="l" defTabSz="4572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借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物喻人就是用某种具体可感、生动形象的事物来比喻人的性格、气质、风度等，从而充分地表达情感的写法。文中通过谈论花生的好处，借物喻人，揭示了花生不图虚名、朴实无华、默默奉献的品格。说明人要做有用的人，不要做只讲体面，而对别人没有好处的人。</a:t>
            </a:r>
          </a:p>
        </p:txBody>
      </p:sp>
      <p:sp>
        <p:nvSpPr>
          <p:cNvPr id="4" name="矩形 3"/>
          <p:cNvSpPr/>
          <p:nvPr/>
        </p:nvSpPr>
        <p:spPr>
          <a:xfrm>
            <a:off x="3114289" y="23467"/>
            <a:ext cx="2448107" cy="76944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all" spc="0" normalizeH="0" baseline="0" noProof="0" dirty="0"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写法借鉴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684213" y="538163"/>
            <a:ext cx="7596188" cy="119888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62420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Times New Roman" panose="02020603050405020304" pitchFamily="18" charset="0"/>
              </a:rPr>
              <a:t>你从身边的事物中领悟到了怎样的做人道理？运用借物喻人的写法写一段话。</a:t>
            </a:r>
          </a:p>
        </p:txBody>
      </p:sp>
      <p:sp>
        <p:nvSpPr>
          <p:cNvPr id="4" name="云形标注 3"/>
          <p:cNvSpPr/>
          <p:nvPr/>
        </p:nvSpPr>
        <p:spPr>
          <a:xfrm>
            <a:off x="6049010" y="1126490"/>
            <a:ext cx="2397760" cy="855980"/>
          </a:xfrm>
          <a:prstGeom prst="cloudCallout">
            <a:avLst>
              <a:gd name="adj1" fmla="val -74478"/>
              <a:gd name="adj2" fmla="val -4742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一定要抓住做人的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道理！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49313" y="2119630"/>
            <a:ext cx="7800975" cy="2489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628650">
              <a:lnSpc>
                <a:spcPct val="13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粉笔每天在黑板上写写画画，磨损了自己并不伟岸的身躯，留下了知识的痕迹。它不求回报，只是默默地给学生们传递着知识，无私地奉献着自己。瞧，这多么像老师啊，日复一日，年复一年，苍老了自己，成就了学生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左大括号 2"/>
          <p:cNvSpPr/>
          <p:nvPr/>
        </p:nvSpPr>
        <p:spPr>
          <a:xfrm>
            <a:off x="789305" y="1483678"/>
            <a:ext cx="215900" cy="2601913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7892" name="矩形 1"/>
          <p:cNvSpPr/>
          <p:nvPr/>
        </p:nvSpPr>
        <p:spPr>
          <a:xfrm>
            <a:off x="164782" y="1828800"/>
            <a:ext cx="540385" cy="1383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落</a:t>
            </a:r>
          </a:p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花</a:t>
            </a:r>
          </a:p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生</a:t>
            </a:r>
          </a:p>
        </p:txBody>
      </p:sp>
      <p:sp>
        <p:nvSpPr>
          <p:cNvPr id="5" name="矩形 4"/>
          <p:cNvSpPr/>
          <p:nvPr/>
        </p:nvSpPr>
        <p:spPr>
          <a:xfrm>
            <a:off x="8180705" y="472440"/>
            <a:ext cx="671830" cy="37846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做像花生一样有用的人</a:t>
            </a:r>
          </a:p>
        </p:txBody>
      </p:sp>
      <p:sp>
        <p:nvSpPr>
          <p:cNvPr id="6" name="左大括号 5"/>
          <p:cNvSpPr/>
          <p:nvPr/>
        </p:nvSpPr>
        <p:spPr>
          <a:xfrm>
            <a:off x="1494155" y="2840990"/>
            <a:ext cx="257175" cy="1245870"/>
          </a:xfrm>
          <a:prstGeom prst="leftBrac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51230" y="1252220"/>
            <a:ext cx="7240905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种花生、收花生——买种、翻地、播种、施肥、收获</a:t>
            </a:r>
          </a:p>
        </p:txBody>
      </p:sp>
      <p:sp>
        <p:nvSpPr>
          <p:cNvPr id="9" name="左大括号 8"/>
          <p:cNvSpPr/>
          <p:nvPr/>
        </p:nvSpPr>
        <p:spPr>
          <a:xfrm rot="10800000">
            <a:off x="7975918" y="1422718"/>
            <a:ext cx="215900" cy="2724150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05205" y="2544763"/>
            <a:ext cx="488950" cy="175323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议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花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生</a:t>
            </a:r>
          </a:p>
        </p:txBody>
      </p:sp>
      <p:sp>
        <p:nvSpPr>
          <p:cNvPr id="16" name="矩形 15"/>
          <p:cNvSpPr/>
          <p:nvPr/>
        </p:nvSpPr>
        <p:spPr>
          <a:xfrm>
            <a:off x="3328560" y="196406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课文图示</a:t>
            </a:r>
          </a:p>
        </p:txBody>
      </p:sp>
      <p:sp>
        <p:nvSpPr>
          <p:cNvPr id="4" name="矩形 3"/>
          <p:cNvSpPr/>
          <p:nvPr/>
        </p:nvSpPr>
        <p:spPr>
          <a:xfrm>
            <a:off x="1005205" y="1897380"/>
            <a:ext cx="4022725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尝花生——做成好几样食品  </a:t>
            </a:r>
          </a:p>
        </p:txBody>
      </p:sp>
      <p:sp>
        <p:nvSpPr>
          <p:cNvPr id="1073742868" name="文本框 1073742867"/>
          <p:cNvSpPr txBox="1"/>
          <p:nvPr/>
        </p:nvSpPr>
        <p:spPr>
          <a:xfrm>
            <a:off x="1751330" y="2755900"/>
            <a:ext cx="5668010" cy="801370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 lIns="88900" tIns="50800" rIns="88900" bIns="50800"/>
          <a:lstStyle/>
          <a:p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好处：味道美、可榨油、价钱便宜</a:t>
            </a:r>
          </a:p>
          <a:p>
            <a:endParaRPr lang="zh-CN" altLang="en-US" sz="24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可贵：埋在地里，不好看，但却很有用</a:t>
            </a:r>
          </a:p>
          <a:p>
            <a:endParaRPr lang="zh-CN" altLang="en-US" sz="24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3742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73742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animBg="1"/>
      <p:bldP spid="3" grpId="2" animBg="1"/>
      <p:bldP spid="5" grpId="1"/>
      <p:bldP spid="5" grpId="2"/>
      <p:bldP spid="6" grpId="1" animBg="1"/>
      <p:bldP spid="6" grpId="2" animBg="1"/>
      <p:bldP spid="7" grpId="1"/>
      <p:bldP spid="7" grpId="2"/>
      <p:bldP spid="9" grpId="1" animBg="1"/>
      <p:bldP spid="9" grpId="2" animBg="1"/>
      <p:bldP spid="10" grpId="1"/>
      <p:bldP spid="10" grpId="2"/>
      <p:bldP spid="4" grpId="1"/>
      <p:bldP spid="4" grpId="2"/>
      <p:bldP spid="1073742868" grpId="1" animBg="1"/>
      <p:bldP spid="1073742868" grpId="2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内容占位符 2"/>
          <p:cNvSpPr txBox="1">
            <a:spLocks noChangeArrowheads="1"/>
          </p:cNvSpPr>
          <p:nvPr/>
        </p:nvSpPr>
        <p:spPr bwMode="auto">
          <a:xfrm>
            <a:off x="636588" y="1627188"/>
            <a:ext cx="7924800" cy="18319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indent="622300"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622300" algn="l" defTabSz="4572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  <a:sym typeface="Calibri" panose="020F0502020204030204" pitchFamily="34" charset="0"/>
              </a:rPr>
              <a:t>本文写了“我们”一家人从种花生到过花生收获节的经过，通过对花生好处的谈论，揭示了花生不图虚名、默默奉献的品格，也告诉我们：人要做有用的人，不要做只讲体面，而对别人没有好处的人。</a:t>
            </a:r>
          </a:p>
        </p:txBody>
      </p:sp>
      <p:sp>
        <p:nvSpPr>
          <p:cNvPr id="7" name="矩形 6"/>
          <p:cNvSpPr/>
          <p:nvPr/>
        </p:nvSpPr>
        <p:spPr>
          <a:xfrm>
            <a:off x="3270400" y="713211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主题感悟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矩形 1"/>
          <p:cNvSpPr/>
          <p:nvPr/>
        </p:nvSpPr>
        <p:spPr>
          <a:xfrm>
            <a:off x="954088" y="1376998"/>
            <a:ext cx="7248525" cy="286131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+mj-ea"/>
                <a:ea typeface="+mj-ea"/>
              </a:rPr>
              <a:t>    看上去毫不起眼的花生，却有着朴实无华、默默奉献的内在美。这种美影响了作者的一生。可见，生活中并不是缺少美，而是缺少发现美的眼睛。因此，我们要像花生那样，做普普通通的人，干实实在在的事，为别人以及我们的社会带来好处。</a:t>
            </a:r>
          </a:p>
        </p:txBody>
      </p:sp>
      <p:sp>
        <p:nvSpPr>
          <p:cNvPr id="3" name="矩形 2"/>
          <p:cNvSpPr/>
          <p:nvPr/>
        </p:nvSpPr>
        <p:spPr>
          <a:xfrm>
            <a:off x="3270400" y="713211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独特感悟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1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973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</TotalTime>
  <Words>1389</Words>
  <Application>Microsoft Office PowerPoint</Application>
  <PresentationFormat>全屏显示(16:9)</PresentationFormat>
  <Paragraphs>118</Paragraphs>
  <Slides>31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31</vt:i4>
      </vt:variant>
    </vt:vector>
  </HeadingPairs>
  <TitlesOfParts>
    <vt:vector size="33" baseType="lpstr">
      <vt:lpstr>3_Office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636</cp:revision>
  <dcterms:created xsi:type="dcterms:W3CDTF">2015-12-30T08:03:00Z</dcterms:created>
  <dcterms:modified xsi:type="dcterms:W3CDTF">2020-06-10T02:04:38Z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2052-11.1.0.9513</vt:lpwstr>
  </property>
</Properties>
</file>