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1"/>
  </p:notesMasterIdLst>
  <p:sldIdLst>
    <p:sldId id="645" r:id="rId3"/>
    <p:sldId id="621" r:id="rId4"/>
    <p:sldId id="643" r:id="rId5"/>
    <p:sldId id="623" r:id="rId6"/>
    <p:sldId id="624" r:id="rId7"/>
    <p:sldId id="625" r:id="rId8"/>
    <p:sldId id="627" r:id="rId9"/>
    <p:sldId id="629" r:id="rId10"/>
    <p:sldId id="630" r:id="rId11"/>
    <p:sldId id="631" r:id="rId12"/>
    <p:sldId id="632" r:id="rId13"/>
    <p:sldId id="633" r:id="rId14"/>
    <p:sldId id="634" r:id="rId15"/>
    <p:sldId id="639" r:id="rId16"/>
    <p:sldId id="636" r:id="rId17"/>
    <p:sldId id="637" r:id="rId18"/>
    <p:sldId id="638" r:id="rId19"/>
    <p:sldId id="644" r:id="rId20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65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408" y="-1002"/>
      </p:cViewPr>
      <p:guideLst>
        <p:guide orient="horz" pos="323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8718994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93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93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041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6042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4502150"/>
            <a:ext cx="9143365" cy="641350"/>
            <a:chOff x="0" y="7074"/>
            <a:chExt cx="14399" cy="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l="63089" t="23707"/>
            <a:stretch>
              <a:fillRect/>
            </a:stretch>
          </p:blipFill>
          <p:spPr>
            <a:xfrm>
              <a:off x="8627" y="7074"/>
              <a:ext cx="5773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t="23707" r="76149"/>
            <a:stretch>
              <a:fillRect/>
            </a:stretch>
          </p:blipFill>
          <p:spPr>
            <a:xfrm>
              <a:off x="0" y="7074"/>
              <a:ext cx="5950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23397" t="23707" r="37394"/>
            <a:stretch>
              <a:fillRect/>
            </a:stretch>
          </p:blipFill>
          <p:spPr>
            <a:xfrm>
              <a:off x="5732" y="7074"/>
              <a:ext cx="3083" cy="101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4502150"/>
            <a:ext cx="9143365" cy="641350"/>
            <a:chOff x="0" y="7074"/>
            <a:chExt cx="14399" cy="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l="63089" t="23707"/>
            <a:stretch>
              <a:fillRect/>
            </a:stretch>
          </p:blipFill>
          <p:spPr>
            <a:xfrm>
              <a:off x="8627" y="7074"/>
              <a:ext cx="5773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t="23707" r="76149"/>
            <a:stretch>
              <a:fillRect/>
            </a:stretch>
          </p:blipFill>
          <p:spPr>
            <a:xfrm>
              <a:off x="0" y="7074"/>
              <a:ext cx="5950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23397" t="23707" r="37394"/>
            <a:stretch>
              <a:fillRect/>
            </a:stretch>
          </p:blipFill>
          <p:spPr>
            <a:xfrm>
              <a:off x="5732" y="7074"/>
              <a:ext cx="3083" cy="101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4502150"/>
            <a:ext cx="9143365" cy="641350"/>
            <a:chOff x="0" y="7074"/>
            <a:chExt cx="14399" cy="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3"/>
            <a:srcRect l="63089" t="23707"/>
            <a:stretch>
              <a:fillRect/>
            </a:stretch>
          </p:blipFill>
          <p:spPr>
            <a:xfrm>
              <a:off x="8627" y="7074"/>
              <a:ext cx="5773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t="23707" r="76149"/>
            <a:stretch>
              <a:fillRect/>
            </a:stretch>
          </p:blipFill>
          <p:spPr>
            <a:xfrm>
              <a:off x="0" y="7074"/>
              <a:ext cx="5950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23397" t="23707" r="37394"/>
            <a:stretch>
              <a:fillRect/>
            </a:stretch>
          </p:blipFill>
          <p:spPr>
            <a:xfrm>
              <a:off x="5732" y="7074"/>
              <a:ext cx="3083" cy="101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311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4502150"/>
            <a:ext cx="9143365" cy="641350"/>
            <a:chOff x="0" y="7074"/>
            <a:chExt cx="14399" cy="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l="63089" t="23707"/>
            <a:stretch>
              <a:fillRect/>
            </a:stretch>
          </p:blipFill>
          <p:spPr>
            <a:xfrm>
              <a:off x="8627" y="7074"/>
              <a:ext cx="5773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t="23707" r="76149"/>
            <a:stretch>
              <a:fillRect/>
            </a:stretch>
          </p:blipFill>
          <p:spPr>
            <a:xfrm>
              <a:off x="0" y="7074"/>
              <a:ext cx="5950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23397" t="23707" r="37394"/>
            <a:stretch>
              <a:fillRect/>
            </a:stretch>
          </p:blipFill>
          <p:spPr>
            <a:xfrm>
              <a:off x="5732" y="7074"/>
              <a:ext cx="3083" cy="101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4502150"/>
            <a:ext cx="9143365" cy="641350"/>
            <a:chOff x="0" y="7074"/>
            <a:chExt cx="14399" cy="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l="63089" t="23707"/>
            <a:stretch>
              <a:fillRect/>
            </a:stretch>
          </p:blipFill>
          <p:spPr>
            <a:xfrm>
              <a:off x="8627" y="7074"/>
              <a:ext cx="5773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t="23707" r="76149"/>
            <a:stretch>
              <a:fillRect/>
            </a:stretch>
          </p:blipFill>
          <p:spPr>
            <a:xfrm>
              <a:off x="0" y="7074"/>
              <a:ext cx="5950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23397" t="23707" r="37394"/>
            <a:stretch>
              <a:fillRect/>
            </a:stretch>
          </p:blipFill>
          <p:spPr>
            <a:xfrm>
              <a:off x="5732" y="7074"/>
              <a:ext cx="3083" cy="101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4502150"/>
            <a:ext cx="9143365" cy="641350"/>
            <a:chOff x="0" y="7074"/>
            <a:chExt cx="14399" cy="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3"/>
            <a:srcRect l="63089" t="23707"/>
            <a:stretch>
              <a:fillRect/>
            </a:stretch>
          </p:blipFill>
          <p:spPr>
            <a:xfrm>
              <a:off x="8627" y="7074"/>
              <a:ext cx="5773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t="23707" r="76149"/>
            <a:stretch>
              <a:fillRect/>
            </a:stretch>
          </p:blipFill>
          <p:spPr>
            <a:xfrm>
              <a:off x="0" y="7074"/>
              <a:ext cx="5950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23397" t="23707" r="37394"/>
            <a:stretch>
              <a:fillRect/>
            </a:stretch>
          </p:blipFill>
          <p:spPr>
            <a:xfrm>
              <a:off x="5732" y="7074"/>
              <a:ext cx="3083" cy="101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hyperlink" Target="4.&#29645;&#29664;&#40479;&#65288;&#26391;&#35835;&#35270;&#39057;&#65289;.mp4" TargetMode="External"/><Relationship Id="rId5" Type="http://schemas.openxmlformats.org/officeDocument/2006/relationships/hyperlink" Target="&#25945;&#24072;&#22791;&#35838;&#36164;&#26009;&#21253;/2.&#38899;&#35270;&#39057;&#36164;&#26009;&#21253;/4.&#29645;&#29664;&#40479;&#65288;&#26391;&#35835;&#35270;&#39057;&#65289;.mp4" TargetMode="Externa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1026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68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027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珍珠鸟封面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7" b="11011"/>
          <a:stretch/>
        </p:blipFill>
        <p:spPr bwMode="auto">
          <a:xfrm>
            <a:off x="-1" y="0"/>
            <a:ext cx="91424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48"/>
          <p:cNvSpPr txBox="1"/>
          <p:nvPr/>
        </p:nvSpPr>
        <p:spPr>
          <a:xfrm>
            <a:off x="3305875" y="777781"/>
            <a:ext cx="355663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珍珠鸟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0730" y="275347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988" y="2796002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72023" y="2896104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926" y="11540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65294" y="26295"/>
            <a:ext cx="3465512" cy="369332"/>
            <a:chOff x="5371156" y="221786"/>
            <a:chExt cx="3383280" cy="349289"/>
          </a:xfrm>
        </p:grpSpPr>
        <p:sp>
          <p:nvSpPr>
            <p:cNvPr id="10" name="矩形 9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7" descr="C:\Users\lenovo03\AppData\Roaming\Tencent\Users\541737432\QQ\WinTemp\RichOle\{1DZ%@T4E}SBRKDQH7WZW(H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775" y="607060"/>
            <a:ext cx="3404235" cy="28562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矩形 10"/>
          <p:cNvSpPr/>
          <p:nvPr/>
        </p:nvSpPr>
        <p:spPr>
          <a:xfrm>
            <a:off x="5718205" y="2497251"/>
            <a:ext cx="2153154" cy="76944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33CC"/>
                </a:solidFill>
                <a:effectLst/>
                <a:uLnTx/>
                <a:uFillTx/>
                <a:latin typeface="华文新魏" pitchFamily="2" charset="-122"/>
                <a:ea typeface="华文新魏" pitchFamily="2" charset="-122"/>
                <a:cs typeface="+mn-cs"/>
              </a:rPr>
              <a:t>珍 珠 鸟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348163" y="892175"/>
            <a:ext cx="4310062" cy="671513"/>
            <a:chOff x="3929150" y="2607688"/>
            <a:chExt cx="4311292" cy="670560"/>
          </a:xfrm>
        </p:grpSpPr>
        <p:sp>
          <p:nvSpPr>
            <p:cNvPr id="14" name="云形标注 13"/>
            <p:cNvSpPr/>
            <p:nvPr/>
          </p:nvSpPr>
          <p:spPr>
            <a:xfrm>
              <a:off x="3929150" y="2607688"/>
              <a:ext cx="3831730" cy="670560"/>
            </a:xfrm>
            <a:prstGeom prst="cloudCallout">
              <a:avLst>
                <a:gd name="adj1" fmla="val -33655"/>
                <a:gd name="adj2" fmla="val 11415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224" name="矩形 6"/>
            <p:cNvSpPr/>
            <p:nvPr/>
          </p:nvSpPr>
          <p:spPr>
            <a:xfrm>
              <a:off x="4357884" y="2671218"/>
              <a:ext cx="3882558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你认识这种鸟吗？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020" y="2037672"/>
            <a:ext cx="2975127" cy="19814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5"/>
          <p:cNvGrpSpPr/>
          <p:nvPr/>
        </p:nvGrpSpPr>
        <p:grpSpPr>
          <a:xfrm>
            <a:off x="2617425" y="217669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100" name="文本框 99"/>
          <p:cNvSpPr txBox="1"/>
          <p:nvPr/>
        </p:nvSpPr>
        <p:spPr>
          <a:xfrm>
            <a:off x="522605" y="1176979"/>
            <a:ext cx="8098155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珍珠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鸟是金山珍珠的别名，也叫锦</a:t>
            </a:r>
          </a:p>
          <a:p>
            <a:pPr>
              <a:lnSpc>
                <a:spcPct val="150000"/>
              </a:lnSpc>
            </a:pP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花鸟、小珍珠。原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产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于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澳大利亚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东部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和印</a:t>
            </a:r>
            <a:endParaRPr lang="en-US" altLang="zh-CN" sz="2400" b="1" dirty="0" smtClean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尼东部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的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热带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森林中，因羽毛散落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着许多</a:t>
            </a:r>
            <a:endParaRPr lang="en-US" altLang="zh-CN" sz="2400" b="1" dirty="0" smtClean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小斑点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，形似珍珠而得名。珍珠鸟性情温顺，喜群居，不善争斗；胆小、机敏，易受惊吓，但体质较强，不易生病，繁殖力强。</a:t>
            </a:r>
          </a:p>
        </p:txBody>
      </p:sp>
      <p:sp>
        <p:nvSpPr>
          <p:cNvPr id="9" name="矩形 8"/>
          <p:cNvSpPr/>
          <p:nvPr/>
        </p:nvSpPr>
        <p:spPr>
          <a:xfrm>
            <a:off x="455519" y="621351"/>
            <a:ext cx="1560195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珍珠鸟</a:t>
            </a:r>
          </a:p>
        </p:txBody>
      </p:sp>
      <p:pic>
        <p:nvPicPr>
          <p:cNvPr id="2" name="图片 1" descr="C:\Users\Administrator\AppData\Roaming\Tencent\Users\1131034900\QQ\WinTemp\RichOle\J1S7(@$I2_Q}1`8ITNE91U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274851" y="1123950"/>
            <a:ext cx="2094230" cy="1690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1"/>
      <p:bldP spid="100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06717" y="703742"/>
            <a:ext cx="5105255" cy="37487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>
              <a:lnSpc>
                <a:spcPct val="110000"/>
              </a:lnSpc>
            </a:pP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珍珠鸟栖息于干燥的稀疏林带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、灌丛、开阔的农田、草地、盐沼、种植园、公园、庭院等。多成对或集群活动，特别是旱季，常在近水域的地方聚集成千万只以上的庞大鸟群。成年雌雄鸟，经常形影不离，相互理羽，接吻，点头，大有夫唱妇随之浓厚情谊。珍珠鸟以植物性食物为主食，如植物种子、嫩叶、嫩芽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  <p:sp>
        <p:nvSpPr>
          <p:cNvPr id="3" name="矩形 2"/>
          <p:cNvSpPr/>
          <p:nvPr/>
        </p:nvSpPr>
        <p:spPr>
          <a:xfrm>
            <a:off x="5929350" y="565759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生活习性</a:t>
            </a:r>
          </a:p>
        </p:txBody>
      </p:sp>
      <p:pic>
        <p:nvPicPr>
          <p:cNvPr id="5" name="图片 2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087" y="1283103"/>
            <a:ext cx="3339246" cy="245955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4061632" y="929316"/>
            <a:ext cx="4997421" cy="345325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>
              <a:lnSpc>
                <a:spcPct val="130000"/>
              </a:lnSpc>
            </a:pP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成年的珍珠鸟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，每年在春、夏季繁殖，它们原分布于印度尼西亚和澳大利亚等地，均是在南半球地区，当地的春、夏季在北半球却是秋、冬季，故珍珠鸟在中国没有明显的繁殖季节，全年均可繁殖，但要避开夏季炎热和冬季严寒。</a:t>
            </a:r>
          </a:p>
        </p:txBody>
      </p:sp>
      <p:sp>
        <p:nvSpPr>
          <p:cNvPr id="3" name="矩形 2"/>
          <p:cNvSpPr/>
          <p:nvPr/>
        </p:nvSpPr>
        <p:spPr>
          <a:xfrm>
            <a:off x="5793920" y="342381"/>
            <a:ext cx="110109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繁殖</a:t>
            </a:r>
          </a:p>
        </p:txBody>
      </p:sp>
      <p:pic>
        <p:nvPicPr>
          <p:cNvPr id="6" name="图片 3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71" y="987425"/>
            <a:ext cx="3582020" cy="3200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"/>
          <p:cNvSpPr/>
          <p:nvPr/>
        </p:nvSpPr>
        <p:spPr>
          <a:xfrm>
            <a:off x="994559" y="1101887"/>
            <a:ext cx="721804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读了上面的资料，你对珍珠鸟已经有了初步的了解，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鸟儿是我们人类的好朋友，今天让我们共同学习一篇人与鸟和睦相处的赞歌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著名作家冯骥才先生的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珍珠鸟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  <p:bldP spid="8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468563" y="249568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70884" y="1286899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读得不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6" name="组 28"/>
          <p:cNvGrpSpPr/>
          <p:nvPr/>
        </p:nvGrpSpPr>
        <p:grpSpPr>
          <a:xfrm>
            <a:off x="6466840" y="371158"/>
            <a:ext cx="2520950" cy="490537"/>
            <a:chOff x="3508667" y="4638583"/>
            <a:chExt cx="2520215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5" action="ppaction://hlinkfile"/>
            </p:cNvPr>
            <p:cNvSpPr txBox="1"/>
            <p:nvPr/>
          </p:nvSpPr>
          <p:spPr>
            <a:xfrm>
              <a:off x="3527715" y="4638583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  <a:hlinkClick r:id="rId6" action="ppaction://hlinkfile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44"/>
          <p:cNvSpPr txBox="1"/>
          <p:nvPr/>
        </p:nvSpPr>
        <p:spPr>
          <a:xfrm>
            <a:off x="2304343" y="3635803"/>
            <a:ext cx="6324600" cy="76993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一会儿   在 眼     子  </a:t>
            </a:r>
          </a:p>
        </p:txBody>
      </p:sp>
      <p:sp>
        <p:nvSpPr>
          <p:cNvPr id="15365" name="矩形 8"/>
          <p:cNvSpPr/>
          <p:nvPr/>
        </p:nvSpPr>
        <p:spPr>
          <a:xfrm>
            <a:off x="1618543" y="1308528"/>
            <a:ext cx="7059613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垂    深     熟      儿</a:t>
            </a:r>
          </a:p>
        </p:txBody>
      </p:sp>
      <p:sp>
        <p:nvSpPr>
          <p:cNvPr id="20" name="矩形 19">
            <a:hlinkClick r:id="rId2" action="ppaction://hlinksldjump"/>
          </p:cNvPr>
          <p:cNvSpPr/>
          <p:nvPr/>
        </p:nvSpPr>
        <p:spPr>
          <a:xfrm>
            <a:off x="2181809" y="1308481"/>
            <a:ext cx="846576" cy="76944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蔓</a:t>
            </a:r>
          </a:p>
        </p:txBody>
      </p:sp>
      <p:sp>
        <p:nvSpPr>
          <p:cNvPr id="23" name="矩形 22">
            <a:hlinkClick r:id="rId2" action="ppaction://hlinksldjump"/>
          </p:cNvPr>
          <p:cNvSpPr/>
          <p:nvPr/>
        </p:nvSpPr>
        <p:spPr>
          <a:xfrm>
            <a:off x="3809410" y="1308481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幽   </a:t>
            </a:r>
          </a:p>
        </p:txBody>
      </p:sp>
      <p:sp>
        <p:nvSpPr>
          <p:cNvPr id="24" name="矩形 23">
            <a:hlinkClick r:id="rId2" action="ppaction://hlinksldjump"/>
          </p:cNvPr>
          <p:cNvSpPr/>
          <p:nvPr/>
        </p:nvSpPr>
        <p:spPr>
          <a:xfrm>
            <a:off x="5809235" y="1308481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悉</a:t>
            </a:r>
          </a:p>
        </p:txBody>
      </p:sp>
      <p:sp>
        <p:nvSpPr>
          <p:cNvPr id="26" name="矩形 25">
            <a:hlinkClick r:id="rId2" action="ppaction://hlinksldjump"/>
          </p:cNvPr>
          <p:cNvSpPr/>
          <p:nvPr/>
        </p:nvSpPr>
        <p:spPr>
          <a:xfrm>
            <a:off x="1737654" y="3636247"/>
            <a:ext cx="849547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待</a:t>
            </a:r>
          </a:p>
        </p:txBody>
      </p:sp>
      <p:sp>
        <p:nvSpPr>
          <p:cNvPr id="28" name="矩形 27">
            <a:hlinkClick r:id="rId2" action="ppaction://hlinksldjump"/>
          </p:cNvPr>
          <p:cNvSpPr/>
          <p:nvPr/>
        </p:nvSpPr>
        <p:spPr>
          <a:xfrm>
            <a:off x="6256292" y="3636247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睑</a:t>
            </a:r>
          </a:p>
        </p:txBody>
      </p:sp>
      <p:sp>
        <p:nvSpPr>
          <p:cNvPr id="31" name="矩形 30">
            <a:hlinkClick r:id="rId2" action="ppaction://hlinksldjump"/>
          </p:cNvPr>
          <p:cNvSpPr/>
          <p:nvPr/>
        </p:nvSpPr>
        <p:spPr>
          <a:xfrm>
            <a:off x="6971901" y="1322995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雏</a:t>
            </a:r>
          </a:p>
        </p:txBody>
      </p:sp>
      <p:sp>
        <p:nvSpPr>
          <p:cNvPr id="32" name="矩形 31">
            <a:hlinkClick r:id="rId2" action="ppaction://hlinksldjump"/>
          </p:cNvPr>
          <p:cNvSpPr/>
          <p:nvPr/>
        </p:nvSpPr>
        <p:spPr>
          <a:xfrm>
            <a:off x="7092764" y="3636247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眸</a:t>
            </a:r>
          </a:p>
        </p:txBody>
      </p:sp>
      <p:sp>
        <p:nvSpPr>
          <p:cNvPr id="35" name="矩形 34">
            <a:hlinkClick r:id="rId2" action="ppaction://hlinksldjump"/>
          </p:cNvPr>
          <p:cNvSpPr/>
          <p:nvPr/>
        </p:nvSpPr>
        <p:spPr>
          <a:xfrm>
            <a:off x="4269537" y="3636247"/>
            <a:ext cx="849547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趴</a:t>
            </a:r>
          </a:p>
        </p:txBody>
      </p:sp>
      <p:sp>
        <p:nvSpPr>
          <p:cNvPr id="15376" name="矩形 8"/>
          <p:cNvSpPr/>
          <p:nvPr/>
        </p:nvSpPr>
        <p:spPr>
          <a:xfrm>
            <a:off x="3842631" y="2507091"/>
            <a:ext cx="4659312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     受    伴</a:t>
            </a:r>
          </a:p>
        </p:txBody>
      </p:sp>
      <p:sp>
        <p:nvSpPr>
          <p:cNvPr id="37" name="矩形 36">
            <a:hlinkClick r:id="rId2" action="ppaction://hlinksldjump"/>
          </p:cNvPr>
          <p:cNvSpPr/>
          <p:nvPr/>
        </p:nvSpPr>
        <p:spPr>
          <a:xfrm>
            <a:off x="5213209" y="2507363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享</a:t>
            </a:r>
          </a:p>
        </p:txBody>
      </p:sp>
      <p:sp>
        <p:nvSpPr>
          <p:cNvPr id="38" name="矩形 37">
            <a:hlinkClick r:id="rId2" action="ppaction://hlinksldjump"/>
          </p:cNvPr>
          <p:cNvSpPr/>
          <p:nvPr/>
        </p:nvSpPr>
        <p:spPr>
          <a:xfrm>
            <a:off x="6927407" y="2507363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陪</a:t>
            </a:r>
          </a:p>
        </p:txBody>
      </p:sp>
      <p:sp>
        <p:nvSpPr>
          <p:cNvPr id="39" name="矩形 38">
            <a:hlinkClick r:id="rId2" action="ppaction://hlinksldjump"/>
          </p:cNvPr>
          <p:cNvSpPr/>
          <p:nvPr/>
        </p:nvSpPr>
        <p:spPr>
          <a:xfrm>
            <a:off x="1690707" y="2507363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哟   </a:t>
            </a:r>
          </a:p>
        </p:txBody>
      </p:sp>
      <p:sp>
        <p:nvSpPr>
          <p:cNvPr id="40" name="矩形 39">
            <a:hlinkClick r:id="rId2" action="ppaction://hlinksldjump"/>
          </p:cNvPr>
          <p:cNvSpPr/>
          <p:nvPr/>
        </p:nvSpPr>
        <p:spPr>
          <a:xfrm>
            <a:off x="3255709" y="2507363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柜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81325" y="-16354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166114" y="846559"/>
            <a:ext cx="990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màn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809293" y="888793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yōu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02078" y="888793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xī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080664" y="846559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chú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22987" y="2059869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yō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94943" y="2078148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guì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160113" y="2078148"/>
            <a:ext cx="12471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xiǎng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948409" y="2078783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péi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756772" y="3189398"/>
            <a:ext cx="8343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dāi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323494" y="3189398"/>
            <a:ext cx="7448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pā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71065" y="3189398"/>
            <a:ext cx="1116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jiǎn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052776" y="3189398"/>
            <a:ext cx="908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móu</a:t>
            </a: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49742" y="628009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3" grpId="1"/>
      <p:bldP spid="3" grpId="2"/>
      <p:bldP spid="4" grpId="1"/>
      <p:bldP spid="4" grpId="2"/>
      <p:bldP spid="6" grpId="1"/>
      <p:bldP spid="6" grpId="2"/>
      <p:bldP spid="7" grpId="1"/>
      <p:bldP spid="7" grpId="2"/>
      <p:bldP spid="8" grpId="1"/>
      <p:bldP spid="8" grpId="2"/>
      <p:bldP spid="9" grpId="1"/>
      <p:bldP spid="9" grpId="2"/>
      <p:bldP spid="10" grpId="1"/>
      <p:bldP spid="10" grpId="2"/>
      <p:bldP spid="11" grpId="1"/>
      <p:bldP spid="11" grpId="2"/>
      <p:bldP spid="12" grpId="1"/>
      <p:bldP spid="12" grpId="2"/>
      <p:bldP spid="13" grpId="1"/>
      <p:bldP spid="13" grpId="2"/>
      <p:bldP spid="14" grpId="1"/>
      <p:bldP spid="14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5575" y="92710"/>
            <a:ext cx="8833485" cy="4620895"/>
          </a:xfrm>
          <a:prstGeom prst="rect">
            <a:avLst/>
          </a:prstGeom>
          <a:noFill/>
        </p:spPr>
      </p:pic>
      <p:grpSp>
        <p:nvGrpSpPr>
          <p:cNvPr id="55" name="组合 54"/>
          <p:cNvGrpSpPr/>
          <p:nvPr/>
        </p:nvGrpSpPr>
        <p:grpSpPr>
          <a:xfrm>
            <a:off x="1885315" y="1912620"/>
            <a:ext cx="1450340" cy="1161415"/>
            <a:chOff x="-186" y="5542"/>
            <a:chExt cx="2284" cy="1829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186" y="5649"/>
              <a:ext cx="2285" cy="1723"/>
            </a:xfrm>
            <a:prstGeom prst="rect">
              <a:avLst/>
            </a:prstGeom>
          </p:spPr>
        </p:pic>
        <p:sp>
          <p:nvSpPr>
            <p:cNvPr id="16420" name="TextBox 17"/>
            <p:cNvSpPr txBox="1"/>
            <p:nvPr/>
          </p:nvSpPr>
          <p:spPr>
            <a:xfrm>
              <a:off x="306" y="5542"/>
              <a:ext cx="1334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蔓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009900" y="1165225"/>
            <a:ext cx="1450340" cy="1285240"/>
            <a:chOff x="1624" y="5377"/>
            <a:chExt cx="2284" cy="2024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624" y="5377"/>
              <a:ext cx="2285" cy="2025"/>
            </a:xfrm>
            <a:prstGeom prst="rect">
              <a:avLst/>
            </a:prstGeom>
          </p:spPr>
        </p:pic>
        <p:sp>
          <p:nvSpPr>
            <p:cNvPr id="16418" name="TextBox 18"/>
            <p:cNvSpPr txBox="1"/>
            <p:nvPr/>
          </p:nvSpPr>
          <p:spPr>
            <a:xfrm>
              <a:off x="1921" y="5377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幽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194685" y="1962785"/>
            <a:ext cx="1450340" cy="1285240"/>
            <a:chOff x="3340" y="5115"/>
            <a:chExt cx="2284" cy="202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340" y="5115"/>
              <a:ext cx="2285" cy="2025"/>
            </a:xfrm>
            <a:prstGeom prst="rect">
              <a:avLst/>
            </a:prstGeom>
          </p:spPr>
        </p:pic>
        <p:sp>
          <p:nvSpPr>
            <p:cNvPr id="3" name="TextBox 28"/>
            <p:cNvSpPr txBox="1"/>
            <p:nvPr/>
          </p:nvSpPr>
          <p:spPr>
            <a:xfrm>
              <a:off x="3738" y="5328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悉</a:t>
              </a:r>
            </a:p>
          </p:txBody>
        </p:sp>
      </p:grpSp>
      <p:sp>
        <p:nvSpPr>
          <p:cNvPr id="16387" name="TextBox 2"/>
          <p:cNvSpPr txBox="1"/>
          <p:nvPr/>
        </p:nvSpPr>
        <p:spPr>
          <a:xfrm>
            <a:off x="273050" y="3637915"/>
            <a:ext cx="3208655" cy="5607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珍珠鸟飞走了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467114" y="1345986"/>
            <a:ext cx="1459230" cy="1226761"/>
            <a:chOff x="638" y="2254"/>
            <a:chExt cx="2298" cy="2162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b="24363"/>
            <a:stretch>
              <a:fillRect/>
            </a:stretch>
          </p:blipFill>
          <p:spPr>
            <a:xfrm>
              <a:off x="638" y="2254"/>
              <a:ext cx="2298" cy="1993"/>
            </a:xfrm>
            <a:prstGeom prst="rect">
              <a:avLst/>
            </a:prstGeom>
          </p:spPr>
        </p:pic>
        <p:sp>
          <p:nvSpPr>
            <p:cNvPr id="5" name="TextBox 28"/>
            <p:cNvSpPr txBox="1"/>
            <p:nvPr/>
          </p:nvSpPr>
          <p:spPr>
            <a:xfrm>
              <a:off x="638" y="2628"/>
              <a:ext cx="1349" cy="17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哟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556250" y="-11430"/>
            <a:ext cx="1494790" cy="1265555"/>
            <a:chOff x="5728" y="2882"/>
            <a:chExt cx="2354" cy="1993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b="24363"/>
            <a:stretch>
              <a:fillRect/>
            </a:stretch>
          </p:blipFill>
          <p:spPr>
            <a:xfrm>
              <a:off x="5784" y="2882"/>
              <a:ext cx="2298" cy="1993"/>
            </a:xfrm>
            <a:prstGeom prst="rect">
              <a:avLst/>
            </a:prstGeom>
          </p:spPr>
        </p:pic>
        <p:sp>
          <p:nvSpPr>
            <p:cNvPr id="6" name="TextBox 28"/>
            <p:cNvSpPr txBox="1"/>
            <p:nvPr/>
          </p:nvSpPr>
          <p:spPr>
            <a:xfrm>
              <a:off x="5728" y="3080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享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894580" y="1695450"/>
            <a:ext cx="1459230" cy="1449070"/>
            <a:chOff x="7488" y="4050"/>
            <a:chExt cx="2298" cy="2282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b="24363"/>
            <a:stretch>
              <a:fillRect/>
            </a:stretch>
          </p:blipFill>
          <p:spPr>
            <a:xfrm>
              <a:off x="7488" y="4050"/>
              <a:ext cx="2298" cy="1993"/>
            </a:xfrm>
            <a:prstGeom prst="rect">
              <a:avLst/>
            </a:prstGeom>
          </p:spPr>
        </p:pic>
        <p:sp>
          <p:nvSpPr>
            <p:cNvPr id="14" name="TextBox 28"/>
            <p:cNvSpPr txBox="1"/>
            <p:nvPr/>
          </p:nvSpPr>
          <p:spPr>
            <a:xfrm>
              <a:off x="7573" y="4734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眸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57595" y="1377315"/>
            <a:ext cx="1135380" cy="1212850"/>
            <a:chOff x="9562" y="5196"/>
            <a:chExt cx="1788" cy="191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62" y="5196"/>
              <a:ext cx="1789" cy="1910"/>
            </a:xfrm>
            <a:prstGeom prst="rect">
              <a:avLst/>
            </a:prstGeom>
          </p:spPr>
        </p:pic>
        <p:sp>
          <p:nvSpPr>
            <p:cNvPr id="15" name="TextBox 28"/>
            <p:cNvSpPr txBox="1"/>
            <p:nvPr/>
          </p:nvSpPr>
          <p:spPr>
            <a:xfrm>
              <a:off x="9669" y="5461"/>
              <a:ext cx="1290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柜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800340" y="1118235"/>
            <a:ext cx="1459865" cy="1273810"/>
            <a:chOff x="3224" y="2153"/>
            <a:chExt cx="2299" cy="2006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rcRect b="24363"/>
            <a:stretch>
              <a:fillRect/>
            </a:stretch>
          </p:blipFill>
          <p:spPr>
            <a:xfrm>
              <a:off x="3224" y="2153"/>
              <a:ext cx="2299" cy="1993"/>
            </a:xfrm>
            <a:prstGeom prst="rect">
              <a:avLst/>
            </a:prstGeom>
          </p:spPr>
        </p:pic>
        <p:sp>
          <p:nvSpPr>
            <p:cNvPr id="16404" name="TextBox 28"/>
            <p:cNvSpPr txBox="1"/>
            <p:nvPr/>
          </p:nvSpPr>
          <p:spPr>
            <a:xfrm>
              <a:off x="3224" y="2561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雏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65652" y="676910"/>
            <a:ext cx="1450975" cy="1285875"/>
            <a:chOff x="2802" y="166"/>
            <a:chExt cx="2285" cy="2025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6F6F6">
                    <a:alpha val="100000"/>
                  </a:srgbClr>
                </a:clrFrom>
                <a:clrTo>
                  <a:srgbClr val="F6F6F6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02" y="166"/>
              <a:ext cx="2285" cy="2025"/>
            </a:xfrm>
            <a:prstGeom prst="rect">
              <a:avLst/>
            </a:prstGeom>
          </p:spPr>
        </p:pic>
        <p:sp>
          <p:nvSpPr>
            <p:cNvPr id="12" name="TextBox 28"/>
            <p:cNvSpPr txBox="1"/>
            <p:nvPr/>
          </p:nvSpPr>
          <p:spPr>
            <a:xfrm>
              <a:off x="3508" y="387"/>
              <a:ext cx="1349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睑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04030" y="15240"/>
            <a:ext cx="1136015" cy="1212850"/>
            <a:chOff x="9562" y="5196"/>
            <a:chExt cx="1789" cy="191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62" y="5196"/>
              <a:ext cx="1789" cy="1910"/>
            </a:xfrm>
            <a:prstGeom prst="rect">
              <a:avLst/>
            </a:prstGeom>
          </p:spPr>
        </p:pic>
        <p:sp>
          <p:nvSpPr>
            <p:cNvPr id="13" name="TextBox 28"/>
            <p:cNvSpPr txBox="1"/>
            <p:nvPr/>
          </p:nvSpPr>
          <p:spPr>
            <a:xfrm>
              <a:off x="9669" y="5461"/>
              <a:ext cx="1290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陪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10705" y="84455"/>
            <a:ext cx="1136015" cy="1212850"/>
            <a:chOff x="9562" y="5196"/>
            <a:chExt cx="1789" cy="191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62" y="5196"/>
              <a:ext cx="1789" cy="1910"/>
            </a:xfrm>
            <a:prstGeom prst="rect">
              <a:avLst/>
            </a:prstGeom>
          </p:spPr>
        </p:pic>
        <p:sp>
          <p:nvSpPr>
            <p:cNvPr id="18" name="TextBox 28"/>
            <p:cNvSpPr txBox="1"/>
            <p:nvPr/>
          </p:nvSpPr>
          <p:spPr>
            <a:xfrm>
              <a:off x="9669" y="5461"/>
              <a:ext cx="1290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趴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96210" y="92710"/>
            <a:ext cx="1136015" cy="1212850"/>
            <a:chOff x="9562" y="5196"/>
            <a:chExt cx="1789" cy="1910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562" y="5196"/>
              <a:ext cx="1789" cy="1910"/>
            </a:xfrm>
            <a:prstGeom prst="rect">
              <a:avLst/>
            </a:prstGeom>
          </p:spPr>
        </p:pic>
        <p:sp>
          <p:nvSpPr>
            <p:cNvPr id="23" name="TextBox 28"/>
            <p:cNvSpPr txBox="1"/>
            <p:nvPr/>
          </p:nvSpPr>
          <p:spPr>
            <a:xfrm>
              <a:off x="9669" y="5461"/>
              <a:ext cx="1290" cy="15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6000" b="1" dirty="0">
                  <a:solidFill>
                    <a:srgbClr val="0000FF"/>
                  </a:solidFill>
                  <a:latin typeface="华文楷体" pitchFamily="2" charset="-122"/>
                  <a:ea typeface="华文楷体" pitchFamily="2" charset="-122"/>
                </a:rPr>
                <a:t>待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58642" y="1267733"/>
            <a:ext cx="6301108" cy="230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“√”画出加点字的正确读音。</a:t>
            </a:r>
          </a:p>
          <a:p>
            <a:pPr marL="0" marR="0" lvl="0" indent="4495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2625" algn="l"/>
              </a:tabLst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垂蔓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màn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　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wàn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	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雏儿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chú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zhōu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</a:p>
          <a:p>
            <a:pPr marL="0" marR="0" lvl="0" indent="4495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2625" algn="l"/>
              </a:tabLst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眸子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mōu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móu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	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哟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yōu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yō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</a:p>
          <a:p>
            <a:pPr marL="0" marR="0" lvl="0" indent="4495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2625" algn="l"/>
              </a:tabLst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享受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hēng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xiǎng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	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眼睑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jiǎn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+mn-cs"/>
              </a:rPr>
              <a:t>liǎn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</a:p>
        </p:txBody>
      </p:sp>
      <p:pic>
        <p:nvPicPr>
          <p:cNvPr id="819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16" y="2092753"/>
            <a:ext cx="530225" cy="646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991" y="2114978"/>
            <a:ext cx="568325" cy="646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791" y="2673778"/>
            <a:ext cx="530225" cy="646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9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791" y="3219878"/>
            <a:ext cx="530225" cy="646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441" y="2632503"/>
            <a:ext cx="530225" cy="646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479" y="3205591"/>
            <a:ext cx="530225" cy="646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658816" y="2113391"/>
            <a:ext cx="5911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√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315021" y="2092753"/>
            <a:ext cx="49466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√</a:t>
            </a: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3492254" y="2661078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√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5665224" y="2661078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√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573216" y="3250041"/>
            <a:ext cx="5911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√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314704" y="3248453"/>
            <a:ext cx="5911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√</a:t>
            </a: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481986" y="69690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"/>
          <p:cNvSpPr/>
          <p:nvPr/>
        </p:nvSpPr>
        <p:spPr>
          <a:xfrm>
            <a:off x="2996061" y="1807269"/>
            <a:ext cx="3936368" cy="46166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物质上或精神上得到满足。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3555" name="矩形 4"/>
          <p:cNvSpPr/>
          <p:nvPr/>
        </p:nvSpPr>
        <p:spPr>
          <a:xfrm>
            <a:off x="654497" y="841142"/>
            <a:ext cx="1924050" cy="3798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6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深幽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6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大文豪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6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享受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6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陪伴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6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伏案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930847" y="1513763"/>
            <a:ext cx="1117600" cy="13843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557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58" name="矩形 5"/>
          <p:cNvSpPr/>
          <p:nvPr/>
        </p:nvSpPr>
        <p:spPr>
          <a:xfrm>
            <a:off x="2996060" y="1081963"/>
            <a:ext cx="5218112" cy="4810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杰出的大作家。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1878460" y="3690225"/>
            <a:ext cx="1152525" cy="725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2194372" y="1397875"/>
            <a:ext cx="849313" cy="7540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394075" y="314604"/>
            <a:ext cx="3976688" cy="555625"/>
            <a:chOff x="3124895" y="802159"/>
            <a:chExt cx="3975140" cy="555350"/>
          </a:xfrm>
        </p:grpSpPr>
        <p:pic>
          <p:nvPicPr>
            <p:cNvPr id="23569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59"/>
              <a:ext cx="3885506" cy="5553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70" name="矩形 12"/>
            <p:cNvSpPr/>
            <p:nvPr/>
          </p:nvSpPr>
          <p:spPr>
            <a:xfrm>
              <a:off x="3222050" y="83483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cxnSp>
        <p:nvCxnSpPr>
          <p:cNvPr id="29" name="直接连接符 28"/>
          <p:cNvCxnSpPr/>
          <p:nvPr/>
        </p:nvCxnSpPr>
        <p:spPr>
          <a:xfrm flipV="1">
            <a:off x="1892747" y="2137650"/>
            <a:ext cx="1154113" cy="787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564" name="矩形 5"/>
          <p:cNvSpPr/>
          <p:nvPr/>
        </p:nvSpPr>
        <p:spPr>
          <a:xfrm>
            <a:off x="2996060" y="2674225"/>
            <a:ext cx="5218112" cy="4619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深邃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,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幽深。</a:t>
            </a:r>
          </a:p>
        </p:txBody>
      </p:sp>
      <p:sp>
        <p:nvSpPr>
          <p:cNvPr id="23565" name="矩形 5"/>
          <p:cNvSpPr/>
          <p:nvPr/>
        </p:nvSpPr>
        <p:spPr>
          <a:xfrm>
            <a:off x="2996060" y="3416696"/>
            <a:ext cx="5218112" cy="46196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上身靠在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桌子上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(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读书、写字</a:t>
            </a:r>
            <a:r>
              <a:rPr lang="en-US" altLang="zh-CN" sz="2400" b="1" dirty="0">
                <a:latin typeface="黑体" pitchFamily="49" charset="-122"/>
                <a:ea typeface="黑体" pitchFamily="49" charset="-122"/>
              </a:rPr>
              <a:t>)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。</a:t>
            </a:r>
          </a:p>
        </p:txBody>
      </p:sp>
      <p:sp>
        <p:nvSpPr>
          <p:cNvPr id="23566" name="矩形 5"/>
          <p:cNvSpPr/>
          <p:nvPr/>
        </p:nvSpPr>
        <p:spPr>
          <a:xfrm>
            <a:off x="2996060" y="4080750"/>
            <a:ext cx="5218112" cy="4619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随同做伴。</a:t>
            </a:r>
          </a:p>
        </p:txBody>
      </p:sp>
      <p:cxnSp>
        <p:nvCxnSpPr>
          <p:cNvPr id="27" name="直接连接符 26"/>
          <p:cNvCxnSpPr/>
          <p:nvPr/>
        </p:nvCxnSpPr>
        <p:spPr>
          <a:xfrm flipV="1">
            <a:off x="1878460" y="3690225"/>
            <a:ext cx="1152525" cy="7254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397803" y="564439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5"/>
          <p:cNvSpPr/>
          <p:nvPr/>
        </p:nvSpPr>
        <p:spPr>
          <a:xfrm>
            <a:off x="3302117" y="1881253"/>
            <a:ext cx="5218112" cy="8318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俗称眼皮，位于眼球前方，构成保护眼球的屏障。</a:t>
            </a:r>
          </a:p>
        </p:txBody>
      </p:sp>
      <p:sp>
        <p:nvSpPr>
          <p:cNvPr id="24579" name="矩形 4"/>
          <p:cNvSpPr/>
          <p:nvPr/>
        </p:nvSpPr>
        <p:spPr>
          <a:xfrm>
            <a:off x="681154" y="682211"/>
            <a:ext cx="1925638" cy="3786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眼睑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眸子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流泻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信赖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5" name="直接连接符 4"/>
          <p:cNvCxnSpPr>
            <a:endCxn id="24578" idx="1"/>
          </p:cNvCxnSpPr>
          <p:nvPr/>
        </p:nvCxnSpPr>
        <p:spPr>
          <a:xfrm>
            <a:off x="1919404" y="1319278"/>
            <a:ext cx="1382713" cy="977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581" name="矩形 5"/>
          <p:cNvSpPr/>
          <p:nvPr/>
        </p:nvSpPr>
        <p:spPr>
          <a:xfrm>
            <a:off x="3302117" y="2920106"/>
            <a:ext cx="5414962" cy="46196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信任依赖。</a:t>
            </a:r>
          </a:p>
        </p:txBody>
      </p:sp>
      <p:sp>
        <p:nvSpPr>
          <p:cNvPr id="24582" name="矩形 5"/>
          <p:cNvSpPr/>
          <p:nvPr/>
        </p:nvSpPr>
        <p:spPr>
          <a:xfrm>
            <a:off x="3302117" y="1084328"/>
            <a:ext cx="5218112" cy="46196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同“眸”。本指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瞳仁</a:t>
            </a:r>
            <a:r>
              <a:rPr lang="en-US" altLang="zh-CN" sz="2400" b="1" dirty="0" smtClean="0">
                <a:latin typeface="黑体" pitchFamily="49" charset="-122"/>
                <a:ea typeface="黑体" pitchFamily="49" charset="-122"/>
              </a:rPr>
              <a:t>,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泛指眼睛。</a:t>
            </a:r>
          </a:p>
        </p:txBody>
      </p:sp>
      <p:sp>
        <p:nvSpPr>
          <p:cNvPr id="24583" name="矩形 29"/>
          <p:cNvSpPr/>
          <p:nvPr/>
        </p:nvSpPr>
        <p:spPr>
          <a:xfrm>
            <a:off x="3302117" y="3740162"/>
            <a:ext cx="5472112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（液体、光线等）迅速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地流出、射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</a:rPr>
              <a:t>出、跑过。</a:t>
            </a:r>
            <a:endParaRPr lang="zh-CN" altLang="en-US" sz="2400" b="1" dirty="0">
              <a:latin typeface="黑体" pitchFamily="49" charset="-122"/>
              <a:ea typeface="黑体" pitchFamily="49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919404" y="3134898"/>
            <a:ext cx="1462088" cy="10207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919404" y="1329911"/>
            <a:ext cx="1471613" cy="965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919404" y="3134898"/>
            <a:ext cx="1471613" cy="8667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/>
          <p:nvPr/>
        </p:nvGrpSpPr>
        <p:grpSpPr>
          <a:xfrm>
            <a:off x="2981325" y="249238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19459" name="TextBox 7"/>
          <p:cNvSpPr txBox="1"/>
          <p:nvPr/>
        </p:nvSpPr>
        <p:spPr>
          <a:xfrm>
            <a:off x="849559" y="1298575"/>
            <a:ext cx="7820660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再读课文，填一填。</a:t>
            </a:r>
            <a:endParaRPr lang="en-US" altLang="zh-CN"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本文点明中心的句子是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                  </a:t>
            </a:r>
            <a:r>
              <a:rPr lang="zh-CN" alt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本文主要写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我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和珍珠鸟从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zh-CN" alt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的关系变化过程。    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4434" y="1891030"/>
            <a:ext cx="43764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信赖，往往创造出美好的境界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67708" y="2452737"/>
            <a:ext cx="8683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亲近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9889" y="2469794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相识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43647" y="2465585"/>
            <a:ext cx="9525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熟悉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67969" y="2463369"/>
            <a:ext cx="90646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信赖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  <p:bldP spid="9" grpId="2"/>
      <p:bldP spid="10" grpId="1"/>
      <p:bldP spid="10" grpId="2"/>
      <p:bldP spid="11" grpId="1"/>
      <p:bldP spid="11" grpId="2"/>
      <p:bldP spid="12" grpId="1"/>
      <p:bldP spid="12" grpId="2"/>
      <p:bldP spid="13" grpId="1"/>
      <p:bldP spid="13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19413" y="152731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583734" y="1192245"/>
            <a:ext cx="7996726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查资料，填一填</a:t>
            </a:r>
            <a:endParaRPr lang="en-US" altLang="zh-CN" sz="24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珍珠鸟是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的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别名，学名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叫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      </a:t>
            </a:r>
            <a:r>
              <a:rPr lang="zh-CN" alt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。  珍珠鸟栖息于干燥稀疏的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灌丛、开阔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的</a:t>
            </a:r>
            <a:r>
              <a:rPr lang="zh-CN" altLang="en-US" sz="2400" b="1" u="sng" dirty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、草地等。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珍珠鸟原分布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于澳大利亚东部和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印尼东部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的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_________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中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zh-CN" altLang="en-US" sz="2400" b="1" u="sng" dirty="0" smtClean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endParaRPr lang="zh-CN" altLang="en-US" sz="2400" b="1" u="sng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18713" y="1700590"/>
            <a:ext cx="1461135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金山珍珠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23232" y="1687928"/>
            <a:ext cx="1662430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斑胸草雀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43672" y="2275628"/>
            <a:ext cx="922020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林带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21887" y="3376337"/>
            <a:ext cx="143328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热带森林</a:t>
            </a:r>
          </a:p>
        </p:txBody>
      </p:sp>
      <p:sp>
        <p:nvSpPr>
          <p:cNvPr id="2" name="TextBox 16"/>
          <p:cNvSpPr txBox="1"/>
          <p:nvPr/>
        </p:nvSpPr>
        <p:spPr>
          <a:xfrm>
            <a:off x="7100641" y="2276838"/>
            <a:ext cx="897255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农田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/>
      <p:bldP spid="14" grpId="2"/>
      <p:bldP spid="15" grpId="1"/>
      <p:bldP spid="15" grpId="2"/>
      <p:bldP spid="16" grpId="1"/>
      <p:bldP spid="16" grpId="2"/>
      <p:bldP spid="17" grpId="1"/>
      <p:bldP spid="17" grpId="2"/>
      <p:bldP spid="2" grpId="1"/>
      <p:bldP spid="2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797175" y="220663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itchFamily="2" charset="-122"/>
                  <a:ea typeface="华文彩云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1044575" y="1606550"/>
            <a:ext cx="736917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+mj-ea"/>
                <a:ea typeface="+mj-ea"/>
              </a:rPr>
              <a:t>    </a:t>
            </a:r>
            <a:r>
              <a:rPr lang="zh-CN" altLang="en-US" sz="2400" b="1" dirty="0">
                <a:latin typeface="+mj-ea"/>
                <a:ea typeface="+mj-ea"/>
              </a:rPr>
              <a:t>通过预习，你还有哪些不明白的</a:t>
            </a:r>
            <a:r>
              <a:rPr lang="zh-CN" altLang="en-US" sz="2400" b="1" dirty="0" smtClean="0">
                <a:latin typeface="+mj-ea"/>
                <a:ea typeface="+mj-ea"/>
              </a:rPr>
              <a:t>地方？可以</a:t>
            </a:r>
            <a:r>
              <a:rPr lang="zh-CN" altLang="en-US" sz="2400" b="1" dirty="0">
                <a:latin typeface="+mj-ea"/>
                <a:ea typeface="+mj-ea"/>
              </a:rPr>
              <a:t>在书上做上记号，上课时要想办法解决。</a:t>
            </a:r>
            <a:endParaRPr lang="en-US" altLang="zh-CN" sz="24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-15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640</Words>
  <Application>Microsoft Office PowerPoint</Application>
  <PresentationFormat>全屏显示(16:9)</PresentationFormat>
  <Paragraphs>116</Paragraphs>
  <Slides>18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0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705</cp:revision>
  <dcterms:created xsi:type="dcterms:W3CDTF">2015-12-30T08:03:00Z</dcterms:created>
  <dcterms:modified xsi:type="dcterms:W3CDTF">2020-06-28T01:34:09Z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