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711" r:id="rId2"/>
    <p:sldId id="698" r:id="rId3"/>
    <p:sldId id="699" r:id="rId4"/>
    <p:sldId id="700" r:id="rId5"/>
    <p:sldId id="701" r:id="rId6"/>
    <p:sldId id="702" r:id="rId7"/>
    <p:sldId id="703" r:id="rId8"/>
    <p:sldId id="704" r:id="rId9"/>
    <p:sldId id="705" r:id="rId10"/>
    <p:sldId id="706" r:id="rId11"/>
    <p:sldId id="707" r:id="rId12"/>
    <p:sldId id="708" r:id="rId13"/>
    <p:sldId id="709" r:id="rId14"/>
    <p:sldId id="710" r:id="rId15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56" y="-93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9466419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7776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 userDrawn="1"/>
        </p:nvGrpSpPr>
        <p:grpSpPr>
          <a:xfrm>
            <a:off x="0" y="4502150"/>
            <a:ext cx="9143365" cy="641350"/>
            <a:chOff x="0" y="7074"/>
            <a:chExt cx="14399" cy="101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7"/>
            <a:srcRect l="63089" t="23707"/>
            <a:stretch>
              <a:fillRect/>
            </a:stretch>
          </p:blipFill>
          <p:spPr>
            <a:xfrm>
              <a:off x="8627" y="7074"/>
              <a:ext cx="5773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7"/>
            <a:srcRect t="23707" r="76149"/>
            <a:stretch>
              <a:fillRect/>
            </a:stretch>
          </p:blipFill>
          <p:spPr>
            <a:xfrm>
              <a:off x="0" y="7074"/>
              <a:ext cx="5950" cy="101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7"/>
            <a:srcRect l="23397" t="23707" r="37394"/>
            <a:stretch>
              <a:fillRect/>
            </a:stretch>
          </p:blipFill>
          <p:spPr>
            <a:xfrm>
              <a:off x="5732" y="7074"/>
              <a:ext cx="3083" cy="1010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3.tiff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5" Type="http://schemas.openxmlformats.org/officeDocument/2006/relationships/image" Target="../media/image13.tiff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1026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688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471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珍珠鸟封面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7" b="11011"/>
          <a:stretch/>
        </p:blipFill>
        <p:spPr bwMode="auto">
          <a:xfrm>
            <a:off x="-1" y="0"/>
            <a:ext cx="914241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844312" y="4519249"/>
            <a:ext cx="4873450" cy="523220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知识源于积累</a:t>
            </a:r>
            <a:r>
              <a:rPr kumimoji="0" lang="zh-CN" altLang="en-US" sz="28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，读书引领</a:t>
            </a:r>
            <a:r>
              <a:rPr kumimoji="0" lang="zh-CN" altLang="en-US" sz="28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背记</a:t>
            </a:r>
          </a:p>
        </p:txBody>
      </p:sp>
      <p:sp>
        <p:nvSpPr>
          <p:cNvPr id="16" name="TextBox 48"/>
          <p:cNvSpPr txBox="1"/>
          <p:nvPr/>
        </p:nvSpPr>
        <p:spPr>
          <a:xfrm>
            <a:off x="3305875" y="777781"/>
            <a:ext cx="355663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珍珠鸟</a:t>
            </a:r>
          </a:p>
        </p:txBody>
      </p:sp>
      <p:pic>
        <p:nvPicPr>
          <p:cNvPr id="17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26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299" y="272157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557" y="276410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矩形 19"/>
          <p:cNvSpPr/>
          <p:nvPr/>
        </p:nvSpPr>
        <p:spPr bwMode="auto">
          <a:xfrm>
            <a:off x="3197592" y="2864205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9" name="组合 23"/>
          <p:cNvGrpSpPr>
            <a:grpSpLocks/>
          </p:cNvGrpSpPr>
          <p:nvPr/>
        </p:nvGrpSpPr>
        <p:grpSpPr bwMode="auto">
          <a:xfrm>
            <a:off x="5686560" y="15662"/>
            <a:ext cx="3465512" cy="369332"/>
            <a:chOff x="5371156" y="221786"/>
            <a:chExt cx="3383280" cy="349289"/>
          </a:xfrm>
        </p:grpSpPr>
        <p:sp>
          <p:nvSpPr>
            <p:cNvPr id="10" name="矩形 9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1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472264" y="910629"/>
            <a:ext cx="4982237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AABB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式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词语：</a:t>
            </a:r>
            <a:endParaRPr lang="en-US" altLang="zh-CN" sz="24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蹦蹦跳跳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白白净净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白白胖胖 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比比划划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叽叽喳喳   急急忙忙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形容颜色的词语：</a:t>
            </a:r>
            <a:endParaRPr lang="en-US" altLang="zh-CN" sz="2400" b="1" dirty="0" smtClean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银灰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金黄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银白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铁灰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葡萄灰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淡绿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葡萄紫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苹果绿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橘黄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12119" y="180314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词语</a:t>
            </a:r>
            <a:r>
              <a:rPr kumimoji="0" lang="zh-CN" altLang="en-US" sz="4000" b="1" i="0" u="none" strike="noStrike" kern="1200" cap="none" spc="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积累</a:t>
            </a:r>
            <a:endParaRPr kumimoji="0" lang="zh-CN" altLang="en-US" sz="40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方正粗黑宋简体" panose="02000000000000000000" charset="-122"/>
              <a:ea typeface="方正粗黑宋简体" panose="02000000000000000000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609577" y="1016324"/>
            <a:ext cx="3152775" cy="2677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32278" y="938984"/>
            <a:ext cx="8350207" cy="297004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描写珍珠鸟的句子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它们就像躲进深幽的丛林一样安全，从中传出的笛儿般又细又亮的叫声，也就格外轻松自在了。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瞧，多么像它的父母：红嘴红脚，灰蓝色的毛，只是后背还没生出珍珠似的圆圆的白点。它好肥，整个身子好像一个蓬松的球儿。</a:t>
            </a:r>
          </a:p>
          <a:p>
            <a:pPr>
              <a:lnSpc>
                <a:spcPct val="150000"/>
              </a:lnSpc>
            </a:pP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我轻轻抬一抬肩，它没醒，睡得好熟！还咂咂嘴，难道在做梦？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147202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44177" y="634735"/>
            <a:ext cx="8736013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描写珍珠鸟的句子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尖尖的小红嘴像蜡笔。披在身上的羽毛柔顺无比，是大自然加工而成。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小珍珠鸟更是可爱，有时自己蜷缩起来，整个身子就像一个毛茸茸的球儿。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它的爪子没有鹰的健壮，却看起来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小巧、灵气，不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失可爱之气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71994" y="96868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15" name="Picture 11" descr="C:\Users\Administrator\AppData\Roaming\Tencent\Users\541737432\QQ\WinTemp\RichOle\$_5QS[ZQWZ77{Y{B4%X$$$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81413" y="261695"/>
            <a:ext cx="1654616" cy="10539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131" name="矩形 1"/>
          <p:cNvSpPr/>
          <p:nvPr/>
        </p:nvSpPr>
        <p:spPr>
          <a:xfrm>
            <a:off x="442913" y="586630"/>
            <a:ext cx="8108950" cy="40370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飞吧，海鸥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友人住的小楼，面临大海。波光水色映进窗来，楼里弥漫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着海洋的气息。窗台上，常常飞来一只小海鸥，浑身雪一样的羽毛，翼尖一抹灰黑，一对光闪闪的小眼睛，偏着脑袋瞧人，那神情又机灵又乖巧。它经常在窗台上跳跃、歇脚。有这个活跃的小生命在窗前，是令人高兴的，仿佛触摸到了生命的欢愉。友人非常喜欢它，我也是。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友人和这只小海鸥结下了友情，常常为它留一勺清清的淡水，一盘青色的鲜虾，任它自来自去。他有时还把小海鸥托在手心上喂食。那小海鸥呢，也仿佛和他有着一种默契，当他埋头工作的时候，就在窗台上用嘴巴梳理着自己的羽毛，用光闪闪的小眼睛瞧着他。</a:t>
            </a:r>
          </a:p>
        </p:txBody>
      </p:sp>
      <p:sp>
        <p:nvSpPr>
          <p:cNvPr id="7" name="矩形 6"/>
          <p:cNvSpPr/>
          <p:nvPr/>
        </p:nvSpPr>
        <p:spPr>
          <a:xfrm>
            <a:off x="2948940" y="21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美文拓展阅读</a:t>
            </a:r>
          </a:p>
        </p:txBody>
      </p:sp>
      <p:pic>
        <p:nvPicPr>
          <p:cNvPr id="3" name="推荐阅读：飞吧，海鸥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5" y="562965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451958" y="588516"/>
            <a:ext cx="8124825" cy="390587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海鸥悄悄飞来，又悄悄飞去，飞到很高很高的蓝天上。友人工作累了的时候，常常倚窗眺望，望着那海鸥在透明的天空中悠悠回旋，时而直插波心，时而和海浪嬉戏。</a:t>
            </a:r>
          </a:p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“它飞得多自在呀！”友人微微地笑着说。</a:t>
            </a:r>
          </a:p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有时，小海鸥飞得太高了，他就会用手掌挡住阳光，眯着眼睛寻觅它的踪影。这时，从高远的天空中，传来了海鸥的鸣叫。</a:t>
            </a:r>
          </a:p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“它并没有受到伤害，还在飞呢！”友人无比兴奋地说。</a:t>
            </a:r>
          </a:p>
          <a:p>
            <a:pPr indent="457200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有一次，小海鸥飞越海峡，飞到很远很远的地方去了。于是我猜测，这次它大概不会回来了。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0898" name="Picture 2" descr="http://pic15.nipic.com/20110703/3101644_230720742540_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98615" y="1460503"/>
            <a:ext cx="1526645" cy="942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推荐阅读：飞吧，海鸥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5" y="1163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567515" y="429170"/>
            <a:ext cx="8124825" cy="424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“它会回来的！”友人斩钉截铁地说。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可是，海峡中的巨浪和天上的乌云仿佛纠缠在一起了，漆黑如墨，声势逼人。小海鸥的翅膀是柔弱的，无论是被浪尖攫住，还是被乌云缠住，都十分危险。友人什么也没说，但从他霍然而起，绕室徘徊中，我知道他在担心。</a:t>
            </a: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在漫长的期待中，漆黑如墨的阴云里，一道白色的亮光一闪，小海鸥飞回来了。</a:t>
            </a: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它又落在窗台上，跳跃着，用顽皮的眼光打量着我们。我不知它经历了什么：是风雨的侵袭，是雷电的恫吓，还是恶浪的阻拦？</a:t>
            </a:r>
          </a:p>
        </p:txBody>
      </p:sp>
      <p:pic>
        <p:nvPicPr>
          <p:cNvPr id="3" name="推荐阅读：飞吧，海鸥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5" y="1163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5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3" name="Picture 1" descr="C:\Users\Administrator\AppData\Roaming\Tencent\Users\541737432\QQ\WinTemp\RichOle\$LTF377D]82Q65BUK2]1IL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25285" y="1335931"/>
            <a:ext cx="1867148" cy="13541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03" name="矩形 1"/>
          <p:cNvSpPr/>
          <p:nvPr/>
        </p:nvSpPr>
        <p:spPr>
          <a:xfrm>
            <a:off x="514350" y="652463"/>
            <a:ext cx="8124825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“你为什么不把它留在笼子里呢？免得它再经受危险了！”我对友人说。  </a:t>
            </a:r>
            <a:endParaRPr lang="en-US" altLang="zh-CN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457200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“它属于大海！”他平静地回答。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29241" y="2553227"/>
            <a:ext cx="8720138" cy="168424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marL="363855" marR="0" lvl="0" indent="-3638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为什么友人没有把海鸥留在笼子里，还说“它属于大海”呢？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marL="363855" marR="0" lvl="0" indent="-3638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从哪些地方能看出友人非常喜欢海鸥？</a:t>
            </a:r>
          </a:p>
        </p:txBody>
      </p:sp>
      <p:pic>
        <p:nvPicPr>
          <p:cNvPr id="5" name="推荐阅读：飞吧，海鸥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1415" y="11639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22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485775" y="840183"/>
            <a:ext cx="8108950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我们来到坦桑尼亚首都访问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住在远离市区的一个幽静的饭店里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这个饭店正好坐落在印度洋海岸上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可以说我们的窗户底下就是印度洋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这里有一种特殊的鸟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引起我极大的兴趣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这种鸟叫缝纫鸟。 </a:t>
            </a:r>
          </a:p>
          <a:p>
            <a:pPr indent="53657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在饭店门口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有一棵大树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几百只缝纫鸟就栖居在上面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缝纫鸟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顾名思义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是有缝纫技能的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它们的窝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不是泥糊的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而是用一根根韧性很强的嫩草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巧妙地编织成的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我曾经细心地观察过它们的劳作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它们从印度洋沿岸的草丛中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衔来两三尺长的嫩草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先用尖嘴把草圈成几道圆圈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而后像织布那样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有经有纬地把长长的嫩草编织成窝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看上去它们那尖嘴的灵巧程度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一点也不比人的双手差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但那劳作是相当艰巨的。它们的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爪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227" name="矩形 2"/>
          <p:cNvSpPr/>
          <p:nvPr/>
        </p:nvSpPr>
        <p:spPr>
          <a:xfrm>
            <a:off x="4092575" y="360758"/>
            <a:ext cx="958850" cy="4826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缝纫鸟</a:t>
            </a:r>
          </a:p>
        </p:txBody>
      </p:sp>
      <p:pic>
        <p:nvPicPr>
          <p:cNvPr id="2" name="推荐阅读：缝纫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09" y="336913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528307" y="554070"/>
            <a:ext cx="8108950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子，要紧紧抓住树枝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唯一能劳动的就是那张尖嘴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一只鸟不停歇地劳动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要两三天才能编织成一个窝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那窝活像个圆葫芦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奇怪的是口朝下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底朝上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我真想爬上树去看个究竟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但作为一个外国客人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显得很不礼貌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只好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作罢。 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542925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有一天拂晓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海潮猛涨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溅起的浪花打在窗户上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把我从梦中惊醒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我爬起来往外看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不知什么时候下起雨来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夹着阵阵狂风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我在房间里走来走去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忽然想起那群缝纫鸟来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它们那像葫芦一样挂在树枝上的窝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经受得住风吹雨淋吗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我披上雨衣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向饭店门口走去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走到那棵大树底下一看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果然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缝纫鸟辛勤编织成的几十个窝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都被风雨打落在附近的草丛中。 </a:t>
            </a:r>
          </a:p>
        </p:txBody>
      </p:sp>
      <p:pic>
        <p:nvPicPr>
          <p:cNvPr id="3" name="推荐阅读：缝纫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09" y="3918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01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443243" y="615950"/>
            <a:ext cx="8413676" cy="33239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不一会儿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雨停了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我拾起缝纫鸟的窝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看了又看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那简直就是一件精致的艺术品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它特别像我们小时候用秫秸皮编织的蝈蝈笼子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编织得那么结实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即使从树上掉下来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一点儿也没变形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可惜的是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缝纫鸟虽然聪明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毕竟还没有能够把这样精致的杰作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牢固地编结在树枝上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只一场狂风暴雨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窝便被打了下来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落得个前功尽弃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 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indent="536575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早餐后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阳光灿烂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晴空如洗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我外出工作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又路过那棵大树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听见缝纫鸟叽叽喳喳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一片喧闹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抬头望去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只见缝纫鸟飞来飞去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又开始忙碌了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 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Rectangle 1"/>
          <p:cNvSpPr/>
          <p:nvPr/>
        </p:nvSpPr>
        <p:spPr>
          <a:xfrm>
            <a:off x="487991" y="3894737"/>
            <a:ext cx="8259763" cy="49558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缝纫鸟的鸟窝有什么特点？   </a:t>
            </a:r>
            <a:r>
              <a:rPr lang="en-US" altLang="zh-CN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0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本文表达了作者怎样的感情？</a:t>
            </a:r>
          </a:p>
        </p:txBody>
      </p:sp>
      <p:pic>
        <p:nvPicPr>
          <p:cNvPr id="4" name="推荐阅读：缝纫鸟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709" y="3918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170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7" y="-15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47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1495461452"/>
  <p:tag name="KSO_WM_UNIT_PLACING_PICTURE_USER_VIEWPORT" val="{&quot;height&quot;:4350,&quot;width&quot;:600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1340</Words>
  <Application>Microsoft Office PowerPoint</Application>
  <PresentationFormat>全屏显示(16:9)</PresentationFormat>
  <Paragraphs>48</Paragraphs>
  <Slides>14</Slides>
  <Notes>1</Notes>
  <HiddenSlides>0</HiddenSlides>
  <MMClips>7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705</cp:revision>
  <dcterms:created xsi:type="dcterms:W3CDTF">2015-12-30T08:03:00Z</dcterms:created>
  <dcterms:modified xsi:type="dcterms:W3CDTF">2020-06-10T03:43:54Z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