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2"/>
  </p:notesMasterIdLst>
  <p:sldIdLst>
    <p:sldId id="653" r:id="rId3"/>
    <p:sldId id="635" r:id="rId4"/>
    <p:sldId id="636" r:id="rId5"/>
    <p:sldId id="637" r:id="rId6"/>
    <p:sldId id="638" r:id="rId7"/>
    <p:sldId id="639" r:id="rId8"/>
    <p:sldId id="640" r:id="rId9"/>
    <p:sldId id="641" r:id="rId10"/>
    <p:sldId id="642" r:id="rId11"/>
    <p:sldId id="643" r:id="rId12"/>
    <p:sldId id="644" r:id="rId13"/>
    <p:sldId id="645" r:id="rId14"/>
    <p:sldId id="646" r:id="rId15"/>
    <p:sldId id="647" r:id="rId16"/>
    <p:sldId id="648" r:id="rId17"/>
    <p:sldId id="649" r:id="rId18"/>
    <p:sldId id="650" r:id="rId19"/>
    <p:sldId id="651" r:id="rId20"/>
    <p:sldId id="652" r:id="rId21"/>
  </p:sldIdLst>
  <p:sldSz cx="9144000" cy="5143500" type="screen16x9"/>
  <p:notesSz cx="6858000" cy="9144000"/>
  <p:defaultTextStyle>
    <a:defPPr>
      <a:defRPr lang="zh-CN"/>
    </a:defPPr>
    <a:lvl1pPr marL="0" lvl="0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lvl="1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lvl="2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lvl="3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lvl="4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lvl="5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lvl="6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lvl="7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lvl="8" indent="0" algn="l" defTabSz="4572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0000"/>
    <a:srgbClr val="FF33CC"/>
    <a:srgbClr val="34421A"/>
    <a:srgbClr val="1A210D"/>
    <a:srgbClr val="67603B"/>
    <a:srgbClr val="AEBD51"/>
    <a:srgbClr val="99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28"/>
    <p:restoredTop sz="85146"/>
  </p:normalViewPr>
  <p:slideViewPr>
    <p:cSldViewPr snapToGrid="0" snapToObjects="1" showGuides="1">
      <p:cViewPr>
        <p:scale>
          <a:sx n="80" d="100"/>
          <a:sy n="80" d="100"/>
        </p:scale>
        <p:origin x="-426" y="-1086"/>
      </p:cViewPr>
      <p:guideLst>
        <p:guide orient="horz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46DCEED9-FD48-4CA7-A6AF-FAF141F82C19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 pitchFamily="34" charset="0"/>
                <a:ea typeface="宋体" panose="02010600030101010101" pitchFamily="2" charset="-122"/>
                <a:cs typeface="+mn-cs"/>
              </a:rPr>
              <a:t>2020/6/10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buFontTx/>
              <a:buNone/>
              <a:defRPr sz="1200">
                <a:ea typeface="宋体" panose="02010600030101010101" pitchFamily="2" charset="-122"/>
              </a:defRPr>
            </a:lvl1pPr>
          </a:lstStyle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 eaLnBrk="1" hangingPunct="1">
              <a:buFont typeface="Arial" panose="020B0604020202020204" pitchFamily="34" charset="0"/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65176232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/>
          <a:lstStyle/>
          <a:p>
            <a:pPr lvl="0"/>
            <a:endParaRPr lang="zh-CN" altLang="en-US" dirty="0"/>
          </a:p>
        </p:txBody>
      </p:sp>
      <p:sp>
        <p:nvSpPr>
          <p:cNvPr id="23556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</a:ln>
        </p:spPr>
        <p:txBody>
          <a:bodyPr anchor="b"/>
          <a:lstStyle/>
          <a:p>
            <a:pPr lvl="0" algn="r" eaLnBrk="1" hangingPunct="1"/>
            <a:fld id="{9A0DB2DC-4C9A-4742-B13C-FB6460FD3503}" type="slidenum">
              <a:rPr lang="zh-CN" altLang="en-US" sz="1200" dirty="0"/>
              <a:t>2</a:t>
            </a:fld>
            <a:endParaRPr lang="zh-CN" altLang="en-US" sz="1200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BF812177-ABF4-416C-AC16-34DE7575D2CB}" type="datetimeFigureOut">
              <a:rPr lang="zh-CN" altLang="en-US"/>
              <a:pPr>
                <a:defRPr/>
              </a:pPr>
              <a:t>2020/6/10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prstGeom prst="rect">
            <a:avLst/>
          </a:prstGeom>
        </p:spPr>
        <p:txBody>
          <a:bodyPr/>
          <a:lstStyle>
            <a:lvl1pPr>
              <a:defRPr>
                <a:ea typeface="宋体" charset="-122"/>
              </a:defRPr>
            </a:lvl1pPr>
          </a:lstStyle>
          <a:p>
            <a:pPr>
              <a:defRPr/>
            </a:pPr>
            <a:fld id="{FD7C333A-655F-43D0-AA49-179338697A6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06690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50825" y="104775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1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7663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075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34938"/>
            <a:ext cx="682625" cy="2730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图片 8" descr="荣德基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11150" y="144463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图片与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0" y="0"/>
            <a:ext cx="9144000" cy="5383213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rgbClr val="B7E0EC"/>
              </a:gs>
            </a:gsLst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3" name="图片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3373438"/>
            <a:ext cx="9144000" cy="201136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4" name="Picture 39" descr="구름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795838" y="179388"/>
            <a:ext cx="682625" cy="3635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125" name="Picture 40" descr="구름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235825" y="503238"/>
            <a:ext cx="1042988" cy="55562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126" name="组合 10"/>
          <p:cNvGrpSpPr/>
          <p:nvPr userDrawn="1"/>
        </p:nvGrpSpPr>
        <p:grpSpPr>
          <a:xfrm>
            <a:off x="2371725" y="2062163"/>
            <a:ext cx="4398963" cy="3019425"/>
            <a:chOff x="2371725" y="2061566"/>
            <a:chExt cx="4398963" cy="3019838"/>
          </a:xfrm>
        </p:grpSpPr>
        <p:sp>
          <p:nvSpPr>
            <p:cNvPr id="5133" name="Oval 17"/>
            <p:cNvSpPr/>
            <p:nvPr userDrawn="1"/>
          </p:nvSpPr>
          <p:spPr>
            <a:xfrm>
              <a:off x="2371725" y="4338352"/>
              <a:ext cx="4398963" cy="743052"/>
            </a:xfrm>
            <a:prstGeom prst="ellipse">
              <a:avLst/>
            </a:prstGeom>
            <a:gradFill rotWithShape="1">
              <a:gsLst>
                <a:gs pos="0">
                  <a:srgbClr val="0E320D"/>
                </a:gs>
                <a:gs pos="100000">
                  <a:srgbClr val="1F6B1B">
                    <a:alpha val="0"/>
                  </a:srgbClr>
                </a:gs>
              </a:gsLst>
              <a:path path="shape">
                <a:fillToRect l="50000" t="50000" r="50000" b="50000"/>
              </a:path>
              <a:tileRect/>
            </a:gradFill>
            <a:ln w="9525">
              <a:noFill/>
            </a:ln>
          </p:spPr>
          <p:txBody>
            <a:bodyPr wrap="none" anchor="ctr"/>
            <a:lstStyle/>
            <a:p>
              <a:pPr lvl="0" eaLnBrk="1" hangingPunct="1"/>
              <a:endParaRPr lang="ko-KR" altLang="en-US" dirty="0">
                <a:latin typeface="Calibri" panose="020F0502020204030204" pitchFamily="34" charset="0"/>
                <a:ea typeface="Malgun Gothic" panose="020B0503020000020004" pitchFamily="34" charset="-127"/>
              </a:endParaRPr>
            </a:p>
          </p:txBody>
        </p:sp>
        <p:pic>
          <p:nvPicPr>
            <p:cNvPr id="5134" name="Picture 16" descr="꽃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3332510" y="2061566"/>
              <a:ext cx="2845692" cy="2745981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127" name="矩形 3"/>
          <p:cNvSpPr/>
          <p:nvPr userDrawn="1"/>
        </p:nvSpPr>
        <p:spPr>
          <a:xfrm>
            <a:off x="5580063" y="5080000"/>
            <a:ext cx="3119437" cy="26035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1100" dirty="0">
                <a:solidFill>
                  <a:srgbClr val="414141"/>
                </a:solidFill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5128" name="TextBox 3"/>
          <p:cNvSpPr/>
          <p:nvPr userDrawn="1"/>
        </p:nvSpPr>
        <p:spPr>
          <a:xfrm>
            <a:off x="2087563" y="1006475"/>
            <a:ext cx="4968875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defTabSz="914400" eaLnBrk="1" hangingPunct="1"/>
            <a:r>
              <a:rPr lang="zh-CN" altLang="en-US" sz="2800" dirty="0">
                <a:solidFill>
                  <a:srgbClr val="014079"/>
                </a:solidFill>
                <a:latin typeface="Calibri" panose="020F0502020204030204" pitchFamily="34" charset="0"/>
                <a:ea typeface="微软雅黑" panose="020B0503020204020204" pitchFamily="34" charset="-122"/>
                <a:sym typeface="Calibri" panose="020F0502020204030204" pitchFamily="34" charset="0"/>
              </a:rPr>
              <a:t>感受美好自然，培养语文素养！</a:t>
            </a:r>
            <a:endParaRPr lang="zh-CN" altLang="en-US" sz="28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sp>
        <p:nvSpPr>
          <p:cNvPr id="5129" name="TextBox 3"/>
          <p:cNvSpPr/>
          <p:nvPr userDrawn="1"/>
        </p:nvSpPr>
        <p:spPr>
          <a:xfrm>
            <a:off x="1833563" y="1471613"/>
            <a:ext cx="5399087" cy="50482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 algn="ctr" defTabSz="914400" eaLnBrk="1" hangingPunct="1"/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GAN SHOU MEI HAO ZI RAN</a:t>
            </a:r>
            <a:r>
              <a:rPr lang="zh-CN" altLang="en-US" sz="1600" dirty="0">
                <a:solidFill>
                  <a:srgbClr val="014079"/>
                </a:solidFill>
                <a:latin typeface="Calibri" panose="020F0502020204030204" pitchFamily="34" charset="0"/>
              </a:rPr>
              <a:t>   </a:t>
            </a:r>
            <a:r>
              <a:rPr lang="en-US" altLang="zh-CN" sz="1600" dirty="0">
                <a:solidFill>
                  <a:srgbClr val="014079"/>
                </a:solidFill>
                <a:latin typeface="Calibri" panose="020F0502020204030204" pitchFamily="34" charset="0"/>
              </a:rPr>
              <a:t> PEI YANG YU WEN SU YANG</a:t>
            </a:r>
            <a:endParaRPr lang="zh-CN" altLang="en-US" sz="1600" dirty="0">
              <a:solidFill>
                <a:srgbClr val="014079"/>
              </a:solidFill>
              <a:latin typeface="Calibri" panose="020F0502020204030204" pitchFamily="34" charset="0"/>
            </a:endParaRPr>
          </a:p>
        </p:txBody>
      </p:sp>
      <p:pic>
        <p:nvPicPr>
          <p:cNvPr id="5130" name="图片 8" descr="荣德基.png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34938" y="9048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jpe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4674870"/>
            <a:ext cx="9134475" cy="460375"/>
            <a:chOff x="15" y="7361"/>
            <a:chExt cx="14475" cy="725"/>
          </a:xfrm>
        </p:grpSpPr>
        <p:pic>
          <p:nvPicPr>
            <p:cNvPr id="13" name="图片 13" descr="IMG_256"/>
            <p:cNvPicPr>
              <a:picLocks noChangeAspect="1"/>
            </p:cNvPicPr>
            <p:nvPr userDrawn="1"/>
          </p:nvPicPr>
          <p:blipFill>
            <a:blip r:embed="rId7"/>
            <a:srcRect l="80285" t="682" r="312"/>
            <a:stretch>
              <a:fillRect/>
            </a:stretch>
          </p:blipFill>
          <p:spPr>
            <a:xfrm>
              <a:off x="8304" y="7361"/>
              <a:ext cx="6187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9" name="图片 10" descr="IMG_256"/>
            <p:cNvPicPr>
              <a:picLocks noChangeAspect="1"/>
            </p:cNvPicPr>
            <p:nvPr userDrawn="1"/>
          </p:nvPicPr>
          <p:blipFill>
            <a:blip r:embed="rId7"/>
            <a:srcRect l="34838" t="7763" r="19428" b="820"/>
            <a:stretch>
              <a:fillRect/>
            </a:stretch>
          </p:blipFill>
          <p:spPr>
            <a:xfrm>
              <a:off x="5184" y="7362"/>
              <a:ext cx="3225" cy="724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14" name="图片 12" descr="IMG_256"/>
            <p:cNvPicPr>
              <a:picLocks noChangeAspect="1"/>
            </p:cNvPicPr>
            <p:nvPr userDrawn="1"/>
          </p:nvPicPr>
          <p:blipFill>
            <a:blip r:embed="rId7"/>
            <a:srcRect r="64999" b="7225"/>
            <a:stretch>
              <a:fillRect/>
            </a:stretch>
          </p:blipFill>
          <p:spPr>
            <a:xfrm>
              <a:off x="15" y="7361"/>
              <a:ext cx="5288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8" r:id="rId5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>
          <a:xfrm>
            <a:off x="457200" y="206375"/>
            <a:ext cx="8229600" cy="85725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/>
          </p:nvPr>
        </p:nvSpPr>
        <p:spPr>
          <a:xfrm>
            <a:off x="457200" y="1200150"/>
            <a:ext cx="8229600" cy="3394075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A5168CF5-51A8-4855-A340-AC2B95CF04E6}" type="datetimeFigureOut">
              <a:rPr kumimoji="1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2020/6/10</a:t>
            </a:fld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463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buFontTx/>
              <a:buNone/>
              <a:defRPr kumimoji="1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1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4638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buFont typeface="Arial" panose="020B0604020202020204" pitchFamily="34" charset="0"/>
              <a:defRPr sz="1200">
                <a:solidFill>
                  <a:srgbClr val="898989"/>
                </a:solidFill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en-US" dirty="0">
                <a:latin typeface="Calibri" panose="020F0502020204030204" pitchFamily="34" charset="0"/>
              </a:rPr>
              <a:t>‹#›</a:t>
            </a:fld>
            <a:endParaRPr lang="zh-CN" altLang="en-US" dirty="0">
              <a:latin typeface="Calibri" panose="020F0502020204030204" pitchFamily="34" charset="0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0" y="4674870"/>
            <a:ext cx="9134475" cy="460375"/>
            <a:chOff x="15" y="7361"/>
            <a:chExt cx="14475" cy="725"/>
          </a:xfrm>
        </p:grpSpPr>
        <p:pic>
          <p:nvPicPr>
            <p:cNvPr id="13" name="图片 13" descr="IMG_256"/>
            <p:cNvPicPr>
              <a:picLocks noChangeAspect="1"/>
            </p:cNvPicPr>
            <p:nvPr userDrawn="1"/>
          </p:nvPicPr>
          <p:blipFill>
            <a:blip r:embed="rId6"/>
            <a:srcRect l="80285" t="682" r="312"/>
            <a:stretch>
              <a:fillRect/>
            </a:stretch>
          </p:blipFill>
          <p:spPr>
            <a:xfrm>
              <a:off x="8304" y="7361"/>
              <a:ext cx="6187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9" name="图片 10" descr="IMG_256"/>
            <p:cNvPicPr>
              <a:picLocks noChangeAspect="1"/>
            </p:cNvPicPr>
            <p:nvPr userDrawn="1"/>
          </p:nvPicPr>
          <p:blipFill>
            <a:blip r:embed="rId6"/>
            <a:srcRect l="34838" t="7763" r="19428" b="820"/>
            <a:stretch>
              <a:fillRect/>
            </a:stretch>
          </p:blipFill>
          <p:spPr>
            <a:xfrm>
              <a:off x="5184" y="7362"/>
              <a:ext cx="3225" cy="724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  <p:pic>
          <p:nvPicPr>
            <p:cNvPr id="14" name="图片 12" descr="IMG_256"/>
            <p:cNvPicPr>
              <a:picLocks noChangeAspect="1"/>
            </p:cNvPicPr>
            <p:nvPr userDrawn="1"/>
          </p:nvPicPr>
          <p:blipFill>
            <a:blip r:embed="rId6"/>
            <a:srcRect r="64999" b="7225"/>
            <a:stretch>
              <a:fillRect/>
            </a:stretch>
          </p:blipFill>
          <p:spPr>
            <a:xfrm>
              <a:off x="15" y="7361"/>
              <a:ext cx="5288" cy="725"/>
            </a:xfrm>
            <a:prstGeom prst="rect">
              <a:avLst/>
            </a:prstGeom>
            <a:noFill/>
            <a:ln w="9525">
              <a:noFill/>
            </a:ln>
            <a:effectLst>
              <a:softEdge rad="12700"/>
            </a:effectLst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2.tif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2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2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4" Type="http://schemas.openxmlformats.org/officeDocument/2006/relationships/image" Target="../media/image12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2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2.tif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2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2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2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2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wma"/><Relationship Id="rId1" Type="http://schemas.microsoft.com/office/2007/relationships/media" Target="../media/media2.wma"/><Relationship Id="rId4" Type="http://schemas.openxmlformats.org/officeDocument/2006/relationships/image" Target="../media/image12.tiff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标题 1"/>
          <p:cNvSpPr>
            <a:spLocks noGrp="1"/>
          </p:cNvSpPr>
          <p:nvPr>
            <p:ph type="ctrTitle"/>
          </p:nvPr>
        </p:nvSpPr>
        <p:spPr bwMode="auto">
          <a:xfrm>
            <a:off x="685800" y="1598613"/>
            <a:ext cx="7772400" cy="11017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  <a:defRPr/>
            </a:pPr>
            <a:endParaRPr lang="zh-CN" altLang="en-US"/>
          </a:p>
        </p:txBody>
      </p:sp>
      <p:pic>
        <p:nvPicPr>
          <p:cNvPr id="9220" name="Picture 5" descr="E:\分类文件\2019秋\宣传图\PPT首页宣传页新\扫码进群小学图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650" y="-68263"/>
            <a:ext cx="9385300" cy="5280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129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6" b="11734"/>
          <a:stretch/>
        </p:blipFill>
        <p:spPr>
          <a:xfrm>
            <a:off x="10888" y="0"/>
            <a:ext cx="9134025" cy="514350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2852575" y="1274322"/>
            <a:ext cx="2907030" cy="852805"/>
          </a:xfrm>
          <a:prstGeom prst="rect">
            <a:avLst/>
          </a:prstGeom>
          <a:noFill/>
          <a:ln w="19050">
            <a:solidFill>
              <a:schemeClr val="tx1"/>
            </a:solidFill>
          </a:ln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  <a:softEdge rad="31750"/>
          </a:effectLst>
        </p:spPr>
        <p:txBody>
          <a:bodyPr wrap="square" lIns="68580" tIns="34290" rIns="68580" bIns="34290">
            <a:spAutoFit/>
          </a:bodyPr>
          <a:lstStyle/>
          <a:p>
            <a:pPr marR="0" defTabSz="457200">
              <a:buClrTx/>
              <a:buSzTx/>
              <a:buFontTx/>
              <a:defRPr/>
            </a:pPr>
            <a:r>
              <a:rPr kumimoji="0" lang="en-US" altLang="zh-CN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 </a:t>
            </a:r>
            <a:r>
              <a:rPr kumimoji="0" lang="zh-CN" altLang="en-US" sz="5100" b="1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FF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桂花雨</a:t>
            </a:r>
          </a:p>
        </p:txBody>
      </p:sp>
      <p:sp>
        <p:nvSpPr>
          <p:cNvPr id="3" name="矩形 2"/>
          <p:cNvSpPr/>
          <p:nvPr/>
        </p:nvSpPr>
        <p:spPr>
          <a:xfrm>
            <a:off x="3268462" y="4571927"/>
            <a:ext cx="5907447" cy="583565"/>
          </a:xfrm>
          <a:prstGeom prst="rect">
            <a:avLst/>
          </a:prstGeom>
          <a:noFill/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知识源于积累</a:t>
            </a:r>
            <a:r>
              <a:rPr kumimoji="0" lang="zh-CN" altLang="en-US" sz="3200" b="1" i="0" u="none" strike="noStrike" kern="1200" cap="none" spc="0" normalizeH="0" baseline="0" noProof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，读书引领</a:t>
            </a:r>
            <a:r>
              <a:rPr kumimoji="0" lang="zh-CN" altLang="en-US" sz="3200" b="1" i="0" u="none" strike="noStrike" kern="1200" cap="none" spc="0" normalizeH="0" baseline="0" noProof="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0000FF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uLnTx/>
                <a:uFillTx/>
                <a:latin typeface="华文行楷" pitchFamily="2" charset="-122"/>
                <a:ea typeface="华文行楷" pitchFamily="2" charset="-122"/>
                <a:cs typeface="+mn-cs"/>
              </a:rPr>
              <a:t>背记</a:t>
            </a:r>
          </a:p>
        </p:txBody>
      </p:sp>
      <p:pic>
        <p:nvPicPr>
          <p:cNvPr id="10" name="图片 9" descr="荣德基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9559" y="115408"/>
            <a:ext cx="1292225" cy="5048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46" descr="枫叶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11316" y="2648494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46" descr="枫叶副本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38839" y="2648494"/>
            <a:ext cx="1060450" cy="10144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矩形 14"/>
          <p:cNvSpPr/>
          <p:nvPr/>
        </p:nvSpPr>
        <p:spPr bwMode="auto">
          <a:xfrm>
            <a:off x="3060198" y="2701891"/>
            <a:ext cx="2929077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dist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 smtClean="0">
                <a:ln w="17780" cmpd="sng">
                  <a:noFill/>
                  <a:prstDash val="solid"/>
                  <a:miter lim="800000"/>
                </a:ln>
                <a:solidFill>
                  <a:schemeClr val="tx1"/>
                </a:solidFill>
                <a:effectLst>
                  <a:glow rad="304800">
                    <a:schemeClr val="bg1">
                      <a:alpha val="60000"/>
                    </a:schemeClr>
                  </a:glow>
                </a:effectLst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仿宋" panose="02010609060101010101" pitchFamily="49" charset="-122"/>
              </a:rPr>
              <a:t>拓展积累</a:t>
            </a:r>
            <a:endParaRPr kumimoji="0" lang="zh-CN" altLang="en-US" sz="4000" b="1" i="0" u="none" strike="noStrike" kern="1200" cap="none" spc="0" normalizeH="0" baseline="0" noProof="0" dirty="0">
              <a:ln w="17780" cmpd="sng">
                <a:noFill/>
                <a:prstDash val="solid"/>
                <a:miter lim="800000"/>
              </a:ln>
              <a:solidFill>
                <a:schemeClr val="tx1"/>
              </a:solidFill>
              <a:effectLst>
                <a:glow rad="304800">
                  <a:schemeClr val="bg1">
                    <a:alpha val="60000"/>
                  </a:schemeClr>
                </a:glow>
              </a:effectLst>
              <a:uLnTx/>
              <a:uFillTx/>
              <a:latin typeface="楷体" panose="02010609060101010101" pitchFamily="49" charset="-122"/>
              <a:ea typeface="楷体" panose="02010609060101010101" pitchFamily="49" charset="-122"/>
              <a:cs typeface="仿宋" panose="02010609060101010101" pitchFamily="49" charset="-122"/>
            </a:endParaRPr>
          </a:p>
        </p:txBody>
      </p:sp>
      <p:grpSp>
        <p:nvGrpSpPr>
          <p:cNvPr id="12" name="组合 23"/>
          <p:cNvGrpSpPr>
            <a:grpSpLocks/>
          </p:cNvGrpSpPr>
          <p:nvPr/>
        </p:nvGrpSpPr>
        <p:grpSpPr bwMode="auto">
          <a:xfrm>
            <a:off x="5672746" y="23811"/>
            <a:ext cx="3465512" cy="369332"/>
            <a:chOff x="5371156" y="221786"/>
            <a:chExt cx="3383280" cy="349289"/>
          </a:xfrm>
        </p:grpSpPr>
        <p:sp>
          <p:nvSpPr>
            <p:cNvPr id="16" name="矩形 15"/>
            <p:cNvSpPr/>
            <p:nvPr/>
          </p:nvSpPr>
          <p:spPr>
            <a:xfrm flipH="1">
              <a:off x="5371156" y="269829"/>
              <a:ext cx="3383280" cy="252227"/>
            </a:xfrm>
            <a:prstGeom prst="rect">
              <a:avLst/>
            </a:prstGeom>
            <a:gradFill flip="none" rotWithShape="1">
              <a:gsLst>
                <a:gs pos="0">
                  <a:srgbClr val="5E9EFF"/>
                </a:gs>
                <a:gs pos="39999">
                  <a:srgbClr val="85C2FF"/>
                </a:gs>
                <a:gs pos="70000">
                  <a:srgbClr val="C4D6EB"/>
                </a:gs>
                <a:gs pos="100000">
                  <a:srgbClr val="FFEBFA"/>
                </a:gs>
              </a:gsLst>
              <a:lin ang="10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1" lang="zh-CN" altLang="en-US"/>
            </a:p>
          </p:txBody>
        </p:sp>
        <p:sp>
          <p:nvSpPr>
            <p:cNvPr id="17" name="文本框 1"/>
            <p:cNvSpPr txBox="1">
              <a:spLocks noChangeArrowheads="1"/>
            </p:cNvSpPr>
            <p:nvPr/>
          </p:nvSpPr>
          <p:spPr bwMode="auto">
            <a:xfrm>
              <a:off x="5497037" y="221786"/>
              <a:ext cx="3109900" cy="3492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人教版  语文  </a:t>
              </a:r>
              <a:r>
                <a:rPr lang="zh-CN" altLang="en-US" dirty="0" smtClean="0">
                  <a:latin typeface="黑体" pitchFamily="49" charset="-122"/>
                  <a:ea typeface="黑体" pitchFamily="49" charset="-122"/>
                </a:rPr>
                <a:t>五年级  </a:t>
              </a:r>
              <a:r>
                <a:rPr lang="zh-CN" altLang="en-US" dirty="0">
                  <a:latin typeface="黑体" pitchFamily="49" charset="-122"/>
                  <a:ea typeface="黑体" pitchFamily="49" charset="-122"/>
                </a:rPr>
                <a:t>上册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矩形 1"/>
          <p:cNvSpPr/>
          <p:nvPr/>
        </p:nvSpPr>
        <p:spPr>
          <a:xfrm>
            <a:off x="461632" y="995693"/>
            <a:ext cx="5226050" cy="34163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</a:t>
            </a: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花香的词语：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香飘十里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 芳香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四溢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 暗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香盈袖 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香气袭人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 芬香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扑鼻 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沁人心脾 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描写树木姿态的词语：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笨笨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的     高大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挺拔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 亭亭玉立 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古木参天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强干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弱枝 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  枝繁叶茂 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3421060" y="212213"/>
            <a:ext cx="222504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词语积累</a:t>
            </a:r>
          </a:p>
        </p:txBody>
      </p:sp>
      <p:pic>
        <p:nvPicPr>
          <p:cNvPr id="2" name="图片 1" descr="桂花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0069" y="1280795"/>
            <a:ext cx="3094188" cy="2433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1"/>
      <p:bldP spid="7170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1"/>
          <p:cNvSpPr/>
          <p:nvPr/>
        </p:nvSpPr>
        <p:spPr>
          <a:xfrm>
            <a:off x="910778" y="1165407"/>
            <a:ext cx="7391400" cy="286232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描写桂花香的句子</a:t>
            </a:r>
          </a:p>
          <a:p>
            <a:pPr marL="180975" indent="-180975"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1.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桂花盛开的时候，不说香飘十里，至少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前后左右十几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家邻居，没有不浸在桂花香里的。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2.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啊！真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像下雨，好香的</a:t>
            </a:r>
            <a:r>
              <a:rPr lang="zh-CN" altLang="en-US" sz="2400" b="1" dirty="0" smtClean="0">
                <a:latin typeface="Times New Roman" pitchFamily="18" charset="0"/>
                <a:ea typeface="+mj-ea"/>
                <a:cs typeface="Times New Roman" pitchFamily="18" charset="0"/>
              </a:rPr>
              <a:t>雨呀</a:t>
            </a:r>
            <a:r>
              <a:rPr lang="zh-CN" altLang="en-US" sz="2400" b="1" dirty="0" smtClean="0">
                <a:latin typeface="Times New Roman" pitchFamily="18" charset="0"/>
                <a:cs typeface="Times New Roman" pitchFamily="18" charset="0"/>
              </a:rPr>
              <a:t>！</a:t>
            </a:r>
            <a:endParaRPr lang="zh-CN" altLang="en-US" sz="2400" b="1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itchFamily="18" charset="0"/>
                <a:ea typeface="+mj-ea"/>
                <a:cs typeface="Times New Roman" pitchFamily="18" charset="0"/>
              </a:rPr>
              <a:t>3.</a:t>
            </a:r>
            <a:r>
              <a:rPr lang="zh-CN" altLang="en-US" sz="2400" b="1" dirty="0">
                <a:latin typeface="Times New Roman" pitchFamily="18" charset="0"/>
                <a:ea typeface="+mj-ea"/>
                <a:cs typeface="Times New Roman" pitchFamily="18" charset="0"/>
              </a:rPr>
              <a:t>全年，整个村子都浸在桂花的香气里。</a:t>
            </a:r>
          </a:p>
        </p:txBody>
      </p:sp>
      <p:sp>
        <p:nvSpPr>
          <p:cNvPr id="3" name="矩形 2"/>
          <p:cNvSpPr/>
          <p:nvPr/>
        </p:nvSpPr>
        <p:spPr>
          <a:xfrm>
            <a:off x="2963685" y="336931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课内美句积累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1"/>
      <p:bldP spid="819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矩形 1"/>
          <p:cNvSpPr/>
          <p:nvPr/>
        </p:nvSpPr>
        <p:spPr>
          <a:xfrm>
            <a:off x="254810" y="932459"/>
            <a:ext cx="8736013" cy="310769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表达思乡之情的诗句：</a:t>
            </a:r>
          </a:p>
          <a:p>
            <a:pPr algn="l"/>
            <a:r>
              <a:rPr lang="en-US" altLang="zh-CN" sz="2800" b="1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(1)</a:t>
            </a:r>
            <a:r>
              <a:rPr lang="zh-CN" altLang="en-US" sz="2800" b="1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悠悠</a:t>
            </a:r>
            <a:r>
              <a:rPr lang="zh-CN" altLang="en-US" sz="2800" b="1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天宇旷，切切故乡情。</a:t>
            </a:r>
          </a:p>
          <a:p>
            <a:pPr algn="r"/>
            <a:r>
              <a:rPr lang="zh-CN" altLang="en-US" sz="2800" b="1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             ——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张九龄《西江夜行》</a:t>
            </a:r>
          </a:p>
          <a:p>
            <a:r>
              <a:rPr lang="en-US" altLang="zh-CN" sz="2800" b="1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(2)</a:t>
            </a:r>
            <a:r>
              <a:rPr lang="zh-CN" altLang="en-US" sz="2800" b="1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此</a:t>
            </a:r>
            <a:r>
              <a:rPr lang="zh-CN" altLang="en-US" sz="2800" b="1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夜曲中闻折柳，何人不起故园情。</a:t>
            </a:r>
          </a:p>
          <a:p>
            <a:pPr algn="r"/>
            <a:r>
              <a:rPr lang="zh-CN" altLang="en-US" sz="2800" b="1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                ——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李白《春夜洛城闻笛 》</a:t>
            </a:r>
          </a:p>
          <a:p>
            <a:r>
              <a:rPr lang="en-US" altLang="zh-CN" sz="2800" b="1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(3)</a:t>
            </a:r>
            <a:r>
              <a:rPr lang="zh-CN" altLang="en-US" sz="2800" b="1" dirty="0" smtClean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露</a:t>
            </a:r>
            <a:r>
              <a:rPr lang="zh-CN" altLang="en-US" sz="2800" b="1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从今夜白，月是故乡明。</a:t>
            </a:r>
          </a:p>
          <a:p>
            <a:pPr algn="r"/>
            <a:r>
              <a:rPr lang="zh-CN" altLang="en-US" sz="2800" b="1" dirty="0">
                <a:latin typeface="Times New Roman" pitchFamily="18" charset="0"/>
                <a:ea typeface="楷体" pitchFamily="49" charset="-122"/>
                <a:cs typeface="Times New Roman" pitchFamily="18" charset="0"/>
              </a:rPr>
              <a:t>            ——</a:t>
            </a:r>
            <a:r>
              <a:rPr lang="zh-CN" altLang="en-US" sz="2800" b="1" dirty="0">
                <a:latin typeface="仿宋" pitchFamily="49" charset="-122"/>
                <a:ea typeface="仿宋" pitchFamily="49" charset="-122"/>
                <a:cs typeface="Times New Roman" pitchFamily="18" charset="0"/>
              </a:rPr>
              <a:t>杜甫</a:t>
            </a:r>
            <a:r>
              <a:rPr lang="zh-CN" altLang="en-US" sz="2800" b="1" dirty="0" smtClean="0">
                <a:latin typeface="仿宋" pitchFamily="49" charset="-122"/>
                <a:ea typeface="仿宋" pitchFamily="49" charset="-122"/>
                <a:cs typeface="Times New Roman" pitchFamily="18" charset="0"/>
              </a:rPr>
              <a:t>《月夜忆舍弟》</a:t>
            </a:r>
            <a:endParaRPr lang="zh-CN" altLang="en-US" sz="2800" b="1" dirty="0">
              <a:latin typeface="仿宋" pitchFamily="49" charset="-122"/>
              <a:ea typeface="仿宋" pitchFamily="49" charset="-122"/>
              <a:cs typeface="Times New Roman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993260" y="33070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美句拓展积累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1"/>
      <p:bldP spid="9218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矩形 1"/>
          <p:cNvSpPr/>
          <p:nvPr/>
        </p:nvSpPr>
        <p:spPr>
          <a:xfrm>
            <a:off x="466097" y="1280037"/>
            <a:ext cx="8089900" cy="34369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 latinLnBrk="1"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故乡的梅花又开了。那朵朵冷艳、缕缕幽芳的梅花，总让我想起漂泊他乡、葬身异国的外祖父。</a:t>
            </a:r>
          </a:p>
          <a:p>
            <a:pPr indent="449580" latinLnBrk="1"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出生在东南亚的星岛，从小和外祖父生活在一起。外祖父年轻时读了不少经、史、诗、词，又能书善画，在星岛文坛颇负盛名。我很小的时候，外祖父常常抱着我，坐在梨花木大交椅上，一遍又一遍地教我读唐诗宋词。每当读到“独在异乡为异客，每逢佳节倍思亲”“春草明年绿，王孙归不归”“自在飞花轻似梦，无边丝雨细如愁”之类的句子，常会有一颗两颗冰凉的泪珠落在我的腮边、手背。这时候，我会拍着手笑起来：“外公哭了！外公哭了！”老人总是摇摇头，长长地叹一口气，说：“莺儿，你还小呢，不懂！”</a:t>
            </a:r>
          </a:p>
        </p:txBody>
      </p:sp>
      <p:sp>
        <p:nvSpPr>
          <p:cNvPr id="34821" name="矩形 1"/>
          <p:cNvSpPr/>
          <p:nvPr/>
        </p:nvSpPr>
        <p:spPr>
          <a:xfrm>
            <a:off x="3860204" y="780752"/>
            <a:ext cx="1112838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梅花魂</a:t>
            </a:r>
            <a:endParaRPr lang="zh-CN" altLang="zh-CN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91661" y="17084"/>
            <a:ext cx="3246120" cy="70675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1200" cap="none" spc="0" normalizeH="0" baseline="0" noProof="0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FF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美文拓展阅读</a:t>
            </a:r>
          </a:p>
        </p:txBody>
      </p:sp>
      <p:pic>
        <p:nvPicPr>
          <p:cNvPr id="2" name="推荐阅读：梅花魂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247" y="73883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4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652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4818" grpId="0"/>
      <p:bldP spid="3481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矩形 1"/>
          <p:cNvSpPr/>
          <p:nvPr/>
        </p:nvSpPr>
        <p:spPr>
          <a:xfrm>
            <a:off x="512283" y="606639"/>
            <a:ext cx="8091488" cy="4094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外祖父家中有不少古玩，我偶尔摆弄，老人也不甚在意。唯独书房里那一幅墨梅图，他分外爱惜，家人碰也碰不得。我五岁那年，有一回到书房玩耍，不小心在上面留了个脏手印，外祖父顿时拉下脸来。有生以来，我第一次听到他训斥我妈：“孩子要管教好，这清白的梅花，是玷污得的吗？”训罢，便用保险刀片轻轻刮去污迹，又用细绸子慢慢抹净。看见慈祥的外祖父大发脾气，我心里又害怕又奇怪：一枝画梅，有什么稀罕的呢？</a:t>
            </a:r>
          </a:p>
          <a:p>
            <a:pPr indent="44958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有一天，妈妈忽然跟我说：“莺儿，我们要回唐山去！”</a:t>
            </a:r>
          </a:p>
          <a:p>
            <a:pPr indent="44958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“干吗要回去呢？”</a:t>
            </a:r>
          </a:p>
          <a:p>
            <a:pPr indent="44958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“那儿才是我们的祖国呀！”</a:t>
            </a:r>
          </a:p>
        </p:txBody>
      </p:sp>
      <p:pic>
        <p:nvPicPr>
          <p:cNvPr id="3" name="推荐阅读：梅花魂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247" y="8570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2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1"/>
          <p:cNvSpPr/>
          <p:nvPr/>
        </p:nvSpPr>
        <p:spPr>
          <a:xfrm>
            <a:off x="519262" y="615024"/>
            <a:ext cx="8089900" cy="41068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 latinLnBrk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哦！祖国，就是那地图上像一只金鸡的地方吗？就是那拥有长江、黄河、万里长城的国土吗？我欢呼起来，小小的心充满了欢乐。</a:t>
            </a:r>
          </a:p>
          <a:p>
            <a:pPr indent="449580" latinLnBrk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可是，我马上想起了外祖父，我亲爱的外祖父。我问妈妈：“外公走吗？”</a:t>
            </a:r>
          </a:p>
          <a:p>
            <a:pPr indent="449580" latinLnBrk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“外公年纪太大了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……”</a:t>
            </a:r>
          </a:p>
          <a:p>
            <a:pPr indent="449580" latinLnBrk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我跑进外祖父的书房，老人正躺在藤沙发上。我说：“外公，您也回祖国去吧！”</a:t>
            </a:r>
          </a:p>
          <a:p>
            <a:pPr indent="449580" latinLnBrk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想不到外祖父竟像小孩子一样，“呜呜呜”地哭了起来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</a:p>
          <a:p>
            <a:pPr indent="449580" latinLnBrk="1">
              <a:lnSpc>
                <a:spcPct val="12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离别的前一天早上，外祖父早早地起了床，把我叫到书房里，郑重地递给我一卷白杭绸包着的东西。我打开一看，原来是那幅墨梅，就说：“外公，这不是您最宝贵的画吗？”</a:t>
            </a:r>
          </a:p>
        </p:txBody>
      </p:sp>
      <p:pic>
        <p:nvPicPr>
          <p:cNvPr id="3" name="推荐阅读：梅花魂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247" y="8570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2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矩形 1"/>
          <p:cNvSpPr/>
          <p:nvPr/>
        </p:nvSpPr>
        <p:spPr>
          <a:xfrm>
            <a:off x="501650" y="609633"/>
            <a:ext cx="8091488" cy="40925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“是啊，莺儿，你要好好保存！这梅花，是我们中国最有名的花。旁的花，大抵是春暖才开花，她却不一样，愈是寒冷，愈是风欺雪压，花开得愈精神，愈秀气。她是最有品格、最有灵魂、最有骨气的！几千年来，我们中华民族出了许多有气节的人物，他们不管历经多少磨难，不管受到怎样的欺凌，从来都是顶天立地，不肯低头折节。他们就像这梅花一样。一个中国人，无论在怎样的境遇里，总要有梅花的秉性才好！”</a:t>
            </a:r>
          </a:p>
          <a:p>
            <a:pPr indent="44958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回国的那一天正是元旦，虽然热带是无所谓隆冬的，但腊月天气，也毕竟凉飕飕的。外祖父把我们送到码头。赤道吹来的风撩乱了老人平日梳理得整整齐齐的银发，我觉得外祖父一下子衰老了许多。</a:t>
            </a:r>
          </a:p>
        </p:txBody>
      </p:sp>
      <p:pic>
        <p:nvPicPr>
          <p:cNvPr id="3" name="推荐阅读：梅花魂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247" y="8570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52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矩形 1"/>
          <p:cNvSpPr/>
          <p:nvPr/>
        </p:nvSpPr>
        <p:spPr>
          <a:xfrm>
            <a:off x="501650" y="787400"/>
            <a:ext cx="8091488" cy="209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船快开了，妈妈只好狠下心来，拉着我登上大客轮。想不到泪眼蒙眬的外祖父也随着上了船，递给我一块手绢</a:t>
            </a:r>
            <a:r>
              <a:rPr lang="en-US" altLang="zh-CN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——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一色雪白的细亚麻布上绣着血色的梅花。</a:t>
            </a:r>
          </a:p>
          <a:p>
            <a:pPr indent="449580" latinLnBrk="1">
              <a:lnSpc>
                <a:spcPct val="13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多少年过去了，我每次看到外祖父珍藏的这幅梅花图和给我的手绢，就想到，这不只是花，而且是身在异国的华侨老人一颗眷恋祖国的心。 </a:t>
            </a:r>
          </a:p>
        </p:txBody>
      </p:sp>
      <p:sp>
        <p:nvSpPr>
          <p:cNvPr id="2" name="矩形 1"/>
          <p:cNvSpPr/>
          <p:nvPr/>
        </p:nvSpPr>
        <p:spPr>
          <a:xfrm>
            <a:off x="544513" y="3106738"/>
            <a:ext cx="7815262" cy="1200329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思考：</a:t>
            </a: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作者看到外公给的梅花图和手绢想起了哪些事情？</a:t>
            </a:r>
            <a:endParaRPr lang="en-US" altLang="zh-CN" sz="2400" b="1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            2</a:t>
            </a:r>
            <a:r>
              <a:rPr lang="en-US" altLang="zh-CN" sz="2400" b="1" dirty="0" smtClean="0">
                <a:latin typeface="Times New Roman" panose="02020603050405020304" pitchFamily="18" charset="0"/>
                <a:ea typeface="微软雅黑" panose="020B0503020204020204" pitchFamily="34" charset="-122"/>
              </a:rPr>
              <a:t>.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微软雅黑" panose="020B0503020204020204" pitchFamily="34" charset="-122"/>
              </a:rPr>
              <a:t>标题“梅花魂”</a:t>
            </a:r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应怎样理解？</a:t>
            </a:r>
          </a:p>
        </p:txBody>
      </p:sp>
      <p:pic>
        <p:nvPicPr>
          <p:cNvPr id="4" name="推荐阅读：梅花魂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247" y="85707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36529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"/>
          <p:cNvSpPr/>
          <p:nvPr/>
        </p:nvSpPr>
        <p:spPr>
          <a:xfrm>
            <a:off x="473075" y="1354138"/>
            <a:ext cx="8089900" cy="33242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 latinLnBrk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夹竹桃不是名贵的花，也不是最美丽的花；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但是对我说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来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它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却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是最值得留恋最值得回忆的花。 </a:t>
            </a:r>
          </a:p>
          <a:p>
            <a:pPr indent="449580" latinLnBrk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不知道由于什么缘故，也不知道从什么时候起，在我故乡的那个城市里，几乎家家都种上几盆夹竹桃，而且都摆在大门内影壁墙下，正对着大门口。客人一走进大门，扑鼻的是一阵幽香，入目的是绿蜡似的叶子和红霞或白雪似的花朵，立刻就感觉到仿佛走进自己的家门口，大有宾至如归之感了。</a:t>
            </a:r>
          </a:p>
        </p:txBody>
      </p:sp>
      <p:sp>
        <p:nvSpPr>
          <p:cNvPr id="39939" name="矩形 1"/>
          <p:cNvSpPr/>
          <p:nvPr/>
        </p:nvSpPr>
        <p:spPr>
          <a:xfrm>
            <a:off x="3973513" y="612775"/>
            <a:ext cx="1112837" cy="7699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夹竹桃</a:t>
            </a:r>
            <a:endParaRPr lang="en-US" altLang="zh-CN" sz="2400" b="1" dirty="0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000" b="1" dirty="0">
                <a:solidFill>
                  <a:srgbClr val="000000"/>
                </a:solidFill>
                <a:latin typeface="仿宋" panose="02010609060101010101" charset="-122"/>
                <a:ea typeface="仿宋" panose="02010609060101010101" charset="-122"/>
              </a:rPr>
              <a:t>季羡林</a:t>
            </a:r>
            <a:endParaRPr lang="zh-CN" altLang="zh-CN" sz="2000" b="1" dirty="0">
              <a:solidFill>
                <a:srgbClr val="000000"/>
              </a:solidFill>
              <a:latin typeface="仿宋" panose="02010609060101010101" charset="-122"/>
              <a:ea typeface="仿宋" panose="02010609060101010101" charset="-122"/>
            </a:endParaRPr>
          </a:p>
        </p:txBody>
      </p:sp>
      <p:pic>
        <p:nvPicPr>
          <p:cNvPr id="2" name="推荐阅读：夹竹桃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990" y="52187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55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矩形 1"/>
          <p:cNvSpPr/>
          <p:nvPr/>
        </p:nvSpPr>
        <p:spPr>
          <a:xfrm>
            <a:off x="547506" y="525975"/>
            <a:ext cx="8089900" cy="4246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 latinLnBrk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我们家的大门内也有两盆，一盆是红色的，一盆是白色的。我小的时候，天天都要从这下面走出走进。红色的花朵让我想到火，白色的花朵让我想到雪。火与雪是不相容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的，但是这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两盆花却融洽地开在一起，宛如火上有雪，或雪上有火。我故而乐之，小小的心灵里觉得十分奇妙，十分有趣。 </a:t>
            </a:r>
          </a:p>
          <a:p>
            <a:pPr indent="449580" latinLnBrk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只有一墙之隔，转过影壁，就是院子。我们家里一向是喜欢花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的，虽然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没有什么非常名贵的花，但是常见的花却是应有尽有。每年春天，迎春花首先开出黄色的小花，报告春的消息。以后接着来的是桃花、杏花、海棠、榆叶梅、丁香等等，院子里开得花团锦簇。到了夏天，</a:t>
            </a:r>
          </a:p>
        </p:txBody>
      </p:sp>
      <p:pic>
        <p:nvPicPr>
          <p:cNvPr id="3" name="推荐阅读：夹竹桃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990" y="2312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5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547506" y="590103"/>
            <a:ext cx="80899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0" marR="0" lvl="0" indent="0" algn="l" defTabSz="4572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更是满院葳蕤。凤仙花、石竹花、鸡冠花、五色梅、江西腊等等，五彩缤纷，美不胜收。夜来香的香气熏透了整个的夏夜的庭院，是我什么时候也不会忘记的。一到秋天，玉簪花带来凄清的寒意，菊花报告花事的结束。总之，一年三季，花开花落，没有间歇；情景很美，变化亦多。 </a:t>
            </a:r>
          </a:p>
          <a:p>
            <a:pPr marL="0" marR="0" lvl="0" indent="449580" algn="l" defTabSz="457200" rtl="0" eaLnBrk="1" fontAlgn="base" latinLnBrk="1" hangingPunct="1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然而，在一墙之隔的大门内，夹竹桃却在那里静悄悄地一声不响，一朵花败了，又开出一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朵，一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嘟噜花黄了，又长出一</a:t>
            </a: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嘟噜。在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和煦的春风里，在盛夏的暴雨里，在深秋的清冷里，看不出什么特别茂盛的时候，也看不出什么特别衰败的时候，无日不迎风弄姿，从春天一直到秋天，从迎春花一直到玉簪花和菊花，无不奉陪。这一点韧性，同院子里那些花比起来，不是形成一个强烈的对照吗？ </a:t>
            </a:r>
          </a:p>
        </p:txBody>
      </p:sp>
      <p:pic>
        <p:nvPicPr>
          <p:cNvPr id="3" name="推荐阅读：夹竹桃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990" y="2312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5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矩形 1"/>
          <p:cNvSpPr/>
          <p:nvPr/>
        </p:nvSpPr>
        <p:spPr>
          <a:xfrm>
            <a:off x="469421" y="592021"/>
            <a:ext cx="8269062" cy="3970318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449580" latinLnBrk="1">
              <a:lnSpc>
                <a:spcPct val="14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但是夹竹桃的妙处还不止于此。我特别喜欢月光下的夹竹桃。你站在它下面，花朵是一团模糊；但是香气却毫不含糊，浓浓烈烈地从花枝上袭了下来。它把影子投到墙上，叶影参差，花影迷离，可以引起我许多幻想。我幻想它是地图，它居然就是地图了。这一堆影子是亚洲，那一堆影子是非洲，中间空白的地方是大海。碰巧有几只小虫子爬过，这就是远渡重洋的海轮。我幻想它是水中的荇藻，我眼前就真的展现出一个小池塘。夜蛾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飞过，映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在墙上的影子就是游鱼。我幻想它是一幅墨竹，我就真看到一幅画。微风乍起，叶影吹动，这一幅画竟变成活画了。有这样的韧性，能这样引起我的幻想，我爱上了夹竹桃。</a:t>
            </a:r>
          </a:p>
        </p:txBody>
      </p:sp>
      <p:pic>
        <p:nvPicPr>
          <p:cNvPr id="3" name="推荐阅读：夹竹桃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990" y="2312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5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矩形 1"/>
          <p:cNvSpPr/>
          <p:nvPr/>
        </p:nvSpPr>
        <p:spPr>
          <a:xfrm>
            <a:off x="526240" y="561859"/>
            <a:ext cx="8089900" cy="4114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 latinLnBrk="1"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好多好多年，我就在这样的夹竹桃下面走出走进。最初我的个儿矮，必须仰头才能看到花朵。后来，我逐渐长高了，夹竹桃在我眼中也就逐渐矮了起来。等到我眼睛平视就可以看到花的时候，我离开了家。 </a:t>
            </a:r>
          </a:p>
          <a:p>
            <a:pPr indent="449580" latinLnBrk="1"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我离开了家，过了许多年，走过许多地方。我曾在不同的地方看到过夹竹桃，但是都没有留下深刻的印象。 </a:t>
            </a:r>
          </a:p>
          <a:p>
            <a:pPr indent="449580" latinLnBrk="1"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两年前，我访问了缅甸。在仰光开过几天会以后，缅甸的许多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朋友热情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地陪我们到缅甸北部古都蒲甘去游览。这地方以佛塔著名，有“万塔之城”的称号。据说，当年确有万塔。到了今天，数目虽然没有那样多了，但是，纵目四望，嶙嶙峋峋，群塔簇天，一个个从地里涌出，宛如阳朔群山，又像是云南的石林，用“雨后春笋”这一句老话，差堪比拟。虽然花草树木都还是绿的，但是时令究竟是冬天了，一片萧瑟荒寒气象。 </a:t>
            </a:r>
          </a:p>
        </p:txBody>
      </p:sp>
      <p:pic>
        <p:nvPicPr>
          <p:cNvPr id="3" name="推荐阅读：夹竹桃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990" y="2312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5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矩形 1"/>
          <p:cNvSpPr/>
          <p:nvPr/>
        </p:nvSpPr>
        <p:spPr>
          <a:xfrm>
            <a:off x="494341" y="593758"/>
            <a:ext cx="8089900" cy="4114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 latinLnBrk="1"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然而就在这地方，在我们住的大楼前，我却意外地发现了老朋友夹竹桃。一株株都跟一层楼差不多高，以至我最初竟没有认出它们来。花色比国内的要多，除了红色的和白色的以外，记得还有黄色的。叶子比我以前看到的更绿得像绿蜡，花朵开在高高的枝头，更像片片的红霞、团团的白雪、朵朵的黄云。苍郁繁茂，浓翠逼人，同荒寒的古城形成了强烈的对比。 </a:t>
            </a:r>
          </a:p>
          <a:p>
            <a:pPr indent="449580" latinLnBrk="1">
              <a:lnSpc>
                <a:spcPct val="11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我每天就在这样的夹竹桃下走出走进。晚上同缅甸朋友们在楼上凭栏闲眺，畅谈各种各样的问题，谈蒲甘的历史，谈中缅文化的交流，谈中缅两国人民同胞般的友谊。在这时候，远处的古塔渐渐隐入暮霭中，近处的几个古塔上却给电灯照得通明，望之如灵山幻境。我伸手到栏外，就可以抓到夹竹桃的顶枝。花香也一阵一阵地从下面飘上楼来，仿佛把中缅友谊熏得更加芬芳。</a:t>
            </a:r>
          </a:p>
        </p:txBody>
      </p:sp>
      <p:pic>
        <p:nvPicPr>
          <p:cNvPr id="3" name="推荐阅读：夹竹桃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990" y="2312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355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矩形 1"/>
          <p:cNvSpPr/>
          <p:nvPr/>
        </p:nvSpPr>
        <p:spPr>
          <a:xfrm>
            <a:off x="473075" y="787400"/>
            <a:ext cx="8089900" cy="944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indent="449580" latinLnBrk="1"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就这样，在对于夹竹桃的婉美动人的回忆里，又涂上了一层绚烂夺目的中缅人民友谊的色彩。我从此更爱夹竹桃。</a:t>
            </a:r>
          </a:p>
        </p:txBody>
      </p:sp>
      <p:sp>
        <p:nvSpPr>
          <p:cNvPr id="3" name="矩形 2"/>
          <p:cNvSpPr/>
          <p:nvPr/>
        </p:nvSpPr>
        <p:spPr>
          <a:xfrm>
            <a:off x="530225" y="2105025"/>
            <a:ext cx="7815263" cy="11350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0066FF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思考：</a:t>
            </a: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1.</a:t>
            </a:r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作者为什么会爱上夹竹桃？</a:t>
            </a:r>
            <a:endParaRPr lang="en-US" altLang="zh-CN" sz="2400" b="1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            2.</a:t>
            </a:r>
            <a:r>
              <a:rPr lang="zh-CN" altLang="en-US" sz="2400" b="1" dirty="0">
                <a:latin typeface="Times New Roman" panose="02020603050405020304" pitchFamily="18" charset="0"/>
                <a:ea typeface="微软雅黑" panose="020B0503020204020204" pitchFamily="34" charset="-122"/>
              </a:rPr>
              <a:t>本文借夹竹桃表达了作者怎样的感情？</a:t>
            </a:r>
          </a:p>
        </p:txBody>
      </p:sp>
      <p:pic>
        <p:nvPicPr>
          <p:cNvPr id="4" name="推荐阅读：夹竹桃.wma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990" y="23129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0355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微官网末页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656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974806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2233</Words>
  <Application>Microsoft Office PowerPoint</Application>
  <PresentationFormat>全屏显示(16:9)</PresentationFormat>
  <Paragraphs>62</Paragraphs>
  <Slides>19</Slides>
  <Notes>2</Notes>
  <HiddenSlides>0</HiddenSlides>
  <MMClips>12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21" baseType="lpstr"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荣德基</dc:creator>
  <cp:lastModifiedBy>User</cp:lastModifiedBy>
  <cp:revision>704</cp:revision>
  <dcterms:created xsi:type="dcterms:W3CDTF">2015-12-30T08:03:00Z</dcterms:created>
  <dcterms:modified xsi:type="dcterms:W3CDTF">2020-06-10T03:35:49Z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