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5"/>
  </p:notesMasterIdLst>
  <p:sldIdLst>
    <p:sldId id="688" r:id="rId3"/>
    <p:sldId id="618" r:id="rId4"/>
    <p:sldId id="619" r:id="rId5"/>
    <p:sldId id="620" r:id="rId6"/>
    <p:sldId id="626" r:id="rId7"/>
    <p:sldId id="627" r:id="rId8"/>
    <p:sldId id="628" r:id="rId9"/>
    <p:sldId id="629" r:id="rId10"/>
    <p:sldId id="630" r:id="rId11"/>
    <p:sldId id="631" r:id="rId12"/>
    <p:sldId id="632" r:id="rId13"/>
    <p:sldId id="633" r:id="rId14"/>
    <p:sldId id="634" r:id="rId15"/>
    <p:sldId id="635" r:id="rId16"/>
    <p:sldId id="636" r:id="rId17"/>
    <p:sldId id="684" r:id="rId18"/>
    <p:sldId id="685" r:id="rId19"/>
    <p:sldId id="686" r:id="rId20"/>
    <p:sldId id="642" r:id="rId21"/>
    <p:sldId id="646" r:id="rId22"/>
    <p:sldId id="671" r:id="rId23"/>
    <p:sldId id="687" r:id="rId24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00FF"/>
    <a:srgbClr val="0000FF"/>
    <a:srgbClr val="FEF1E6"/>
    <a:srgbClr val="00FFFF"/>
    <a:srgbClr val="0066FF"/>
    <a:srgbClr val="3333FF"/>
    <a:srgbClr val="FFFF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53" autoAdjust="0"/>
    <p:restoredTop sz="91058"/>
  </p:normalViewPr>
  <p:slideViewPr>
    <p:cSldViewPr snapToGrid="0" snapToObjects="1" showGuides="1">
      <p:cViewPr>
        <p:scale>
          <a:sx n="80" d="100"/>
          <a:sy n="80" d="100"/>
        </p:scale>
        <p:origin x="-384" y="-117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9EAE85A-E3D7-4D26-B721-BE5A41CF00F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314836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2355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BF812177-ABF4-416C-AC16-34DE7575D2CB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FD7C333A-655F-43D0-AA49-179338697A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924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 bwMode="auto">
          <a:xfrm>
            <a:off x="0" y="0"/>
            <a:ext cx="9144000" cy="313213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8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9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9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3189288"/>
            <a:ext cx="9220199" cy="201136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组合 14"/>
          <p:cNvGrpSpPr/>
          <p:nvPr userDrawn="1"/>
        </p:nvGrpSpPr>
        <p:grpSpPr>
          <a:xfrm>
            <a:off x="9525" y="4674235"/>
            <a:ext cx="9134475" cy="460375"/>
            <a:chOff x="15" y="7361"/>
            <a:chExt cx="14475" cy="725"/>
          </a:xfrm>
        </p:grpSpPr>
        <p:pic>
          <p:nvPicPr>
            <p:cNvPr id="13" name="图片 13" descr="IMG_256"/>
            <p:cNvPicPr>
              <a:picLocks noChangeAspect="1"/>
            </p:cNvPicPr>
            <p:nvPr userDrawn="1"/>
          </p:nvPicPr>
          <p:blipFill>
            <a:blip r:embed="rId6"/>
            <a:srcRect l="80285" t="682" r="312"/>
            <a:stretch>
              <a:fillRect/>
            </a:stretch>
          </p:blipFill>
          <p:spPr>
            <a:xfrm>
              <a:off x="8304" y="7361"/>
              <a:ext cx="6187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9" name="图片 10" descr="IMG_256"/>
            <p:cNvPicPr>
              <a:picLocks noChangeAspect="1"/>
            </p:cNvPicPr>
            <p:nvPr userDrawn="1"/>
          </p:nvPicPr>
          <p:blipFill>
            <a:blip r:embed="rId6"/>
            <a:srcRect l="34838" t="7763" r="19428" b="820"/>
            <a:stretch>
              <a:fillRect/>
            </a:stretch>
          </p:blipFill>
          <p:spPr>
            <a:xfrm>
              <a:off x="5184" y="7362"/>
              <a:ext cx="3225" cy="724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14" name="图片 12" descr="IMG_256"/>
            <p:cNvPicPr>
              <a:picLocks noChangeAspect="1"/>
            </p:cNvPicPr>
            <p:nvPr userDrawn="1"/>
          </p:nvPicPr>
          <p:blipFill>
            <a:blip r:embed="rId6"/>
            <a:srcRect r="64999" b="7225"/>
            <a:stretch>
              <a:fillRect/>
            </a:stretch>
          </p:blipFill>
          <p:spPr>
            <a:xfrm>
              <a:off x="15" y="7361"/>
              <a:ext cx="5288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54C41DF-E203-42B1-9356-333C7A55DF04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9525" y="4674235"/>
            <a:ext cx="9134475" cy="460375"/>
            <a:chOff x="15" y="7361"/>
            <a:chExt cx="14475" cy="725"/>
          </a:xfrm>
        </p:grpSpPr>
        <p:pic>
          <p:nvPicPr>
            <p:cNvPr id="13" name="图片 13" descr="IMG_256"/>
            <p:cNvPicPr>
              <a:picLocks noChangeAspect="1"/>
            </p:cNvPicPr>
            <p:nvPr userDrawn="1"/>
          </p:nvPicPr>
          <p:blipFill>
            <a:blip r:embed="rId7"/>
            <a:srcRect l="80285" t="682" r="312"/>
            <a:stretch>
              <a:fillRect/>
            </a:stretch>
          </p:blipFill>
          <p:spPr>
            <a:xfrm>
              <a:off x="8304" y="7361"/>
              <a:ext cx="6187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9" name="图片 10" descr="IMG_256"/>
            <p:cNvPicPr>
              <a:picLocks noChangeAspect="1"/>
            </p:cNvPicPr>
            <p:nvPr userDrawn="1"/>
          </p:nvPicPr>
          <p:blipFill>
            <a:blip r:embed="rId7"/>
            <a:srcRect l="34838" t="7763" r="19428" b="820"/>
            <a:stretch>
              <a:fillRect/>
            </a:stretch>
          </p:blipFill>
          <p:spPr>
            <a:xfrm>
              <a:off x="5184" y="7362"/>
              <a:ext cx="3225" cy="724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14" name="图片 12" descr="IMG_256"/>
            <p:cNvPicPr>
              <a:picLocks noChangeAspect="1"/>
            </p:cNvPicPr>
            <p:nvPr userDrawn="1"/>
          </p:nvPicPr>
          <p:blipFill>
            <a:blip r:embed="rId7"/>
            <a:srcRect r="64999" b="7225"/>
            <a:stretch>
              <a:fillRect/>
            </a:stretch>
          </p:blipFill>
          <p:spPr>
            <a:xfrm>
              <a:off x="15" y="7361"/>
              <a:ext cx="5288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9525" y="4674235"/>
            <a:ext cx="9134475" cy="460375"/>
            <a:chOff x="15" y="7361"/>
            <a:chExt cx="14475" cy="725"/>
          </a:xfrm>
        </p:grpSpPr>
        <p:pic>
          <p:nvPicPr>
            <p:cNvPr id="13" name="图片 13" descr="IMG_256"/>
            <p:cNvPicPr>
              <a:picLocks noChangeAspect="1"/>
            </p:cNvPicPr>
            <p:nvPr userDrawn="1"/>
          </p:nvPicPr>
          <p:blipFill>
            <a:blip r:embed="rId8"/>
            <a:srcRect l="80285" t="682" r="312"/>
            <a:stretch>
              <a:fillRect/>
            </a:stretch>
          </p:blipFill>
          <p:spPr>
            <a:xfrm>
              <a:off x="8304" y="7361"/>
              <a:ext cx="6187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9" name="图片 10" descr="IMG_256"/>
            <p:cNvPicPr>
              <a:picLocks noChangeAspect="1"/>
            </p:cNvPicPr>
            <p:nvPr userDrawn="1"/>
          </p:nvPicPr>
          <p:blipFill>
            <a:blip r:embed="rId8"/>
            <a:srcRect l="34838" t="7763" r="19428" b="820"/>
            <a:stretch>
              <a:fillRect/>
            </a:stretch>
          </p:blipFill>
          <p:spPr>
            <a:xfrm>
              <a:off x="5184" y="7362"/>
              <a:ext cx="3225" cy="724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14" name="图片 12" descr="IMG_256"/>
            <p:cNvPicPr>
              <a:picLocks noChangeAspect="1"/>
            </p:cNvPicPr>
            <p:nvPr userDrawn="1"/>
          </p:nvPicPr>
          <p:blipFill>
            <a:blip r:embed="rId8"/>
            <a:srcRect r="64999" b="7225"/>
            <a:stretch>
              <a:fillRect/>
            </a:stretch>
          </p:blipFill>
          <p:spPr>
            <a:xfrm>
              <a:off x="15" y="7361"/>
              <a:ext cx="5288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GIF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9220" name="Picture 5" descr="E:\分类文件\2019秋\宣传图\PPT首页宣传页新\扫码进群小学图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-68263"/>
            <a:ext cx="9385300" cy="528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29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6" b="11734"/>
          <a:stretch/>
        </p:blipFill>
        <p:spPr>
          <a:xfrm>
            <a:off x="10888" y="0"/>
            <a:ext cx="9134025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3015368" y="1059815"/>
            <a:ext cx="290703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桂花雨</a:t>
            </a:r>
          </a:p>
        </p:txBody>
      </p:sp>
      <p:pic>
        <p:nvPicPr>
          <p:cNvPr id="14" name="图片 13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59" y="11540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1949" y="2648494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9472" y="2648494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矩形 16"/>
          <p:cNvSpPr/>
          <p:nvPr/>
        </p:nvSpPr>
        <p:spPr bwMode="auto">
          <a:xfrm>
            <a:off x="3070831" y="2701891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" name="组合 23"/>
          <p:cNvGrpSpPr>
            <a:grpSpLocks/>
          </p:cNvGrpSpPr>
          <p:nvPr/>
        </p:nvGrpSpPr>
        <p:grpSpPr bwMode="auto">
          <a:xfrm>
            <a:off x="5660871" y="11936"/>
            <a:ext cx="3465512" cy="369332"/>
            <a:chOff x="5371156" y="221786"/>
            <a:chExt cx="3383280" cy="349289"/>
          </a:xfrm>
        </p:grpSpPr>
        <p:sp>
          <p:nvSpPr>
            <p:cNvPr id="9" name="矩形 8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0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09900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人教版  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/>
          <p:nvPr/>
        </p:nvSpPr>
        <p:spPr>
          <a:xfrm>
            <a:off x="398310" y="1020629"/>
            <a:ext cx="8201025" cy="637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说一说课文主要写了“我”和桂花的哪些事情。</a:t>
            </a:r>
            <a:endParaRPr lang="zh-CN" altLang="en-US" sz="28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28678" name="TextBox 8"/>
          <p:cNvSpPr txBox="1">
            <a:spLocks noChangeArrowheads="1"/>
          </p:cNvSpPr>
          <p:nvPr/>
        </p:nvSpPr>
        <p:spPr bwMode="auto">
          <a:xfrm>
            <a:off x="2461897" y="2085975"/>
            <a:ext cx="2124075" cy="584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2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1.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爱桂花</a:t>
            </a:r>
            <a:endParaRPr kumimoji="1" lang="en-US" altLang="zh-CN" sz="32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28679" name="TextBox 9"/>
          <p:cNvSpPr txBox="1">
            <a:spLocks noChangeArrowheads="1"/>
          </p:cNvSpPr>
          <p:nvPr/>
        </p:nvSpPr>
        <p:spPr bwMode="auto">
          <a:xfrm>
            <a:off x="3382647" y="2900362"/>
            <a:ext cx="2136775" cy="584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2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2.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摇桂花</a:t>
            </a:r>
            <a:endParaRPr kumimoji="1" lang="en-US" altLang="zh-CN" sz="32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28680" name="TextBox 10"/>
          <p:cNvSpPr txBox="1">
            <a:spLocks noChangeArrowheads="1"/>
          </p:cNvSpPr>
          <p:nvPr/>
        </p:nvSpPr>
        <p:spPr bwMode="auto">
          <a:xfrm>
            <a:off x="4366897" y="3679825"/>
            <a:ext cx="2120900" cy="5857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2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3.</a:t>
            </a:r>
            <a:r>
              <a: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思桂花</a:t>
            </a:r>
          </a:p>
        </p:txBody>
      </p:sp>
      <p:sp>
        <p:nvSpPr>
          <p:cNvPr id="2" name="矩形 1"/>
          <p:cNvSpPr/>
          <p:nvPr/>
        </p:nvSpPr>
        <p:spPr>
          <a:xfrm>
            <a:off x="3470770" y="93198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复习引入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1"/>
      <p:bldP spid="28674" grpId="2"/>
      <p:bldP spid="28678" grpId="0" animBg="1"/>
      <p:bldP spid="28678" grpId="1" animBg="1"/>
      <p:bldP spid="28679" grpId="0" animBg="1"/>
      <p:bldP spid="28679" grpId="1" animBg="1"/>
      <p:bldP spid="28680" grpId="0" animBg="1"/>
      <p:bldP spid="2868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535816" y="1022678"/>
            <a:ext cx="8240051" cy="33239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712788" latinLnBrk="1">
              <a:lnSpc>
                <a:spcPct val="150000"/>
              </a:lnSpc>
            </a:pPr>
            <a:r>
              <a:rPr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初读课文了解桂花给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“我”带来了哪些美好回忆。再读课文重点品读“桂花香”“摇花乐”“桂花雨”的句段，体会“这里的桂花再香，也比不上家乡院子里的桂花”的含义。领悟、学习课文借桂花抒发思乡之情的方法。</a:t>
            </a:r>
          </a:p>
        </p:txBody>
      </p:sp>
      <p:sp>
        <p:nvSpPr>
          <p:cNvPr id="3" name="矩形 2"/>
          <p:cNvSpPr/>
          <p:nvPr/>
        </p:nvSpPr>
        <p:spPr>
          <a:xfrm>
            <a:off x="3135799" y="161917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2826434" y="1656846"/>
            <a:ext cx="534945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2211653" y="2919287"/>
            <a:ext cx="599985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11394" y="3593022"/>
            <a:ext cx="34444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273901" y="3581147"/>
            <a:ext cx="20839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75912" y="4210242"/>
            <a:ext cx="182206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4" grpId="1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3"/>
          <p:cNvGrpSpPr/>
          <p:nvPr/>
        </p:nvGrpSpPr>
        <p:grpSpPr>
          <a:xfrm>
            <a:off x="521808" y="1535890"/>
            <a:ext cx="8007350" cy="1938338"/>
            <a:chOff x="670378" y="1410167"/>
            <a:chExt cx="8007587" cy="1938992"/>
          </a:xfrm>
        </p:grpSpPr>
        <p:sp>
          <p:nvSpPr>
            <p:cNvPr id="11273" name="Text Box 3"/>
            <p:cNvSpPr txBox="1"/>
            <p:nvPr/>
          </p:nvSpPr>
          <p:spPr>
            <a:xfrm>
              <a:off x="670378" y="1410167"/>
              <a:ext cx="4990189" cy="193899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   桂花树的样子笨笨的，不像梅树那样有姿态。不开花时，只见到满树的叶子；开花时，仔细地在树丛里寻找，才能看到那些小花。可是桂花的</a:t>
              </a:r>
              <a:r>
                <a:rPr lang="zh-CN" altLang="en-US" sz="2000" b="1" dirty="0">
                  <a:solidFill>
                    <a:srgbClr val="FF66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香气，太迷人</a:t>
              </a: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了。 </a:t>
              </a:r>
            </a:p>
          </p:txBody>
        </p:sp>
        <p:pic>
          <p:nvPicPr>
            <p:cNvPr id="13" name="Picture 3" descr="s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171549" y="1508188"/>
              <a:ext cx="1506416" cy="176840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" name="Picture 4" descr="s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596999" y="1497914"/>
              <a:ext cx="1549998" cy="181382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1267" name="组合 2"/>
          <p:cNvGrpSpPr/>
          <p:nvPr/>
        </p:nvGrpSpPr>
        <p:grpSpPr>
          <a:xfrm>
            <a:off x="504825" y="728663"/>
            <a:ext cx="1255713" cy="576262"/>
            <a:chOff x="441643" y="787828"/>
            <a:chExt cx="2223823" cy="632458"/>
          </a:xfrm>
        </p:grpSpPr>
        <p:sp>
          <p:nvSpPr>
            <p:cNvPr id="16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爱桂花</a:t>
              </a:r>
            </a:p>
          </p:txBody>
        </p:sp>
      </p:grp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100263" y="108579"/>
            <a:ext cx="6419850" cy="1281113"/>
          </a:xfrm>
          <a:prstGeom prst="callout1">
            <a:avLst>
              <a:gd name="adj1" fmla="val 97873"/>
              <a:gd name="adj2" fmla="val 30443"/>
              <a:gd name="adj3" fmla="val 115980"/>
              <a:gd name="adj4" fmla="val 27498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作者将桂花树的样子与梅树进行</a:t>
            </a:r>
            <a:r>
              <a:rPr kumimoji="0" lang="zh-CN" altLang="en-US" sz="2000" b="1" kern="1200" cap="none" spc="0" normalizeH="0" baseline="0" noProof="0" dirty="0">
                <a:solidFill>
                  <a:schemeClr val="accent6">
                    <a:lumMod val="7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对比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，突出桂花树没有梅树姿态优雅，再从“不开花” “开花”两个方面来说明桂花的平淡无奇，然后笔锋一转，点出“我”喜爱桂花的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原因</a:t>
            </a:r>
            <a:r>
              <a:rPr lang="en-US" altLang="zh-CN" sz="2000" b="1" noProof="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香气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迷人。</a:t>
            </a:r>
          </a:p>
        </p:txBody>
      </p:sp>
      <p:sp>
        <p:nvSpPr>
          <p:cNvPr id="5" name="矩形 4"/>
          <p:cNvSpPr/>
          <p:nvPr/>
        </p:nvSpPr>
        <p:spPr>
          <a:xfrm>
            <a:off x="718621" y="3484434"/>
            <a:ext cx="7795809" cy="1076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711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effectLst/>
                <a:uLnTx/>
                <a:uFillTx/>
                <a:latin typeface="华文琥珀" pitchFamily="2" charset="-122"/>
                <a:ea typeface="华文琥珀" pitchFamily="2" charset="-122"/>
                <a:cs typeface="Times New Roman" panose="02020603050405020304" pitchFamily="18" charset="0"/>
              </a:rPr>
              <a:t>作者是怎么具体写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effectLst/>
                <a:uLnTx/>
                <a:uFillTx/>
                <a:latin typeface="华文琥珀" pitchFamily="2" charset="-122"/>
                <a:ea typeface="华文琥珀" pitchFamily="2" charset="-122"/>
                <a:cs typeface="Times New Roman" panose="02020603050405020304" pitchFamily="18" charset="0"/>
              </a:rPr>
              <a:t>桂花香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effectLst/>
                <a:uLnTx/>
                <a:uFillTx/>
                <a:latin typeface="华文琥珀" pitchFamily="2" charset="-122"/>
                <a:ea typeface="华文琥珀" pitchFamily="2" charset="-122"/>
                <a:cs typeface="Times New Roman" panose="02020603050405020304" pitchFamily="18" charset="0"/>
              </a:rPr>
              <a:t>的呢？找出描写桂花香的句子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effectLst/>
                <a:uLnTx/>
                <a:uFillTx/>
                <a:latin typeface="华文琥珀" pitchFamily="2" charset="-122"/>
                <a:ea typeface="华文琥珀" pitchFamily="2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1"/>
          <p:cNvSpPr txBox="1"/>
          <p:nvPr/>
        </p:nvSpPr>
        <p:spPr>
          <a:xfrm>
            <a:off x="874713" y="997760"/>
            <a:ext cx="4721225" cy="1668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“桂花盛开的时候，不说香飘十里，至少前后左右十几家邻居，没有不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浸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在桂花香里的。”</a:t>
            </a:r>
          </a:p>
        </p:txBody>
      </p:sp>
      <p:pic>
        <p:nvPicPr>
          <p:cNvPr id="12291" name="图片 1"/>
          <p:cNvPicPr>
            <a:picLocks noChangeAspect="1"/>
          </p:cNvPicPr>
          <p:nvPr/>
        </p:nvPicPr>
        <p:blipFill rotWithShape="1">
          <a:blip r:embed="rId2"/>
          <a:srcRect b="5550"/>
          <a:stretch/>
        </p:blipFill>
        <p:spPr>
          <a:xfrm>
            <a:off x="5673725" y="1018398"/>
            <a:ext cx="2578100" cy="1647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941388" y="2996092"/>
            <a:ext cx="7127875" cy="1209675"/>
          </a:xfrm>
          <a:prstGeom prst="callout1">
            <a:avLst>
              <a:gd name="adj1" fmla="val -229"/>
              <a:gd name="adj2" fmla="val 28853"/>
              <a:gd name="adj3" fmla="val -26217"/>
              <a:gd name="adj4" fmla="val 24422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一个</a:t>
            </a:r>
            <a:r>
              <a:rPr kumimoji="0" lang="zh-CN" altLang="en-US" sz="20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“浸”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字写出了桂花的香气不是一缕，而是弥漫在空气中，人们好像就浸泡在桂花的香气里。“浸” 字将桂花香无处不在展示得淋漓尽致。这句话体现了作者</a:t>
            </a:r>
            <a:r>
              <a:rPr kumimoji="0" lang="zh-CN" altLang="en-US" sz="20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喜爱桂花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的感情。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1"/>
          <p:cNvSpPr txBox="1"/>
          <p:nvPr/>
        </p:nvSpPr>
        <p:spPr>
          <a:xfrm>
            <a:off x="331953" y="889056"/>
            <a:ext cx="5807590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4205"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桂花摇落以后，挑去小枝小叶，晒上几天太阳，收在铁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盒子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里，可以加在茶叶里泡茶，过年时还可以做糕饼。全年，整个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村子都</a:t>
            </a:r>
            <a:r>
              <a:rPr lang="zh-CN" altLang="en-US" sz="2400" b="1" dirty="0" smtClean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浸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桂花的香气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里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1754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4130" y="1263407"/>
            <a:ext cx="2469210" cy="15376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955675" y="3233190"/>
            <a:ext cx="7129463" cy="1209675"/>
          </a:xfrm>
          <a:prstGeom prst="callout1">
            <a:avLst>
              <a:gd name="adj1" fmla="val -3993"/>
              <a:gd name="adj2" fmla="val 58589"/>
              <a:gd name="adj3" fmla="val -47620"/>
              <a:gd name="adj4" fmla="val 47008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>
              <a:lnSpc>
                <a:spcPct val="130000"/>
              </a:lnSpc>
              <a:defRPr/>
            </a:pP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此处的</a:t>
            </a:r>
            <a:r>
              <a:rPr lang="zh-CN" altLang="en-US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“浸” 则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说明桂花的香气</a:t>
            </a:r>
            <a:r>
              <a:rPr lang="zh-CN" altLang="en-US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永远留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在了人们的心中。</a:t>
            </a:r>
            <a:r>
              <a:rPr lang="zh-CN" altLang="en-US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它不仅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可以闻，还可以吃</a:t>
            </a:r>
            <a:r>
              <a:rPr lang="zh-CN" altLang="en-US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；不仅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开花时香，晒干</a:t>
            </a:r>
            <a:r>
              <a:rPr lang="zh-CN" altLang="en-US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了泡茶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、做糕饼也同样</a:t>
            </a:r>
            <a:r>
              <a:rPr lang="zh-CN" altLang="en-US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香气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浓郁，一年四季都香</a:t>
            </a:r>
            <a:r>
              <a:rPr lang="zh-CN" altLang="en-US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着全村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的人。</a:t>
            </a:r>
            <a:endParaRPr kumimoji="0" lang="zh-CN" altLang="en-US" sz="2000" b="1" kern="1200" cap="none" spc="0" normalizeH="0" baseline="0" noProof="0" dirty="0"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14" name="组合 8"/>
          <p:cNvGrpSpPr/>
          <p:nvPr/>
        </p:nvGrpSpPr>
        <p:grpSpPr>
          <a:xfrm>
            <a:off x="1625734" y="251918"/>
            <a:ext cx="5032375" cy="646113"/>
            <a:chOff x="2980397" y="874692"/>
            <a:chExt cx="4173068" cy="1524367"/>
          </a:xfrm>
        </p:grpSpPr>
        <p:sp>
          <p:nvSpPr>
            <p:cNvPr id="15" name="圆角矩形标注 14"/>
            <p:cNvSpPr/>
            <p:nvPr/>
          </p:nvSpPr>
          <p:spPr>
            <a:xfrm>
              <a:off x="2980397" y="874692"/>
              <a:ext cx="4173068" cy="142698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320" name="矩形 24"/>
            <p:cNvSpPr/>
            <p:nvPr/>
          </p:nvSpPr>
          <p:spPr>
            <a:xfrm>
              <a:off x="2995529" y="874692"/>
              <a:ext cx="4157936" cy="152436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朗读指导：</a:t>
              </a:r>
              <a:r>
                <a:rPr lang="zh-CN" altLang="en-US" b="1" dirty="0">
                  <a:latin typeface="Calibri" panose="020F0502020204030204" pitchFamily="34" charset="0"/>
                </a:rPr>
                <a:t>把这两处的“浸”字读好了，就能够把我们也带入一个美妙的境界。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/>
          <p:nvPr/>
        </p:nvSpPr>
        <p:spPr>
          <a:xfrm>
            <a:off x="841673" y="1071414"/>
            <a:ext cx="7443788" cy="2236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zh-CN" sz="2400" b="1" dirty="0">
                <a:solidFill>
                  <a:srgbClr val="00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每当桂花盛开时，满树生香，花香随风飘逸，弥漫四方，人们沉浸在花香里；不开花时，人们用它泡茶做糕点，整个村子全年也都像被浸泡在花香里似的，人们被这浓浓的花香给深深地陶醉了。</a:t>
            </a:r>
            <a:r>
              <a:rPr lang="en-US" altLang="zh-CN" sz="2400" b="1" dirty="0">
                <a:solidFill>
                  <a:srgbClr val="00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7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6330" y="1858184"/>
            <a:ext cx="2739835" cy="17699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1746" name="矩形 1"/>
          <p:cNvSpPr/>
          <p:nvPr/>
        </p:nvSpPr>
        <p:spPr>
          <a:xfrm>
            <a:off x="515458" y="1591122"/>
            <a:ext cx="5373688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这下，我可乐了，帮大人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抱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着桂花树，使劲地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摇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。摇哇摇，桂花纷纷落下来，我们满头满身都是桂花。我</a:t>
            </a:r>
            <a:r>
              <a:rPr lang="zh-CN" altLang="en-US" sz="2400" b="1" dirty="0" smtClean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喊着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“啊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真像下雨，好香的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雨呀</a:t>
            </a:r>
            <a:r>
              <a:rPr lang="zh-CN" altLang="en-US" sz="2400" b="1" dirty="0" smtClean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5364" name="组合 2"/>
          <p:cNvGrpSpPr/>
          <p:nvPr/>
        </p:nvGrpSpPr>
        <p:grpSpPr>
          <a:xfrm>
            <a:off x="504825" y="728663"/>
            <a:ext cx="1255713" cy="576262"/>
            <a:chOff x="441643" y="787828"/>
            <a:chExt cx="2223823" cy="632458"/>
          </a:xfrm>
        </p:grpSpPr>
        <p:sp>
          <p:nvSpPr>
            <p:cNvPr id="15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摇桂花</a:t>
              </a:r>
            </a:p>
          </p:txBody>
        </p:sp>
      </p:grp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1976438" y="715963"/>
            <a:ext cx="6827838" cy="742950"/>
          </a:xfrm>
          <a:prstGeom prst="callout1">
            <a:avLst>
              <a:gd name="adj1" fmla="val 100431"/>
              <a:gd name="adj2" fmla="val 62289"/>
              <a:gd name="adj3" fmla="val 128973"/>
              <a:gd name="adj4" fmla="val 54914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“抱”“摇”等动作描写和连用两个充满欢乐的感叹句的语言描写，表现了“我”</a:t>
            </a:r>
            <a:r>
              <a:rPr kumimoji="0" lang="zh-CN" altLang="en-US" sz="20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摇桂花时的兴奋、忙碌与快乐。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1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3280036"/>
              </p:ext>
            </p:extLst>
          </p:nvPr>
        </p:nvGraphicFramePr>
        <p:xfrm>
          <a:off x="4502597" y="772666"/>
          <a:ext cx="4296255" cy="3565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r:id="rId3" imgW="7591425" imgH="5534025" progId="Paint.Picture">
                  <p:embed/>
                </p:oleObj>
              </mc:Choice>
              <mc:Fallback>
                <p:oleObj r:id="rId3" imgW="7591425" imgH="5534025" progId="Paint.Picture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02597" y="772666"/>
                        <a:ext cx="4296255" cy="356589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矩形 2"/>
          <p:cNvSpPr/>
          <p:nvPr/>
        </p:nvSpPr>
        <p:spPr>
          <a:xfrm>
            <a:off x="319088" y="887678"/>
            <a:ext cx="4108450" cy="33297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下，我可乐了，帮大人 抱 </a:t>
            </a:r>
            <a:r>
              <a:rPr lang="zh-CN" altLang="en-US" sz="2400" b="1" dirty="0" smtClean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桂花树，</a:t>
            </a:r>
            <a:r>
              <a:rPr lang="zh-CN" altLang="en-US" sz="2400" b="1" dirty="0" smtClean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使劲地摇。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摇哇摇，桂花纷纷落下来，我们满头满身都是桂花</a:t>
            </a:r>
            <a:r>
              <a:rPr lang="zh-CN" altLang="en-US" sz="2400" b="1" dirty="0" smtClean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。我喊着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：“啊！真像下雨，好香的雨呀！”</a:t>
            </a:r>
            <a:endParaRPr lang="zh-CN" altLang="zh-CN" sz="24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388" name="Picture 45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1125" y="1355725"/>
            <a:ext cx="752475" cy="1422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Picture 5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8588" y="1592263"/>
            <a:ext cx="1003300" cy="189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0" name="Picture 5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4363" y="2066925"/>
            <a:ext cx="1003300" cy="1890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1" name="Picture 5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925" y="1971675"/>
            <a:ext cx="1001713" cy="1890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2" name="Picture 5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4363" y="2217738"/>
            <a:ext cx="1003300" cy="1890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3" name="Picture 5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5650" y="2224913"/>
            <a:ext cx="1001713" cy="1890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4" name="Picture 5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013" y="2255838"/>
            <a:ext cx="1001712" cy="1890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6" name="Picture 5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7150" y="2536825"/>
            <a:ext cx="1003300" cy="1890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7" name="Picture 3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6150" y="3405188"/>
            <a:ext cx="1211263" cy="1482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8" name="Picture 3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175" y="3659188"/>
            <a:ext cx="1211263" cy="1484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9" name="Picture 3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6150" y="3854450"/>
            <a:ext cx="1211263" cy="148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400" name="Picture 3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0675" y="3014663"/>
            <a:ext cx="1211263" cy="1484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401" name="Picture 3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2525" y="2908300"/>
            <a:ext cx="1211263" cy="148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402" name="Picture 3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538" y="2817813"/>
            <a:ext cx="1211262" cy="1482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403" name="Picture 3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2638" y="1593850"/>
            <a:ext cx="1211262" cy="148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404" name="Picture 3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4788" y="2905125"/>
            <a:ext cx="1211262" cy="148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405" name="Picture 3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6188" y="1593850"/>
            <a:ext cx="1211262" cy="148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406" name="Picture 33" descr="G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1025" y="2662238"/>
            <a:ext cx="1211263" cy="14843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364" name="组合 2"/>
          <p:cNvGrpSpPr/>
          <p:nvPr/>
        </p:nvGrpSpPr>
        <p:grpSpPr>
          <a:xfrm>
            <a:off x="4207510" y="70168"/>
            <a:ext cx="1255713" cy="576262"/>
            <a:chOff x="441643" y="787828"/>
            <a:chExt cx="2223823" cy="632458"/>
          </a:xfrm>
        </p:grpSpPr>
        <p:sp>
          <p:nvSpPr>
            <p:cNvPr id="15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桂花雨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684180" y="598553"/>
            <a:ext cx="7988300" cy="194950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同学们，读完这段话，你的脑海里呈现出了怎样的画面呢？</a:t>
            </a:r>
            <a:r>
              <a:rPr lang="zh-CN" altLang="zh-CN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在</a:t>
            </a:r>
            <a:r>
              <a:rPr lang="zh-CN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这画面里，你感受到了怎么样的情感</a:t>
            </a:r>
            <a:r>
              <a:rPr lang="zh-CN" altLang="zh-CN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？</a:t>
            </a:r>
            <a:endParaRPr lang="zh-CN" altLang="zh-CN" sz="2800" b="1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36867" name="矩形 2"/>
          <p:cNvSpPr/>
          <p:nvPr/>
        </p:nvSpPr>
        <p:spPr>
          <a:xfrm>
            <a:off x="2490788" y="2155825"/>
            <a:ext cx="1108075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兴奋</a:t>
            </a:r>
            <a:endParaRPr lang="zh-CN" altLang="en-US" sz="36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6868" name="矩形 3"/>
          <p:cNvSpPr/>
          <p:nvPr/>
        </p:nvSpPr>
        <p:spPr>
          <a:xfrm>
            <a:off x="2028825" y="2774950"/>
            <a:ext cx="2032000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欢呼雀跃</a:t>
            </a:r>
            <a:endParaRPr lang="zh-CN" altLang="en-US" sz="36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6869" name="矩形 4"/>
          <p:cNvSpPr/>
          <p:nvPr/>
        </p:nvSpPr>
        <p:spPr>
          <a:xfrm>
            <a:off x="2030413" y="3421063"/>
            <a:ext cx="2030412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魂牵梦萦</a:t>
            </a:r>
          </a:p>
        </p:txBody>
      </p:sp>
      <p:sp>
        <p:nvSpPr>
          <p:cNvPr id="36870" name="矩形 5"/>
          <p:cNvSpPr/>
          <p:nvPr/>
        </p:nvSpPr>
        <p:spPr>
          <a:xfrm>
            <a:off x="2490788" y="4002088"/>
            <a:ext cx="1108075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……</a:t>
            </a:r>
            <a:endParaRPr lang="zh-CN" altLang="en-US" sz="3600" b="1" dirty="0">
              <a:solidFill>
                <a:srgbClr val="FF0000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36871" name="Picture 7" descr="C:\Users\Administrator\AppData\Roaming\Tencent\Users\541737432\QQ\WinTemp\RichOle\QU$IY0OSI~)%5U9X%@FZ}C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3248" y="2199550"/>
            <a:ext cx="3230248" cy="21066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36868" grpId="0"/>
      <p:bldP spid="36869" grpId="0"/>
      <p:bldP spid="3687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/>
          <p:nvPr/>
        </p:nvSpPr>
        <p:spPr>
          <a:xfrm>
            <a:off x="914400" y="1582738"/>
            <a:ext cx="7583648" cy="2031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711200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桂花的香，摇花的乐，花雨的美都让“我”对桂花魂牵梦萦，但仅此而已吗？还有更特殊的原因吗？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8435" name="组合 2"/>
          <p:cNvGrpSpPr/>
          <p:nvPr/>
        </p:nvGrpSpPr>
        <p:grpSpPr>
          <a:xfrm>
            <a:off x="504825" y="801688"/>
            <a:ext cx="1255713" cy="576262"/>
            <a:chOff x="441643" y="787828"/>
            <a:chExt cx="2223823" cy="632458"/>
          </a:xfrm>
        </p:grpSpPr>
        <p:sp>
          <p:nvSpPr>
            <p:cNvPr id="8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思桂花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1"/>
          <p:cNvSpPr txBox="1"/>
          <p:nvPr/>
        </p:nvSpPr>
        <p:spPr>
          <a:xfrm>
            <a:off x="617537" y="710455"/>
            <a:ext cx="6229323" cy="169277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杭州有一处小山，全是桂花树，花开时那才是香飘十里。秋天，我常到那儿去赏桂花。回家时，总要捡一大袋桂花给母亲。可是母亲说：“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这里的桂花再香，也比不上家乡院子里的桂花。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</a:p>
        </p:txBody>
      </p:sp>
      <p:sp>
        <p:nvSpPr>
          <p:cNvPr id="15" name="矩形 14"/>
          <p:cNvSpPr/>
          <p:nvPr/>
        </p:nvSpPr>
        <p:spPr>
          <a:xfrm>
            <a:off x="1037448" y="3081254"/>
            <a:ext cx="70231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  母亲家乡的生活离不开桂花，家乡院子里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的桂花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树是母亲生活乃至生命的一部分。桂花是没有区别的，问题是母亲不是在用嗅觉区分桂花，而是用情感在体味它们，从中我们不难看出家乡在母亲心中的分量。</a:t>
            </a:r>
          </a:p>
        </p:txBody>
      </p:sp>
      <p:pic>
        <p:nvPicPr>
          <p:cNvPr id="16" name="Picture 8" descr="农村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6861" y="474505"/>
            <a:ext cx="1951255" cy="1808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组合 11"/>
          <p:cNvGrpSpPr/>
          <p:nvPr/>
        </p:nvGrpSpPr>
        <p:grpSpPr>
          <a:xfrm>
            <a:off x="439226" y="2210493"/>
            <a:ext cx="7962751" cy="880431"/>
            <a:chOff x="804600" y="3893800"/>
            <a:chExt cx="7966493" cy="879120"/>
          </a:xfrm>
        </p:grpSpPr>
        <p:sp>
          <p:nvSpPr>
            <p:cNvPr id="19464" name="文本框 9"/>
            <p:cNvSpPr txBox="1"/>
            <p:nvPr/>
          </p:nvSpPr>
          <p:spPr>
            <a:xfrm>
              <a:off x="1584588" y="4046779"/>
              <a:ext cx="7186505" cy="70760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难道杭州一山的桂花真的香不过家乡院子</a:t>
              </a: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里的桂花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树吗？母亲为什么这样说呢？</a:t>
              </a:r>
            </a:p>
          </p:txBody>
        </p:sp>
        <p:pic>
          <p:nvPicPr>
            <p:cNvPr id="19465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600" y="3893800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" name="组合 4"/>
          <p:cNvGrpSpPr/>
          <p:nvPr/>
        </p:nvGrpSpPr>
        <p:grpSpPr>
          <a:xfrm>
            <a:off x="4705033" y="160338"/>
            <a:ext cx="1752600" cy="571500"/>
            <a:chOff x="6685395" y="735569"/>
            <a:chExt cx="2095639" cy="643411"/>
          </a:xfrm>
        </p:grpSpPr>
        <p:pic>
          <p:nvPicPr>
            <p:cNvPr id="32781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85395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82" name="矩形 7"/>
            <p:cNvSpPr/>
            <p:nvPr/>
          </p:nvSpPr>
          <p:spPr>
            <a:xfrm>
              <a:off x="6892136" y="768609"/>
              <a:ext cx="1700105" cy="4608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语文要素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1936878" y="75470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借物抒情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1"/>
          <p:cNvSpPr txBox="1"/>
          <p:nvPr/>
        </p:nvSpPr>
        <p:spPr>
          <a:xfrm>
            <a:off x="523875" y="708388"/>
            <a:ext cx="5194300" cy="20304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于是，我又想起了在故乡童年时代的“摇花乐”，还有那摇落的阵阵桂花雨。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057275" y="2948318"/>
            <a:ext cx="7085013" cy="1330325"/>
          </a:xfrm>
          <a:prstGeom prst="callout1">
            <a:avLst>
              <a:gd name="adj1" fmla="val -2902"/>
              <a:gd name="adj2" fmla="val 42637"/>
              <a:gd name="adj3" fmla="val -43789"/>
              <a:gd name="adj4" fmla="val 37011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家乡的桂花，是跟作者童年的快乐连在一起的，那种“摇花乐”和桂花雨已植入了她的生命，成为她幸福童年的最美好、最耐人回味的记忆。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842" y="517679"/>
            <a:ext cx="2633144" cy="18176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5521" y="3389015"/>
            <a:ext cx="35020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她高尚、无私的品格</a:t>
            </a:r>
          </a:p>
        </p:txBody>
      </p:sp>
      <p:sp>
        <p:nvSpPr>
          <p:cNvPr id="8" name="矩形 7"/>
          <p:cNvSpPr/>
          <p:nvPr/>
        </p:nvSpPr>
        <p:spPr>
          <a:xfrm>
            <a:off x="3980971" y="2095202"/>
            <a:ext cx="2890837" cy="522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这精致的小木船 </a:t>
            </a:r>
          </a:p>
        </p:txBody>
      </p:sp>
      <p:sp>
        <p:nvSpPr>
          <p:cNvPr id="9" name="矩形 8"/>
          <p:cNvSpPr/>
          <p:nvPr/>
        </p:nvSpPr>
        <p:spPr>
          <a:xfrm>
            <a:off x="3144358" y="2755602"/>
            <a:ext cx="433228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我和英子度过的快乐时光 </a:t>
            </a:r>
          </a:p>
        </p:txBody>
      </p:sp>
      <p:grpSp>
        <p:nvGrpSpPr>
          <p:cNvPr id="21509" name="组合 5"/>
          <p:cNvGrpSpPr/>
          <p:nvPr/>
        </p:nvGrpSpPr>
        <p:grpSpPr>
          <a:xfrm>
            <a:off x="504825" y="852488"/>
            <a:ext cx="1587500" cy="522287"/>
            <a:chOff x="428920" y="993576"/>
            <a:chExt cx="1586049" cy="522552"/>
          </a:xfrm>
        </p:grpSpPr>
        <p:sp>
          <p:nvSpPr>
            <p:cNvPr id="21512" name="矩形 2"/>
            <p:cNvSpPr/>
            <p:nvPr/>
          </p:nvSpPr>
          <p:spPr>
            <a:xfrm>
              <a:off x="790517" y="993576"/>
              <a:ext cx="1224452" cy="5225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36A4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仿  写 </a:t>
              </a:r>
            </a:p>
          </p:txBody>
        </p:sp>
        <p:pic>
          <p:nvPicPr>
            <p:cNvPr id="21513" name="图片 24" descr="花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920" y="1026145"/>
              <a:ext cx="389937" cy="44564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1510" name="矩形 1"/>
          <p:cNvSpPr/>
          <p:nvPr/>
        </p:nvSpPr>
        <p:spPr>
          <a:xfrm>
            <a:off x="845658" y="1369235"/>
            <a:ext cx="7191375" cy="267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我也会这样回忆童年：</a:t>
            </a:r>
            <a:endParaRPr lang="en-US" altLang="zh-CN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听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到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__________________________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，我总会想起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____________________________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，还有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____________________________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81790" y="1124974"/>
            <a:ext cx="8326438" cy="3323463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借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物抒情的写法</a:t>
            </a:r>
          </a:p>
          <a:p>
            <a:pPr marR="0" lvl="0" indent="627063" algn="l" defTabSz="457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写抒情的文章时，可以借助特定的事物来抒发感情，使所抒发的感情有形、有声、有色。本文作者在抒发对童年、对家乡的怀念之情时，就是将这份情感寄托在香气四溢的桂花上。围绕桂花，作者写自己喜欢桂花，写桂花香、摇花乐、桂花雨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等，这些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内容无不流露着作者对童年生活和对家乡的浓浓的思念之情。</a:t>
            </a:r>
          </a:p>
        </p:txBody>
      </p:sp>
      <p:sp>
        <p:nvSpPr>
          <p:cNvPr id="35843" name="TextBox 2"/>
          <p:cNvSpPr txBox="1"/>
          <p:nvPr/>
        </p:nvSpPr>
        <p:spPr>
          <a:xfrm>
            <a:off x="681997" y="652197"/>
            <a:ext cx="6804119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想一想本文在描写桂花雨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时运用了什么写法？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43422" y="-46979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14454" y="378519"/>
            <a:ext cx="7596188" cy="559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请你也试着写一段话，借助某物抒发自己的情感吧。</a:t>
            </a:r>
          </a:p>
        </p:txBody>
      </p:sp>
      <p:sp>
        <p:nvSpPr>
          <p:cNvPr id="11" name="矩形 10"/>
          <p:cNvSpPr/>
          <p:nvPr/>
        </p:nvSpPr>
        <p:spPr>
          <a:xfrm>
            <a:off x="670878" y="907629"/>
            <a:ext cx="7800975" cy="3928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42925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每到夏天，鲜艳欲滴的枸杞像一串串红宝石挂在枝头，在晨露的沐浴下熠熠生辉。这时，勤劳的农民就会带着竹筐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将枸杞一颗颗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摘下烘干，制成干果出售，或直接采摘鲜果出售。外婆家种了很多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枸杞。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每当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暑假枸杞火红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的时候，我总会和妈妈一起回去帮忙摘枸杞。虽然炎炎烈日炙烤着，人们汗流浃背，但是看到这美丽诱人的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红枸杞，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心里清凉了许多。摘下一粒饱满的枸杞放入口中，轻轻一吮，满口的甘甜顿时沁人心脾。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34515" y="1504950"/>
            <a:ext cx="7169785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</a:pP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桂花盛开  香飘十里</a:t>
            </a:r>
          </a:p>
          <a:p>
            <a:pPr>
              <a:buFont typeface="Arial" panose="020B0604020202020204" pitchFamily="34" charset="0"/>
            </a:pPr>
            <a:r>
              <a:rPr sz="2400" b="1" dirty="0" err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摇落桂花</a:t>
            </a: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sz="2400" b="1" dirty="0" err="1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纷纷如雨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en-US" altLang="zh-CN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一年四季  香甜生活</a:t>
            </a:r>
            <a:endParaRPr lang="zh-CN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990600" y="1504633"/>
            <a:ext cx="215900" cy="260191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7892" name="矩形 1"/>
          <p:cNvSpPr/>
          <p:nvPr/>
        </p:nvSpPr>
        <p:spPr>
          <a:xfrm>
            <a:off x="384493" y="2010728"/>
            <a:ext cx="540385" cy="1383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桂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花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雨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1674495" y="1504950"/>
            <a:ext cx="160020" cy="1234440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06500" y="859473"/>
            <a:ext cx="339725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爱桂花—— 迷人的香气</a:t>
            </a:r>
          </a:p>
        </p:txBody>
      </p:sp>
      <p:sp>
        <p:nvSpPr>
          <p:cNvPr id="8" name="矩形 7"/>
          <p:cNvSpPr/>
          <p:nvPr/>
        </p:nvSpPr>
        <p:spPr>
          <a:xfrm>
            <a:off x="1260031" y="3158459"/>
            <a:ext cx="134002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思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桂花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9" name="左大括号 8"/>
          <p:cNvSpPr/>
          <p:nvPr/>
        </p:nvSpPr>
        <p:spPr>
          <a:xfrm rot="10800000">
            <a:off x="6637338" y="1677988"/>
            <a:ext cx="215900" cy="272415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85545" y="1325563"/>
            <a:ext cx="488950" cy="17532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摇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花</a:t>
            </a:r>
          </a:p>
        </p:txBody>
      </p:sp>
      <p:sp>
        <p:nvSpPr>
          <p:cNvPr id="16" name="矩形 15"/>
          <p:cNvSpPr/>
          <p:nvPr/>
        </p:nvSpPr>
        <p:spPr>
          <a:xfrm>
            <a:off x="3361852" y="-18010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4" name="右大括号 3"/>
          <p:cNvSpPr/>
          <p:nvPr/>
        </p:nvSpPr>
        <p:spPr>
          <a:xfrm>
            <a:off x="4930885" y="1723766"/>
            <a:ext cx="412115" cy="1163955"/>
          </a:xfrm>
          <a:prstGeom prst="rightBrace">
            <a:avLst>
              <a:gd name="adj1" fmla="val 8333"/>
              <a:gd name="adj2" fmla="val 5095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1" name="右大括号 10"/>
          <p:cNvSpPr/>
          <p:nvPr/>
        </p:nvSpPr>
        <p:spPr>
          <a:xfrm>
            <a:off x="4546600" y="3095217"/>
            <a:ext cx="288290" cy="1163955"/>
          </a:xfrm>
          <a:prstGeom prst="rightBrace">
            <a:avLst>
              <a:gd name="adj1" fmla="val 8333"/>
              <a:gd name="adj2" fmla="val 4729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283443" y="2004090"/>
            <a:ext cx="1452831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充满欢乐</a:t>
            </a:r>
            <a:endParaRPr lang="zh-CN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17165" y="2603298"/>
            <a:ext cx="1754526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点点桂花雨                                                    </a:t>
            </a:r>
            <a:r>
              <a:rPr lang="zh-CN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浓浓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思乡</a:t>
            </a:r>
            <a:r>
              <a:rPr lang="zh-CN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</a:t>
            </a:r>
            <a:endParaRPr lang="zh-CN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888353" y="3323757"/>
            <a:ext cx="1542045" cy="559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思念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永存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552076" y="2674982"/>
            <a:ext cx="2027696" cy="17543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杭州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赏桂花</a:t>
            </a: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给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母亲带桂花 </a:t>
            </a: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又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思故乡桂花</a:t>
            </a:r>
          </a:p>
        </p:txBody>
      </p:sp>
      <p:sp>
        <p:nvSpPr>
          <p:cNvPr id="22" name="左大括号 21"/>
          <p:cNvSpPr/>
          <p:nvPr/>
        </p:nvSpPr>
        <p:spPr>
          <a:xfrm>
            <a:off x="2376242" y="2916409"/>
            <a:ext cx="160020" cy="1234440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  <p:bldP spid="8" grpId="0"/>
      <p:bldP spid="9" grpId="0" animBg="1"/>
      <p:bldP spid="10" grpId="0"/>
      <p:bldP spid="4" grpId="1" animBg="1"/>
      <p:bldP spid="4" grpId="2" animBg="1"/>
      <p:bldP spid="11" grpId="1" animBg="1"/>
      <p:bldP spid="11" grpId="2" animBg="1"/>
      <p:bldP spid="15" grpId="0"/>
      <p:bldP spid="17" grpId="0"/>
      <p:bldP spid="18" grpId="0"/>
      <p:bldP spid="19" grpId="0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>
            <a:spLocks noChangeArrowheads="1"/>
          </p:cNvSpPr>
          <p:nvPr/>
        </p:nvSpPr>
        <p:spPr bwMode="auto">
          <a:xfrm>
            <a:off x="674688" y="1677988"/>
            <a:ext cx="7800975" cy="20526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indent="622300"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622300" algn="l" defTabSz="4572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  <a:sym typeface="Calibri" panose="020F0502020204030204" pitchFamily="34" charset="0"/>
              </a:rPr>
              <a:t>作者主要回忆了童年时代的“摇花乐”和“桂花雨”的美好情景，字里行间透露着作者对童年生活的怀念，以及对家乡浓浓的思念之情。</a:t>
            </a:r>
          </a:p>
        </p:txBody>
      </p:sp>
      <p:sp>
        <p:nvSpPr>
          <p:cNvPr id="7" name="矩形 6"/>
          <p:cNvSpPr/>
          <p:nvPr/>
        </p:nvSpPr>
        <p:spPr>
          <a:xfrm>
            <a:off x="3291666" y="596248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1"/>
      <p:bldP spid="50178" grpId="2"/>
      <p:bldP spid="7" grpId="0"/>
      <p:bldP spid="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/>
          <p:nvPr/>
        </p:nvSpPr>
        <p:spPr>
          <a:xfrm>
            <a:off x="768350" y="1073785"/>
            <a:ext cx="7784465" cy="3322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    伴随着芳香浓郁的桂花雨，我们与作者一起重温了人生中美好的童年时光。那美好的回忆，不仅唤起了我们的梦想与纯真，还让我们感受到：无论岁月如何流逝，无论我们身处何地，故乡永远是我们割舍不掉的情怀。</a:t>
            </a:r>
          </a:p>
        </p:txBody>
      </p:sp>
      <p:sp>
        <p:nvSpPr>
          <p:cNvPr id="3" name="矩形 2"/>
          <p:cNvSpPr/>
          <p:nvPr/>
        </p:nvSpPr>
        <p:spPr>
          <a:xfrm>
            <a:off x="3459630" y="31062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1"/>
      <p:bldP spid="53250" grpId="2"/>
      <p:bldP spid="3" grpId="0"/>
      <p:bldP spid="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89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1308</Words>
  <Application>Microsoft Office PowerPoint</Application>
  <PresentationFormat>全屏显示(16:9)</PresentationFormat>
  <Paragraphs>74</Paragraphs>
  <Slides>22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5" baseType="lpstr">
      <vt:lpstr>3_Office 主题</vt:lpstr>
      <vt:lpstr>1_Office 主题</vt:lpstr>
      <vt:lpstr>Bitmap 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634</cp:revision>
  <dcterms:created xsi:type="dcterms:W3CDTF">2015-12-30T08:03:00Z</dcterms:created>
  <dcterms:modified xsi:type="dcterms:W3CDTF">2020-06-10T02:57:40Z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