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714" r:id="rId2"/>
    <p:sldId id="658" r:id="rId3"/>
    <p:sldId id="659" r:id="rId4"/>
    <p:sldId id="660" r:id="rId5"/>
    <p:sldId id="661" r:id="rId6"/>
    <p:sldId id="662" r:id="rId7"/>
    <p:sldId id="664" r:id="rId8"/>
    <p:sldId id="665" r:id="rId9"/>
    <p:sldId id="666" r:id="rId10"/>
    <p:sldId id="670" r:id="rId11"/>
    <p:sldId id="669" r:id="rId12"/>
    <p:sldId id="672" r:id="rId13"/>
    <p:sldId id="673" r:id="rId14"/>
    <p:sldId id="674" r:id="rId15"/>
    <p:sldId id="696" r:id="rId16"/>
    <p:sldId id="677" r:id="rId17"/>
    <p:sldId id="697" r:id="rId18"/>
    <p:sldId id="678" r:id="rId19"/>
    <p:sldId id="679" r:id="rId20"/>
    <p:sldId id="680" r:id="rId21"/>
    <p:sldId id="681" r:id="rId22"/>
    <p:sldId id="682" r:id="rId23"/>
    <p:sldId id="683" r:id="rId24"/>
    <p:sldId id="684" r:id="rId25"/>
    <p:sldId id="685" r:id="rId26"/>
    <p:sldId id="711" r:id="rId27"/>
    <p:sldId id="691" r:id="rId28"/>
    <p:sldId id="692" r:id="rId29"/>
    <p:sldId id="693" r:id="rId30"/>
    <p:sldId id="712" r:id="rId3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30" y="-100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2020/6/28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5903040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17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t>2020/6/28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2020/6/28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7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7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7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4.&#29645;&#29664;&#40479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zh-CN" altLang="en-US"/>
          </a:p>
        </p:txBody>
      </p:sp>
      <p:pic>
        <p:nvPicPr>
          <p:cNvPr id="1026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6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珍珠鸟封面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7" b="11011"/>
          <a:stretch>
            <a:fillRect/>
          </a:stretch>
        </p:blipFill>
        <p:spPr bwMode="auto">
          <a:xfrm>
            <a:off x="-1" y="0"/>
            <a:ext cx="9142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48"/>
          <p:cNvSpPr txBox="1"/>
          <p:nvPr/>
        </p:nvSpPr>
        <p:spPr>
          <a:xfrm>
            <a:off x="3305875" y="777781"/>
            <a:ext cx="355663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珍珠鸟</a:t>
            </a:r>
          </a:p>
        </p:txBody>
      </p:sp>
      <p:pic>
        <p:nvPicPr>
          <p:cNvPr id="9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26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0730" y="27534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5988" y="279600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矩形 13"/>
          <p:cNvSpPr/>
          <p:nvPr/>
        </p:nvSpPr>
        <p:spPr bwMode="auto">
          <a:xfrm>
            <a:off x="3272023" y="2896104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11" name="组合 23"/>
          <p:cNvGrpSpPr>
            <a:grpSpLocks/>
          </p:cNvGrpSpPr>
          <p:nvPr/>
        </p:nvGrpSpPr>
        <p:grpSpPr bwMode="auto">
          <a:xfrm>
            <a:off x="5675927" y="26295"/>
            <a:ext cx="3465512" cy="369332"/>
            <a:chOff x="5371156" y="221786"/>
            <a:chExt cx="3383280" cy="349289"/>
          </a:xfrm>
        </p:grpSpPr>
        <p:sp>
          <p:nvSpPr>
            <p:cNvPr id="12" name="矩形 11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5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466499" y="1597769"/>
            <a:ext cx="8167148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380">
              <a:lnSpc>
                <a:spcPct val="150000"/>
              </a:lnSpc>
            </a:pP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珍珠</a:t>
            </a:r>
            <a:r>
              <a:rPr lang="zh-CN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鸟是金山珍珠的别名，也叫锦花鸟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、小珍珠。原产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于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澳大利亚东部和印尼东部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的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热带森林</a:t>
            </a:r>
            <a:r>
              <a:rPr lang="zh-CN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中，因羽毛散落着许多小斑点，形似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珍珠</a:t>
            </a:r>
            <a:r>
              <a:rPr lang="zh-CN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而得名。珍珠鸟性情温顺，喜群居，不善争斗；胆小、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机</a:t>
            </a:r>
            <a:r>
              <a:rPr lang="zh-CN" altLang="en-US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敏</a:t>
            </a:r>
            <a:r>
              <a:rPr lang="zh-CN" sz="2400" b="1" dirty="0" smtClean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，</a:t>
            </a:r>
            <a:r>
              <a:rPr lang="zh-CN" sz="2400" b="1" dirty="0">
                <a:solidFill>
                  <a:srgbClr val="000000"/>
                </a:solidFill>
                <a:latin typeface="+mj-ea"/>
                <a:ea typeface="+mj-ea"/>
                <a:cs typeface="楷体" panose="02010609060101010101" pitchFamily="49" charset="-122"/>
              </a:rPr>
              <a:t>易受惊吓，但体质较强，不易生病，繁殖力强。</a:t>
            </a:r>
          </a:p>
        </p:txBody>
      </p:sp>
      <p:sp>
        <p:nvSpPr>
          <p:cNvPr id="9" name="矩形 8"/>
          <p:cNvSpPr/>
          <p:nvPr/>
        </p:nvSpPr>
        <p:spPr>
          <a:xfrm>
            <a:off x="660255" y="942600"/>
            <a:ext cx="156019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珍珠鸟</a:t>
            </a:r>
          </a:p>
        </p:txBody>
      </p:sp>
      <p:pic>
        <p:nvPicPr>
          <p:cNvPr id="2" name="图片 1" descr="C:\Users\Administrator\AppData\Roaming\Tencent\Users\1131034900\QQ\WinTemp\RichOle\J1S7(@$I2_Q}1`8ITNE91U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375120" y="231714"/>
            <a:ext cx="1702392" cy="1421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18560" y="300712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175" y="273841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658476" y="1196236"/>
            <a:ext cx="8081482" cy="273049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latin typeface="黑体" panose="02010600030101010101" pitchFamily="49" charset="-122"/>
                <a:ea typeface="黑体" panose="02010600030101010101" pitchFamily="49" charset="-122"/>
                <a:cs typeface="Times New Roman" panose="02020603050405020304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读准字音，圈画生字，读通句子，难读的地方多读几遍。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想一想，珍珠鸟是怎样一步步信赖</a:t>
            </a: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我</a:t>
            </a: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的？</a:t>
            </a:r>
          </a:p>
        </p:txBody>
      </p:sp>
      <p:grpSp>
        <p:nvGrpSpPr>
          <p:cNvPr id="13316" name="组 28"/>
          <p:cNvGrpSpPr/>
          <p:nvPr/>
        </p:nvGrpSpPr>
        <p:grpSpPr>
          <a:xfrm>
            <a:off x="6623050" y="73910"/>
            <a:ext cx="2520950" cy="490537"/>
            <a:chOff x="3508667" y="4638583"/>
            <a:chExt cx="2520215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527715" y="4638583"/>
              <a:ext cx="2501167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57401" y="50379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36" name="TextBox 44"/>
          <p:cNvSpPr txBox="1"/>
          <p:nvPr/>
        </p:nvSpPr>
        <p:spPr>
          <a:xfrm>
            <a:off x="1793959" y="3625170"/>
            <a:ext cx="6324600" cy="76993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r>
              <a:rPr lang="zh-CN" altLang="en-US" sz="4400" dirty="0">
                <a:latin typeface="楷体" panose="02010609060101010101" pitchFamily="49" charset="-122"/>
                <a:ea typeface="楷体" panose="02010609060101010101" pitchFamily="49" charset="-122"/>
              </a:rPr>
              <a:t>一会儿   在 眼     子  </a:t>
            </a:r>
          </a:p>
        </p:txBody>
      </p:sp>
      <p:sp>
        <p:nvSpPr>
          <p:cNvPr id="41" name="矩形 8"/>
          <p:cNvSpPr/>
          <p:nvPr/>
        </p:nvSpPr>
        <p:spPr>
          <a:xfrm>
            <a:off x="1108159" y="1297895"/>
            <a:ext cx="7059613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    深     熟      儿</a:t>
            </a:r>
          </a:p>
        </p:txBody>
      </p:sp>
      <p:sp>
        <p:nvSpPr>
          <p:cNvPr id="42" name="矩形 41">
            <a:hlinkClick r:id="rId4" action="ppaction://hlinksldjump"/>
          </p:cNvPr>
          <p:cNvSpPr/>
          <p:nvPr/>
        </p:nvSpPr>
        <p:spPr>
          <a:xfrm>
            <a:off x="1671425" y="1297848"/>
            <a:ext cx="846576" cy="769441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蔓</a:t>
            </a:r>
          </a:p>
        </p:txBody>
      </p:sp>
      <p:sp>
        <p:nvSpPr>
          <p:cNvPr id="43" name="矩形 42">
            <a:hlinkClick r:id="rId4" action="ppaction://hlinksldjump"/>
          </p:cNvPr>
          <p:cNvSpPr/>
          <p:nvPr/>
        </p:nvSpPr>
        <p:spPr>
          <a:xfrm>
            <a:off x="3299026" y="1297848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幽   </a:t>
            </a:r>
          </a:p>
        </p:txBody>
      </p:sp>
      <p:sp>
        <p:nvSpPr>
          <p:cNvPr id="44" name="矩形 43">
            <a:hlinkClick r:id="rId4" action="ppaction://hlinksldjump"/>
          </p:cNvPr>
          <p:cNvSpPr/>
          <p:nvPr/>
        </p:nvSpPr>
        <p:spPr>
          <a:xfrm>
            <a:off x="5298851" y="1297848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悉</a:t>
            </a:r>
          </a:p>
        </p:txBody>
      </p:sp>
      <p:sp>
        <p:nvSpPr>
          <p:cNvPr id="45" name="矩形 44">
            <a:hlinkClick r:id="rId4" action="ppaction://hlinksldjump"/>
          </p:cNvPr>
          <p:cNvSpPr/>
          <p:nvPr/>
        </p:nvSpPr>
        <p:spPr>
          <a:xfrm>
            <a:off x="1227270" y="3625614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待</a:t>
            </a:r>
          </a:p>
        </p:txBody>
      </p:sp>
      <p:sp>
        <p:nvSpPr>
          <p:cNvPr id="46" name="矩形 45">
            <a:hlinkClick r:id="rId4" action="ppaction://hlinksldjump"/>
          </p:cNvPr>
          <p:cNvSpPr/>
          <p:nvPr/>
        </p:nvSpPr>
        <p:spPr>
          <a:xfrm>
            <a:off x="5745908" y="3625614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睑</a:t>
            </a:r>
          </a:p>
        </p:txBody>
      </p:sp>
      <p:sp>
        <p:nvSpPr>
          <p:cNvPr id="47" name="矩形 46">
            <a:hlinkClick r:id="rId4" action="ppaction://hlinksldjump"/>
          </p:cNvPr>
          <p:cNvSpPr/>
          <p:nvPr/>
        </p:nvSpPr>
        <p:spPr>
          <a:xfrm>
            <a:off x="6461517" y="1312362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雏</a:t>
            </a:r>
          </a:p>
        </p:txBody>
      </p:sp>
      <p:sp>
        <p:nvSpPr>
          <p:cNvPr id="48" name="矩形 47">
            <a:hlinkClick r:id="rId4" action="ppaction://hlinksldjump"/>
          </p:cNvPr>
          <p:cNvSpPr/>
          <p:nvPr/>
        </p:nvSpPr>
        <p:spPr>
          <a:xfrm>
            <a:off x="6582380" y="3625614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眸</a:t>
            </a:r>
          </a:p>
        </p:txBody>
      </p:sp>
      <p:sp>
        <p:nvSpPr>
          <p:cNvPr id="49" name="矩形 48">
            <a:hlinkClick r:id="rId4" action="ppaction://hlinksldjump"/>
          </p:cNvPr>
          <p:cNvSpPr/>
          <p:nvPr/>
        </p:nvSpPr>
        <p:spPr>
          <a:xfrm>
            <a:off x="3759153" y="3625614"/>
            <a:ext cx="849547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趴</a:t>
            </a:r>
          </a:p>
        </p:txBody>
      </p:sp>
      <p:sp>
        <p:nvSpPr>
          <p:cNvPr id="50" name="矩形 8"/>
          <p:cNvSpPr/>
          <p:nvPr/>
        </p:nvSpPr>
        <p:spPr>
          <a:xfrm>
            <a:off x="3332247" y="2496458"/>
            <a:ext cx="4659312" cy="769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     受    伴</a:t>
            </a:r>
          </a:p>
        </p:txBody>
      </p:sp>
      <p:sp>
        <p:nvSpPr>
          <p:cNvPr id="51" name="矩形 50">
            <a:hlinkClick r:id="rId4" action="ppaction://hlinksldjump"/>
          </p:cNvPr>
          <p:cNvSpPr/>
          <p:nvPr/>
        </p:nvSpPr>
        <p:spPr>
          <a:xfrm>
            <a:off x="4702825" y="2496730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享</a:t>
            </a:r>
          </a:p>
        </p:txBody>
      </p:sp>
      <p:sp>
        <p:nvSpPr>
          <p:cNvPr id="52" name="矩形 51">
            <a:hlinkClick r:id="rId4" action="ppaction://hlinksldjump"/>
          </p:cNvPr>
          <p:cNvSpPr/>
          <p:nvPr/>
        </p:nvSpPr>
        <p:spPr>
          <a:xfrm>
            <a:off x="6417023" y="2496730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陪</a:t>
            </a:r>
          </a:p>
        </p:txBody>
      </p:sp>
      <p:sp>
        <p:nvSpPr>
          <p:cNvPr id="53" name="矩形 52">
            <a:hlinkClick r:id="rId4" action="ppaction://hlinksldjump"/>
          </p:cNvPr>
          <p:cNvSpPr/>
          <p:nvPr/>
        </p:nvSpPr>
        <p:spPr>
          <a:xfrm>
            <a:off x="1180323" y="2496730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哟   </a:t>
            </a:r>
          </a:p>
        </p:txBody>
      </p:sp>
      <p:sp>
        <p:nvSpPr>
          <p:cNvPr id="54" name="矩形 53">
            <a:hlinkClick r:id="rId4" action="ppaction://hlinksldjump"/>
          </p:cNvPr>
          <p:cNvSpPr/>
          <p:nvPr/>
        </p:nvSpPr>
        <p:spPr>
          <a:xfrm>
            <a:off x="2745325" y="2496730"/>
            <a:ext cx="846576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柜</a:t>
            </a:r>
          </a:p>
        </p:txBody>
      </p:sp>
      <p:sp>
        <p:nvSpPr>
          <p:cNvPr id="55" name="文本框 1"/>
          <p:cNvSpPr txBox="1"/>
          <p:nvPr/>
        </p:nvSpPr>
        <p:spPr>
          <a:xfrm>
            <a:off x="1655730" y="835926"/>
            <a:ext cx="9906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màn</a:t>
            </a:r>
          </a:p>
        </p:txBody>
      </p:sp>
      <p:sp>
        <p:nvSpPr>
          <p:cNvPr id="56" name="文本框 2"/>
          <p:cNvSpPr txBox="1"/>
          <p:nvPr/>
        </p:nvSpPr>
        <p:spPr>
          <a:xfrm>
            <a:off x="3298909" y="878160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yōu</a:t>
            </a:r>
          </a:p>
        </p:txBody>
      </p:sp>
      <p:sp>
        <p:nvSpPr>
          <p:cNvPr id="57" name="文本框 3"/>
          <p:cNvSpPr txBox="1"/>
          <p:nvPr/>
        </p:nvSpPr>
        <p:spPr>
          <a:xfrm>
            <a:off x="5391694" y="878160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xī</a:t>
            </a:r>
          </a:p>
        </p:txBody>
      </p:sp>
      <p:sp>
        <p:nvSpPr>
          <p:cNvPr id="58" name="文本框 5"/>
          <p:cNvSpPr txBox="1"/>
          <p:nvPr/>
        </p:nvSpPr>
        <p:spPr>
          <a:xfrm>
            <a:off x="6570280" y="835926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chú</a:t>
            </a:r>
          </a:p>
        </p:txBody>
      </p:sp>
      <p:sp>
        <p:nvSpPr>
          <p:cNvPr id="59" name="文本框 6"/>
          <p:cNvSpPr txBox="1"/>
          <p:nvPr/>
        </p:nvSpPr>
        <p:spPr>
          <a:xfrm>
            <a:off x="1312603" y="2049236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yō</a:t>
            </a:r>
          </a:p>
        </p:txBody>
      </p:sp>
      <p:sp>
        <p:nvSpPr>
          <p:cNvPr id="60" name="文本框 7"/>
          <p:cNvSpPr txBox="1"/>
          <p:nvPr/>
        </p:nvSpPr>
        <p:spPr>
          <a:xfrm>
            <a:off x="2784559" y="2067515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guì</a:t>
            </a:r>
          </a:p>
        </p:txBody>
      </p:sp>
      <p:sp>
        <p:nvSpPr>
          <p:cNvPr id="61" name="文本框 8"/>
          <p:cNvSpPr txBox="1"/>
          <p:nvPr/>
        </p:nvSpPr>
        <p:spPr>
          <a:xfrm>
            <a:off x="4649729" y="2067515"/>
            <a:ext cx="12471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xiǎng</a:t>
            </a:r>
          </a:p>
        </p:txBody>
      </p:sp>
      <p:sp>
        <p:nvSpPr>
          <p:cNvPr id="62" name="文本框 9"/>
          <p:cNvSpPr txBox="1"/>
          <p:nvPr/>
        </p:nvSpPr>
        <p:spPr>
          <a:xfrm>
            <a:off x="6438025" y="2068150"/>
            <a:ext cx="80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péi</a:t>
            </a:r>
          </a:p>
        </p:txBody>
      </p:sp>
      <p:sp>
        <p:nvSpPr>
          <p:cNvPr id="63" name="文本框 10"/>
          <p:cNvSpPr txBox="1"/>
          <p:nvPr/>
        </p:nvSpPr>
        <p:spPr>
          <a:xfrm>
            <a:off x="1246388" y="3178765"/>
            <a:ext cx="8343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dāi</a:t>
            </a:r>
          </a:p>
        </p:txBody>
      </p:sp>
      <p:sp>
        <p:nvSpPr>
          <p:cNvPr id="64" name="文本框 11"/>
          <p:cNvSpPr txBox="1"/>
          <p:nvPr/>
        </p:nvSpPr>
        <p:spPr>
          <a:xfrm>
            <a:off x="3813110" y="3178765"/>
            <a:ext cx="744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pā</a:t>
            </a:r>
          </a:p>
        </p:txBody>
      </p:sp>
      <p:sp>
        <p:nvSpPr>
          <p:cNvPr id="65" name="文本框 12"/>
          <p:cNvSpPr txBox="1"/>
          <p:nvPr/>
        </p:nvSpPr>
        <p:spPr>
          <a:xfrm>
            <a:off x="5660681" y="3178765"/>
            <a:ext cx="11169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jiǎn</a:t>
            </a:r>
          </a:p>
        </p:txBody>
      </p:sp>
      <p:sp>
        <p:nvSpPr>
          <p:cNvPr id="66" name="文本框 13"/>
          <p:cNvSpPr txBox="1"/>
          <p:nvPr/>
        </p:nvSpPr>
        <p:spPr>
          <a:xfrm>
            <a:off x="6542392" y="3178765"/>
            <a:ext cx="9080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móu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  <p:bldP spid="59" grpId="0"/>
      <p:bldP spid="59" grpId="1"/>
      <p:bldP spid="60" grpId="0"/>
      <p:bldP spid="60" grpId="1"/>
      <p:bldP spid="61" grpId="0"/>
      <p:bldP spid="61" grpId="1"/>
      <p:bldP spid="62" grpId="0"/>
      <p:bldP spid="62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82183" y="1235834"/>
            <a:ext cx="7561263" cy="2309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用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“√”画出加点字的正确读音。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垂蔓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màn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 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wàn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雏儿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chú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zhōu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眸子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mōu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móu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yōu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yō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  <a:p>
            <a:pPr marL="0" marR="0" lvl="0" indent="4495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222625" algn="l"/>
              </a:tabLst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享受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hēng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xiǎng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	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眼睑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(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jiǎn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　</a:t>
            </a:r>
            <a:r>
              <a:rPr kumimoji="0" lang="en-US" altLang="zh-CN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姚体" panose="02010601030101010101" pitchFamily="2" charset="-122"/>
                <a:ea typeface="方正姚体" panose="02010601030101010101" pitchFamily="2" charset="-122"/>
                <a:cs typeface="+mn-cs"/>
              </a:rPr>
              <a:t>liǎn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)</a:t>
            </a:r>
          </a:p>
        </p:txBody>
      </p:sp>
      <p:pic>
        <p:nvPicPr>
          <p:cNvPr id="8196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4658" y="2060854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3533" y="2083079"/>
            <a:ext cx="5683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8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33" y="2641879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9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333" y="3187979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0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983" y="2600604"/>
            <a:ext cx="530225" cy="646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01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021" y="3173692"/>
            <a:ext cx="530225" cy="646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382358" y="2081492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038563" y="2060854"/>
            <a:ext cx="4946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215796" y="2629179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388766" y="2629179"/>
            <a:ext cx="5966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296758" y="3218142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√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038246" y="3216554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√</a:t>
            </a:r>
          </a:p>
        </p:txBody>
      </p:sp>
      <p:grpSp>
        <p:nvGrpSpPr>
          <p:cNvPr id="11267" name="组合 5"/>
          <p:cNvGrpSpPr/>
          <p:nvPr/>
        </p:nvGrpSpPr>
        <p:grpSpPr>
          <a:xfrm>
            <a:off x="3237062" y="240678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8648" y="3283138"/>
            <a:ext cx="8205787" cy="131112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zh-CN" sz="2400" b="1" dirty="0" smtClean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运用</a:t>
            </a:r>
            <a:r>
              <a:rPr lang="zh-CN" altLang="zh-CN" sz="24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：</a:t>
            </a:r>
            <a:r>
              <a:rPr lang="zh-CN" altLang="zh-CN" sz="2400" b="1" dirty="0">
                <a:latin typeface="+mj-ea"/>
                <a:ea typeface="+mj-ea"/>
              </a:rPr>
              <a:t>小明不小心打碎了玻璃，妈妈陪着小明来到学校，找到校长说：“谢谢学校对小明的辛勤培养，他给学校造成的损失，我们会照价</a:t>
            </a:r>
            <a:r>
              <a:rPr lang="zh-CN" altLang="zh-CN" sz="2400" b="1" dirty="0" smtClean="0">
                <a:latin typeface="+mj-ea"/>
                <a:ea typeface="+mj-ea"/>
              </a:rPr>
              <a:t>赔偿</a:t>
            </a:r>
            <a:r>
              <a:rPr lang="zh-CN" altLang="en-US" sz="2400" b="1" dirty="0" smtClean="0">
                <a:latin typeface="+mj-ea"/>
                <a:ea typeface="+mj-ea"/>
              </a:rPr>
              <a:t>。</a:t>
            </a:r>
            <a:r>
              <a:rPr lang="zh-CN" altLang="zh-CN" sz="2400" b="1" dirty="0" smtClean="0">
                <a:latin typeface="+mj-ea"/>
              </a:rPr>
              <a:t>”</a:t>
            </a:r>
            <a:endParaRPr lang="zh-CN" altLang="zh-CN" sz="2400" b="1" dirty="0">
              <a:latin typeface="+mj-ea"/>
              <a:ea typeface="+mj-ea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222658" y="-2663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90638" y="1463675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陪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433025" y="1913664"/>
            <a:ext cx="9064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péi</a:t>
            </a:r>
            <a:r>
              <a:rPr lang="en-US" altLang="zh-CN" sz="3200" b="1" dirty="0"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  <a:endParaRPr lang="zh-CN" altLang="en-US" sz="32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312221" y="2603876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培</a:t>
            </a:r>
          </a:p>
        </p:txBody>
      </p:sp>
      <p:sp>
        <p:nvSpPr>
          <p:cNvPr id="9" name="矩形 8"/>
          <p:cNvSpPr/>
          <p:nvPr/>
        </p:nvSpPr>
        <p:spPr>
          <a:xfrm>
            <a:off x="3705886" y="843365"/>
            <a:ext cx="3897221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随同，在旁边做伴。</a:t>
            </a:r>
          </a:p>
        </p:txBody>
      </p:sp>
      <p:sp>
        <p:nvSpPr>
          <p:cNvPr id="16" name="矩形 15"/>
          <p:cNvSpPr/>
          <p:nvPr/>
        </p:nvSpPr>
        <p:spPr>
          <a:xfrm>
            <a:off x="3705886" y="1310090"/>
            <a:ext cx="5753498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（陪着）（陪伴）（舍命陪君子）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695253" y="1965701"/>
            <a:ext cx="4825360" cy="8309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为了保护植物或墙、堤等，</a:t>
            </a:r>
          </a:p>
          <a:p>
            <a:pPr algn="l"/>
            <a:r>
              <a:rPr lang="zh-CN" altLang="en-US" sz="2400" b="1" dirty="0">
                <a:latin typeface="+mj-ea"/>
                <a:ea typeface="+mj-ea"/>
              </a:rPr>
              <a:t>      在根基部分堆上土。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695551" y="2785013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（培养）（培土）（香培玉琢）</a:t>
            </a:r>
          </a:p>
        </p:txBody>
      </p:sp>
      <p:pic>
        <p:nvPicPr>
          <p:cNvPr id="49" name="图片 6" descr="IMG_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494" y="1034759"/>
            <a:ext cx="1077595" cy="10775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0" name="图片 7" descr="IMG_2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2343" y="2254937"/>
            <a:ext cx="908050" cy="9537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识字现鸟</a:t>
            </a:r>
          </a:p>
        </p:txBody>
      </p:sp>
      <p:pic>
        <p:nvPicPr>
          <p:cNvPr id="4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6155" y="3318193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960" y="2529523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53910" y="3356928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9875" y="2394903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48455" y="3328988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1" descr="IMG_256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36165" y="2405698"/>
            <a:ext cx="1209040" cy="1199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25" y="2954146"/>
            <a:ext cx="1011852" cy="9630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196" y="2301300"/>
            <a:ext cx="1011852" cy="9630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379" y="3112874"/>
            <a:ext cx="1011852" cy="96308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769" y="2260600"/>
            <a:ext cx="1011852" cy="96308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354" y="3020904"/>
            <a:ext cx="1017948" cy="96308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3590" y="2226880"/>
            <a:ext cx="1017948" cy="963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2679700" y="2873291"/>
            <a:ext cx="569913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挨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171825" y="2485941"/>
            <a:ext cx="2789238" cy="1200150"/>
            <a:chOff x="2328258" y="4887766"/>
            <a:chExt cx="2790984" cy="1600256"/>
          </a:xfrm>
        </p:grpSpPr>
        <p:sp>
          <p:nvSpPr>
            <p:cNvPr id="15" name="左大括号 14"/>
            <p:cNvSpPr/>
            <p:nvPr/>
          </p:nvSpPr>
          <p:spPr>
            <a:xfrm>
              <a:off x="2328258" y="5143892"/>
              <a:ext cx="201739" cy="1164207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512523" y="4887766"/>
              <a:ext cx="2606719" cy="16002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āi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挨着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ái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挨打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628650" y="1197157"/>
            <a:ext cx="7429500" cy="700088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lvl="0" algn="just">
              <a:lnSpc>
                <a:spcPct val="150000"/>
              </a:lnSpc>
              <a:defRPr/>
            </a:pPr>
            <a:r>
              <a:rPr lang="zh-CN" altLang="en-US" sz="2000" b="1" dirty="0">
                <a:latin typeface="+mn-ea"/>
                <a:ea typeface="+mn-ea"/>
              </a:rPr>
              <a:t>关注下面句子中的加点字，看看你有什么</a:t>
            </a:r>
            <a:r>
              <a:rPr lang="zh-CN" altLang="en-US" sz="2000" b="1" dirty="0" smtClean="0">
                <a:latin typeface="+mn-ea"/>
                <a:ea typeface="+mn-ea"/>
              </a:rPr>
              <a:t>发现</a:t>
            </a:r>
            <a:r>
              <a:rPr lang="zh-CN" altLang="en-US" sz="2000" b="1" dirty="0">
                <a:latin typeface="+mn-ea"/>
                <a:ea typeface="+mn-ea"/>
              </a:rPr>
              <a:t>。</a:t>
            </a:r>
            <a:endParaRPr lang="en-US" altLang="zh-CN" sz="2000" b="1" dirty="0" smtClean="0">
              <a:latin typeface="+mn-ea"/>
              <a:ea typeface="+mn-ea"/>
            </a:endParaRPr>
          </a:p>
          <a:p>
            <a:pPr lvl="0" indent="542925" algn="just">
              <a:lnSpc>
                <a:spcPct val="150000"/>
              </a:lnSpc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它先是离我较远，见我不去伤害它，便一点点挨近，然后蹦到我的杯子上，俯下头来喝茶，再偏过脸瞧瞧我的反应。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2533" name="TextBox 2"/>
          <p:cNvSpPr txBox="1"/>
          <p:nvPr/>
        </p:nvSpPr>
        <p:spPr>
          <a:xfrm>
            <a:off x="6440488" y="1796752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组合 20"/>
          <p:cNvGrpSpPr/>
          <p:nvPr/>
        </p:nvGrpSpPr>
        <p:grpSpPr>
          <a:xfrm>
            <a:off x="586118" y="3623103"/>
            <a:ext cx="8083550" cy="830263"/>
            <a:chOff x="682625" y="4067175"/>
            <a:chExt cx="8084303" cy="831971"/>
          </a:xfrm>
        </p:grpSpPr>
        <p:sp>
          <p:nvSpPr>
            <p:cNvPr id="22541" name="矩形 17"/>
            <p:cNvSpPr/>
            <p:nvPr/>
          </p:nvSpPr>
          <p:spPr>
            <a:xfrm>
              <a:off x="682625" y="4067175"/>
              <a:ext cx="8084303" cy="83197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just"/>
              <a:r>
                <a:rPr lang="zh-CN" altLang="en-US" sz="2400" b="1" dirty="0">
                  <a:solidFill>
                    <a:srgbClr val="000000"/>
                  </a:solidFill>
                  <a:latin typeface="黑体" panose="02010600030101010101" pitchFamily="49" charset="-122"/>
                  <a:ea typeface="黑体" panose="02010600030101010101" pitchFamily="49" charset="-122"/>
                </a:rPr>
                <a:t>读一读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：挨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ái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打后，他哭了很久，最后挨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(</a:t>
              </a:r>
              <a:r>
                <a:rPr lang="en-US" altLang="zh-CN" sz="2400" b="1" dirty="0">
                  <a:solidFill>
                    <a:srgbClr val="00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āi</a:t>
              </a:r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)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着墙睡</a:t>
              </a:r>
              <a:endPara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algn="just"/>
              <a:r>
                <a:rPr lang="en-US" altLang="zh-CN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    </a:t>
              </a:r>
              <a:r>
                <a:rPr lang="zh-CN" altLang="en-US" sz="24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着了。</a:t>
              </a:r>
            </a:p>
          </p:txBody>
        </p:sp>
        <p:sp>
          <p:nvSpPr>
            <p:cNvPr id="22542" name="TextBox 16"/>
            <p:cNvSpPr txBox="1"/>
            <p:nvPr/>
          </p:nvSpPr>
          <p:spPr>
            <a:xfrm>
              <a:off x="2069654" y="4108427"/>
              <a:ext cx="557212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2543" name="TextBox 17"/>
            <p:cNvSpPr txBox="1"/>
            <p:nvPr/>
          </p:nvSpPr>
          <p:spPr>
            <a:xfrm>
              <a:off x="6282365" y="4112969"/>
              <a:ext cx="555625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3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组合 23"/>
          <p:cNvGrpSpPr/>
          <p:nvPr/>
        </p:nvGrpSpPr>
        <p:grpSpPr>
          <a:xfrm>
            <a:off x="6785831" y="2267462"/>
            <a:ext cx="1793875" cy="1360487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2540" name="矩形 72"/>
            <p:cNvSpPr/>
            <p:nvPr/>
          </p:nvSpPr>
          <p:spPr>
            <a:xfrm>
              <a:off x="7019122" y="1414395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6" name="组合 26"/>
          <p:cNvGrpSpPr/>
          <p:nvPr/>
        </p:nvGrpSpPr>
        <p:grpSpPr>
          <a:xfrm>
            <a:off x="6405622" y="132894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0030101010101" pitchFamily="49" charset="-122"/>
                  <a:ea typeface="黑体" panose="0201060003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2848928" y="263525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/>
          <p:cNvSpPr txBox="1"/>
          <p:nvPr/>
        </p:nvSpPr>
        <p:spPr>
          <a:xfrm>
            <a:off x="758825" y="1372080"/>
            <a:ext cx="68548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默读课文，思考：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课文写了什么？</a:t>
            </a:r>
          </a:p>
        </p:txBody>
      </p:sp>
      <p:sp>
        <p:nvSpPr>
          <p:cNvPr id="3" name="矩形 2"/>
          <p:cNvSpPr/>
          <p:nvPr/>
        </p:nvSpPr>
        <p:spPr>
          <a:xfrm>
            <a:off x="803275" y="2029635"/>
            <a:ext cx="7748588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这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篇课文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叙述了“我”和珍珠鸟从相识、熟悉、亲近到信赖的关系变化过程。</a:t>
            </a:r>
          </a:p>
        </p:txBody>
      </p:sp>
      <p:sp>
        <p:nvSpPr>
          <p:cNvPr id="5" name="矩形 4"/>
          <p:cNvSpPr/>
          <p:nvPr/>
        </p:nvSpPr>
        <p:spPr>
          <a:xfrm>
            <a:off x="3115058" y="219186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15095" y="1035795"/>
            <a:ext cx="8235501" cy="30931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初读课文，了解主要内容。再读课文，找一找“我”为珍珠鸟做了些什么？</a:t>
            </a:r>
            <a:r>
              <a:rPr lang="zh-CN" altLang="en-US" sz="2600" b="1" dirty="0" smtClean="0">
                <a:latin typeface="+mj-ea"/>
                <a:ea typeface="+mj-ea"/>
              </a:rPr>
              <a:t>珍珠鸟</a:t>
            </a:r>
            <a:r>
              <a:rPr lang="zh-CN" altLang="en-US" sz="2600" b="1" dirty="0">
                <a:latin typeface="+mj-ea"/>
                <a:ea typeface="+mj-ea"/>
              </a:rPr>
              <a:t>是怎样一步步由害怕到亲近再到信赖“我”的？画出描写珍珠鸟可爱的句子，</a:t>
            </a:r>
            <a:r>
              <a:rPr lang="zh-CN" altLang="en-US" sz="2600" b="1" dirty="0" smtClean="0">
                <a:latin typeface="+mj-ea"/>
                <a:ea typeface="+mj-ea"/>
              </a:rPr>
              <a:t>体会 “我”</a:t>
            </a:r>
            <a:r>
              <a:rPr lang="zh-CN" altLang="en-US" sz="2600" b="1" dirty="0">
                <a:latin typeface="+mj-ea"/>
                <a:ea typeface="+mj-ea"/>
              </a:rPr>
              <a:t>与珍珠鸟之间的情意，并在此基础上，理解“信赖，往往创造出美好的境界”</a:t>
            </a:r>
            <a:r>
              <a:rPr lang="zh-CN" altLang="en-US" sz="2600" b="1" dirty="0" smtClean="0">
                <a:latin typeface="+mj-ea"/>
                <a:ea typeface="+mj-ea"/>
              </a:rPr>
              <a:t>的内涵</a:t>
            </a:r>
            <a:r>
              <a:rPr lang="zh-CN" altLang="en-US" sz="2600" b="1" dirty="0">
                <a:latin typeface="+mj-ea"/>
                <a:ea typeface="+mj-ea"/>
              </a:rPr>
              <a:t>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95294" y="119385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2881401" y="1640205"/>
            <a:ext cx="2307277" cy="1397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863738" y="2806521"/>
            <a:ext cx="7903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6868622" y="1629572"/>
            <a:ext cx="1153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712724" y="3391312"/>
            <a:ext cx="79037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>
            <a:off x="950913" y="1188720"/>
            <a:ext cx="7369175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3105">
              <a:lnSpc>
                <a:spcPct val="150000"/>
              </a:lnSpc>
            </a:pPr>
            <a:r>
              <a:rPr lang="en-US" altLang="zh-CN" sz="2800" b="1" dirty="0" smtClean="0">
                <a:latin typeface="+mj-ea"/>
                <a:ea typeface="+mj-ea"/>
                <a:cs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我</a:t>
            </a: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</a:rPr>
              <a:t>为珍珠鸟做了什么？是怎样得到珍珠鸟的信赖的？找到相关语句，体会“我”对珍珠鸟的喜爱之情。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1"/>
          <p:cNvSpPr txBox="1"/>
          <p:nvPr/>
        </p:nvSpPr>
        <p:spPr>
          <a:xfrm>
            <a:off x="399720" y="1123471"/>
            <a:ext cx="6474642" cy="2168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我便用吊兰长长的、串生着小绿叶的垂蔓蒙盖在鸟笼上。它们就像躲进深幽的丛林一样安全，从中传出的笛儿般又细又亮的叫声，也就格外轻松自在了。小鸟的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影子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就在这中间</a:t>
            </a:r>
            <a:r>
              <a:rPr lang="zh-CN" altLang="en-US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隐约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闪动，看不完整，有时连笼子也看不出，却见它们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可爱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鲜红小嘴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从绿叶中伸出来。</a:t>
            </a:r>
          </a:p>
        </p:txBody>
      </p:sp>
      <p:sp>
        <p:nvSpPr>
          <p:cNvPr id="23" name="矩形 22"/>
          <p:cNvSpPr/>
          <p:nvPr/>
        </p:nvSpPr>
        <p:spPr>
          <a:xfrm>
            <a:off x="864017" y="3355922"/>
            <a:ext cx="74580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38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就是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让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它们感觉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有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安全感，“我”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故意用吊兰来让珍珠鸟感到这笼子跟以前的巢差不了多少。</a:t>
            </a:r>
          </a:p>
        </p:txBody>
      </p:sp>
      <p:pic>
        <p:nvPicPr>
          <p:cNvPr id="30733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2591" y="1466613"/>
            <a:ext cx="2077995" cy="1425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2821545" y="233911"/>
            <a:ext cx="6053138" cy="800258"/>
          </a:xfrm>
          <a:prstGeom prst="callout2">
            <a:avLst>
              <a:gd name="adj1" fmla="val 103151"/>
              <a:gd name="adj2" fmla="val 67853"/>
              <a:gd name="adj3" fmla="val 145061"/>
              <a:gd name="adj4" fmla="val 67234"/>
              <a:gd name="adj5" fmla="val 238980"/>
              <a:gd name="adj6" fmla="val 65053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>
              <a:defRPr/>
            </a:pPr>
            <a:r>
              <a:rPr lang="zh-CN" altLang="en-US" sz="2000" b="1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“隐约”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说明“我”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为了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不打扰它们，是从外面</a:t>
            </a:r>
          </a:p>
          <a:p>
            <a:pPr>
              <a:defRPr/>
            </a:pP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悄悄观察的，据此可以</a:t>
            </a:r>
            <a:r>
              <a:rPr lang="zh-CN" altLang="en-US" sz="2000" b="1" dirty="0" smtClean="0">
                <a:latin typeface="仿宋" panose="02010609060101010101" pitchFamily="49" charset="-122"/>
                <a:ea typeface="仿宋" panose="02010609060101010101" pitchFamily="49" charset="-122"/>
              </a:rPr>
              <a:t>看出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“我”很喜爱珍珠鸟。</a:t>
            </a:r>
            <a:endParaRPr kumimoji="0" lang="zh-CN" altLang="en-US" sz="20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619562" y="2700994"/>
            <a:ext cx="4169741" cy="798513"/>
            <a:chOff x="831191" y="3951691"/>
            <a:chExt cx="4588369" cy="879121"/>
          </a:xfrm>
        </p:grpSpPr>
        <p:sp>
          <p:nvSpPr>
            <p:cNvPr id="29704" name="文本框 9"/>
            <p:cNvSpPr txBox="1"/>
            <p:nvPr/>
          </p:nvSpPr>
          <p:spPr>
            <a:xfrm>
              <a:off x="1406181" y="4129342"/>
              <a:ext cx="4013379" cy="57850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“我”为什么要这样做？</a:t>
              </a:r>
            </a:p>
          </p:txBody>
        </p:sp>
        <p:pic>
          <p:nvPicPr>
            <p:cNvPr id="2970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1191" y="3951691"/>
              <a:ext cx="896070" cy="879121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5" name="组合 14"/>
          <p:cNvGrpSpPr/>
          <p:nvPr/>
        </p:nvGrpSpPr>
        <p:grpSpPr>
          <a:xfrm>
            <a:off x="218414" y="621989"/>
            <a:ext cx="2242185" cy="591820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3085" y="209703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人鸟相亲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3"/>
          <p:cNvSpPr txBox="1"/>
          <p:nvPr/>
        </p:nvSpPr>
        <p:spPr>
          <a:xfrm>
            <a:off x="738188" y="935038"/>
            <a:ext cx="5376862" cy="2024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Calibri" panose="020F0502020204030204" pitchFamily="34" charset="0"/>
              </a:rPr>
              <a:t>　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我很少扒开垂蔓瞧它们，它们便渐渐敢伸出小脑袋瞅瞅我。我们就这样一点点熟悉了。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76802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8135" y="899338"/>
            <a:ext cx="2339398" cy="21434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77875" y="3046445"/>
            <a:ext cx="7542213" cy="1209675"/>
          </a:xfrm>
          <a:prstGeom prst="callout2">
            <a:avLst>
              <a:gd name="adj1" fmla="val 34908"/>
              <a:gd name="adj2" fmla="val -312"/>
              <a:gd name="adj3" fmla="val 11686"/>
              <a:gd name="adj4" fmla="val -3312"/>
              <a:gd name="adj5" fmla="val -42274"/>
              <a:gd name="adj6" fmla="val -116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由于“我”给珍珠鸟创造了舒适、自由的生活环境，不去打扰它们，得到了它们的信任，这种关爱使珍珠鸟这种十分怕人的鸟与“我”越来越熟悉。</a:t>
            </a:r>
            <a:endParaRPr kumimoji="0" lang="zh-CN" altLang="en-US" sz="2400" b="1" kern="1200" cap="none" spc="0" normalizeH="0" baseline="0" noProof="0" dirty="0">
              <a:solidFill>
                <a:schemeClr val="accent6">
                  <a:lumMod val="75000"/>
                </a:schemeClr>
              </a:solidFill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771290" y="1107710"/>
            <a:ext cx="784874" cy="60515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标注 3"/>
          <p:cNvSpPr/>
          <p:nvPr/>
        </p:nvSpPr>
        <p:spPr>
          <a:xfrm>
            <a:off x="1781972" y="222114"/>
            <a:ext cx="7144385" cy="638493"/>
          </a:xfrm>
          <a:prstGeom prst="wedgeRectCallout">
            <a:avLst>
              <a:gd name="adj1" fmla="val -40556"/>
              <a:gd name="adj2" fmla="val 92051"/>
            </a:avLst>
          </a:prstGeom>
          <a:grpFill/>
          <a:ln>
            <a:solidFill>
              <a:srgbClr val="0000FF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01359" y="262268"/>
            <a:ext cx="70612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b="1" dirty="0">
                <a:sym typeface="+mn-ea"/>
              </a:rPr>
              <a:t>“很少”用词准确，写出了“我”对珍珠鸟的特别关爱，知道它们怕人，就很少去打扰它们，生怕吓到它们。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4" grpId="0" animBg="1"/>
      <p:bldP spid="4" grpId="1" animBg="1"/>
      <p:bldP spid="7" grpId="0"/>
      <p:bldP spid="7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/>
          <p:nvPr/>
        </p:nvSpPr>
        <p:spPr>
          <a:xfrm>
            <a:off x="492125" y="734417"/>
            <a:ext cx="8172450" cy="1114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三个月后，那一团越发繁茂的垂蔓里边，发出一种尖细又娇嫩的鸣叫。我猜到，是它们有了雏儿。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804988" y="3364904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pic>
        <p:nvPicPr>
          <p:cNvPr id="15" name="Picture 2" descr="YW0010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796" y="1964527"/>
            <a:ext cx="2248860" cy="2523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774" name="Picture 3" descr="bir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763" y="2641004"/>
            <a:ext cx="533400" cy="622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椭圆 15"/>
          <p:cNvSpPr/>
          <p:nvPr/>
        </p:nvSpPr>
        <p:spPr>
          <a:xfrm>
            <a:off x="1178722" y="746974"/>
            <a:ext cx="1219835" cy="62611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126189" y="2326180"/>
            <a:ext cx="4977765" cy="1830070"/>
            <a:chOff x="3448" y="-534"/>
            <a:chExt cx="8591" cy="2083"/>
          </a:xfrm>
        </p:grpSpPr>
        <p:sp>
          <p:nvSpPr>
            <p:cNvPr id="10" name="矩形标注 9"/>
            <p:cNvSpPr/>
            <p:nvPr/>
          </p:nvSpPr>
          <p:spPr>
            <a:xfrm>
              <a:off x="3448" y="-501"/>
              <a:ext cx="8591" cy="2050"/>
            </a:xfrm>
            <a:prstGeom prst="wedgeRectCallout">
              <a:avLst>
                <a:gd name="adj1" fmla="val 10752"/>
                <a:gd name="adj2" fmla="val -80747"/>
              </a:avLst>
            </a:prstGeom>
            <a:grpFill/>
            <a:ln>
              <a:solidFill>
                <a:srgbClr val="0000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27" name="文本框 15"/>
            <p:cNvSpPr txBox="1"/>
            <p:nvPr/>
          </p:nvSpPr>
          <p:spPr>
            <a:xfrm>
              <a:off x="3774" y="-534"/>
              <a:ext cx="8265" cy="3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endParaRPr lang="zh-CN" altLang="en-US" sz="2000" b="1" dirty="0">
                <a:latin typeface="Calibri" panose="020F0502020204030204" pitchFamily="34" charset="0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115556" y="2391261"/>
            <a:ext cx="4811395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noProof="0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 </a:t>
            </a:r>
            <a:r>
              <a:rPr lang="en-US" altLang="zh-CN" sz="2000" b="1" noProof="0" dirty="0">
                <a:latin typeface="+mn-ea"/>
                <a:ea typeface="+mn-ea"/>
                <a:cs typeface="+mn-ea"/>
                <a:sym typeface="+mn-ea"/>
              </a:rPr>
              <a:t> </a:t>
            </a:r>
            <a:r>
              <a:rPr lang="zh-CN" altLang="en-US" sz="2000" b="1" noProof="0" dirty="0" smtClean="0">
                <a:latin typeface="+mn-ea"/>
                <a:ea typeface="+mn-ea"/>
                <a:cs typeface="+mn-ea"/>
                <a:sym typeface="+mn-ea"/>
              </a:rPr>
              <a:t>三个月</a:t>
            </a:r>
            <a:r>
              <a:rPr lang="zh-CN" altLang="en-US" sz="2000" b="1" noProof="0" dirty="0">
                <a:latin typeface="+mn-ea"/>
                <a:ea typeface="+mn-ea"/>
                <a:cs typeface="+mn-ea"/>
                <a:sym typeface="+mn-ea"/>
              </a:rPr>
              <a:t>里，“我”不去惊动珍珠鸟，但每天都在关心它们，以至多了一种尖细、娇嫩的鸣叫，“我”马上就能听出来，并猜测到</a:t>
            </a:r>
            <a:r>
              <a:rPr lang="zh-CN" altLang="en-US" sz="2000" b="1" noProof="0" dirty="0" smtClean="0">
                <a:latin typeface="+mn-ea"/>
                <a:ea typeface="+mn-ea"/>
                <a:cs typeface="+mn-ea"/>
                <a:sym typeface="+mn-ea"/>
              </a:rPr>
              <a:t>“它们有了雏儿”，侧面体现</a:t>
            </a:r>
            <a:r>
              <a:rPr lang="zh-CN" altLang="en-US" sz="2000" b="1" noProof="0" dirty="0">
                <a:latin typeface="+mn-ea"/>
                <a:ea typeface="+mn-ea"/>
                <a:cs typeface="+mn-ea"/>
                <a:sym typeface="+mn-ea"/>
              </a:rPr>
              <a:t>了“我” 对珍珠鸟细腻而又深切的爱。</a:t>
            </a:r>
            <a:endParaRPr lang="zh-CN" altLang="en-US" sz="2000" dirty="0">
              <a:latin typeface="+mn-ea"/>
              <a:ea typeface="+mn-ea"/>
              <a:cs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241016" y="1274821"/>
            <a:ext cx="1833245" cy="62611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21516" y="1362451"/>
            <a:ext cx="1833245" cy="626110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913856" y="886512"/>
            <a:ext cx="806450" cy="368935"/>
          </a:xfrm>
          <a:prstGeom prst="ellipse">
            <a:avLst/>
          </a:prstGeom>
          <a:grpFill/>
          <a:ln w="38100"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721529" y="1150238"/>
            <a:ext cx="5346700" cy="2124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我呢，决不掀开叶片往里看，连添食加水时也不睁大好奇的眼睛去惊动它们。过不多久，忽然有一个更小的脑袋从叶间探出来。哟，雏儿</a:t>
            </a:r>
            <a:r>
              <a:rPr lang="en-US" altLang="zh-CN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正是这小家伙</a:t>
            </a:r>
            <a:r>
              <a:rPr lang="en-US" altLang="zh-CN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endParaRPr lang="zh-CN" altLang="en-US" sz="2200" b="1" dirty="0">
              <a:solidFill>
                <a:srgbClr val="FF66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5848" name="Picture 8" descr="C:\Users\Administrator\AppData\Roaming\Tencent\Users\541737432\QQ\WinTemp\RichOle\MVP1`ELB`PX9SN)82P[UY`U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00534" y="1232951"/>
            <a:ext cx="2533650" cy="179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圆角矩形 3"/>
          <p:cNvSpPr/>
          <p:nvPr/>
        </p:nvSpPr>
        <p:spPr>
          <a:xfrm>
            <a:off x="3758339" y="2795523"/>
            <a:ext cx="1086563" cy="350838"/>
          </a:xfrm>
          <a:prstGeom prst="roundRect">
            <a:avLst/>
          </a:prstGeom>
          <a:noFill/>
          <a:ln w="38100">
            <a:solidFill>
              <a:srgbClr val="0033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078206" y="1222310"/>
            <a:ext cx="784860" cy="488950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601956" y="1814765"/>
            <a:ext cx="647065" cy="394335"/>
          </a:xfrm>
          <a:prstGeom prst="ellipse">
            <a:avLst/>
          </a:prstGeom>
          <a:grpFill/>
          <a:ln>
            <a:solidFill>
              <a:srgbClr val="FF66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42136" y="148858"/>
            <a:ext cx="6008994" cy="819707"/>
            <a:chOff x="2762" y="311"/>
            <a:chExt cx="10864" cy="1021"/>
          </a:xfrm>
        </p:grpSpPr>
        <p:sp>
          <p:nvSpPr>
            <p:cNvPr id="5" name="矩形标注 4"/>
            <p:cNvSpPr/>
            <p:nvPr/>
          </p:nvSpPr>
          <p:spPr>
            <a:xfrm>
              <a:off x="2762" y="311"/>
              <a:ext cx="10864" cy="1021"/>
            </a:xfrm>
            <a:prstGeom prst="wedgeRectCallout">
              <a:avLst>
                <a:gd name="adj1" fmla="val -32679"/>
                <a:gd name="adj2" fmla="val 84361"/>
              </a:avLst>
            </a:prstGeom>
            <a:grpFill/>
            <a:ln>
              <a:solidFill>
                <a:srgbClr val="0000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31" name="文本框 5"/>
            <p:cNvSpPr txBox="1"/>
            <p:nvPr/>
          </p:nvSpPr>
          <p:spPr>
            <a:xfrm>
              <a:off x="3025" y="434"/>
              <a:ext cx="10513" cy="88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Calibri" panose="020F0502020204030204" pitchFamily="34" charset="0"/>
                </a:rPr>
                <a:t>“决不”“也不”，表明了“我”的态度非常</a:t>
              </a:r>
              <a:r>
                <a:rPr lang="zh-CN" altLang="en-US" sz="2000" b="1" dirty="0" smtClean="0">
                  <a:latin typeface="Calibri" panose="020F0502020204030204" pitchFamily="34" charset="0"/>
                </a:rPr>
                <a:t>坚定，</a:t>
              </a:r>
              <a:endParaRPr lang="zh-CN" altLang="en-US" sz="2000" b="1" dirty="0">
                <a:latin typeface="Calibri" panose="020F0502020204030204" pitchFamily="34" charset="0"/>
              </a:endParaRPr>
            </a:p>
            <a:p>
              <a:r>
                <a:rPr lang="zh-CN" altLang="en-US" sz="2000" b="1" dirty="0" smtClean="0">
                  <a:latin typeface="Calibri" panose="020F0502020204030204" pitchFamily="34" charset="0"/>
                </a:rPr>
                <a:t>表达</a:t>
              </a:r>
              <a:r>
                <a:rPr lang="zh-CN" altLang="en-US" sz="2000" b="1" dirty="0" smtClean="0"/>
                <a:t>“</a:t>
              </a:r>
              <a:r>
                <a:rPr lang="zh-CN" altLang="en-US" sz="2000" b="1" dirty="0" smtClean="0">
                  <a:latin typeface="Calibri" panose="020F0502020204030204" pitchFamily="34" charset="0"/>
                </a:rPr>
                <a:t>我</a:t>
              </a:r>
              <a:r>
                <a:rPr lang="zh-CN" altLang="en-US" sz="2000" b="1" dirty="0"/>
                <a:t>”</a:t>
              </a:r>
              <a:r>
                <a:rPr lang="zh-CN" altLang="en-US" sz="2000" b="1" dirty="0" smtClean="0">
                  <a:latin typeface="Calibri" panose="020F0502020204030204" pitchFamily="34" charset="0"/>
                </a:rPr>
                <a:t>对</a:t>
              </a:r>
              <a:r>
                <a:rPr lang="zh-CN" altLang="en-US" sz="2000" b="1" dirty="0">
                  <a:latin typeface="Calibri" panose="020F0502020204030204" pitchFamily="34" charset="0"/>
                </a:rPr>
                <a:t>珍珠鸟</a:t>
              </a:r>
              <a:r>
                <a:rPr lang="zh-CN" altLang="en-US" sz="2000" b="1" dirty="0" smtClean="0">
                  <a:latin typeface="Calibri" panose="020F0502020204030204" pitchFamily="34" charset="0"/>
                </a:rPr>
                <a:t>无微不至的关爱</a:t>
              </a:r>
              <a:r>
                <a:rPr lang="zh-CN" altLang="en-US" sz="2000" b="1" dirty="0">
                  <a:latin typeface="Calibri" panose="020F0502020204030204" pitchFamily="34" charset="0"/>
                </a:rPr>
                <a:t>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11814" y="3513429"/>
            <a:ext cx="6242050" cy="706665"/>
            <a:chOff x="3448" y="-534"/>
            <a:chExt cx="8591" cy="2079"/>
          </a:xfrm>
        </p:grpSpPr>
        <p:sp>
          <p:nvSpPr>
            <p:cNvPr id="10" name="矩形标注 9"/>
            <p:cNvSpPr/>
            <p:nvPr/>
          </p:nvSpPr>
          <p:spPr>
            <a:xfrm>
              <a:off x="3448" y="-532"/>
              <a:ext cx="8591" cy="2050"/>
            </a:xfrm>
            <a:prstGeom prst="wedgeRectCallout">
              <a:avLst>
                <a:gd name="adj1" fmla="val 10752"/>
                <a:gd name="adj2" fmla="val -80747"/>
              </a:avLst>
            </a:prstGeom>
            <a:grpFill/>
            <a:ln>
              <a:solidFill>
                <a:srgbClr val="0000FF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27" name="文本框 15"/>
            <p:cNvSpPr txBox="1"/>
            <p:nvPr/>
          </p:nvSpPr>
          <p:spPr>
            <a:xfrm>
              <a:off x="3774" y="-534"/>
              <a:ext cx="8265" cy="207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000" b="1" noProof="0" dirty="0">
                  <a:latin typeface="仿宋" panose="02010609060101010101" pitchFamily="49" charset="-122"/>
                  <a:ea typeface="仿宋" panose="02010609060101010101" pitchFamily="49" charset="-122"/>
                  <a:sym typeface="+mn-ea"/>
                </a:rPr>
                <a:t>“</a:t>
              </a:r>
              <a:r>
                <a:rPr lang="zh-CN" altLang="en-US" sz="2000" b="1" noProof="0" dirty="0">
                  <a:latin typeface="仿宋" panose="02010609060101010101" pitchFamily="49" charset="-122"/>
                  <a:ea typeface="仿宋" panose="02010609060101010101" pitchFamily="49" charset="-122"/>
                  <a:sym typeface="+mn-ea"/>
                </a:rPr>
                <a:t>这小家伙</a:t>
              </a:r>
              <a:r>
                <a:rPr lang="en-US" altLang="zh-CN" sz="2000" b="1" noProof="0" dirty="0">
                  <a:latin typeface="仿宋" panose="02010609060101010101" pitchFamily="49" charset="-122"/>
                  <a:ea typeface="仿宋" panose="02010609060101010101" pitchFamily="49" charset="-122"/>
                  <a:sym typeface="+mn-ea"/>
                </a:rPr>
                <a:t>”</a:t>
              </a:r>
              <a:r>
                <a:rPr lang="zh-CN" altLang="en-US" sz="2000" b="1" noProof="0" dirty="0">
                  <a:latin typeface="仿宋" panose="02010609060101010101" pitchFamily="49" charset="-122"/>
                  <a:ea typeface="仿宋" panose="02010609060101010101" pitchFamily="49" charset="-122"/>
                  <a:sym typeface="+mn-ea"/>
                </a:rPr>
                <a:t>以及连用两个感叹号，流露出“我”看到雏鸟出现时的欣喜之情。</a:t>
              </a:r>
              <a:endParaRPr lang="zh-CN" altLang="en-US" sz="2000" b="1" dirty="0"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>
            <a:off x="950913" y="1188720"/>
            <a:ext cx="7369175" cy="212365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小家伙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从笼子里出来了，“我”又是怎么做的？“小家伙”在慢慢靠近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的过程中感情发生了什么变化？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59199" y="688690"/>
            <a:ext cx="6972300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起先，这</a:t>
            </a:r>
            <a:r>
              <a:rPr lang="zh-CN" altLang="en-US" sz="2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小家伙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只在笼子四周活动，随后就在屋里飞来飞去。 </a:t>
            </a:r>
            <a:endParaRPr lang="zh-CN" altLang="en-US" b="1" dirty="0">
              <a:latin typeface="Calibri" panose="020F050202020403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59199" y="2060608"/>
            <a:ext cx="7610475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我不动声色地写，默默享受着这</a:t>
            </a:r>
            <a:r>
              <a:rPr lang="zh-CN" altLang="en-US" sz="2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小家伙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亲近的情意。</a:t>
            </a:r>
            <a:endParaRPr lang="zh-CN" altLang="en-US" b="1" dirty="0">
              <a:latin typeface="Calibri" panose="020F050202020403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21099" y="2837848"/>
            <a:ext cx="7943850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待一会儿，扭头看，这</a:t>
            </a:r>
            <a:r>
              <a:rPr lang="zh-CN" altLang="en-US" sz="2400" b="1" dirty="0">
                <a:solidFill>
                  <a:srgbClr val="FF33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小家伙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竟趴在我的肩头睡着了。</a:t>
            </a:r>
            <a:endParaRPr lang="zh-CN" altLang="en-US" b="1" dirty="0">
              <a:latin typeface="Calibri" panose="020F0502020204030204" pitchFamily="34" charset="0"/>
            </a:endParaRPr>
          </a:p>
        </p:txBody>
      </p:sp>
      <p:pic>
        <p:nvPicPr>
          <p:cNvPr id="34821" name="Picture 3" descr="bir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16579" y="844583"/>
            <a:ext cx="642937" cy="64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2" name="Picture 3" descr="bir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16579" y="2060608"/>
            <a:ext cx="642937" cy="64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823" name="Picture 3" descr="bir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78479" y="2844515"/>
            <a:ext cx="642937" cy="641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989959" y="3485865"/>
            <a:ext cx="7433370" cy="825500"/>
          </a:xfrm>
          <a:prstGeom prst="callout1">
            <a:avLst>
              <a:gd name="adj1" fmla="val -5193"/>
              <a:gd name="adj2" fmla="val 25402"/>
              <a:gd name="adj3" fmla="val -31173"/>
              <a:gd name="adj4" fmla="val 2949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444500" defTabSz="4572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“我”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不仅把珍珠鸟的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笼子装扮成家的模样，还要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对珍珠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鸟“客客气气”的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，把它们当作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家里的小孩子、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小朋友、小宝贝。</a:t>
            </a:r>
            <a:endParaRPr kumimoji="0" lang="zh-CN" altLang="en-US" sz="20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8" name="矩形 1"/>
          <p:cNvSpPr/>
          <p:nvPr/>
        </p:nvSpPr>
        <p:spPr>
          <a:xfrm>
            <a:off x="992823" y="1467803"/>
            <a:ext cx="7191375" cy="138499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1200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假如“我”大动声色，掀开叶片往里看、管它，小家伙就会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___________________ </a:t>
            </a:r>
            <a:r>
              <a:rPr lang="zh-CN" altLang="en-US" sz="2800" b="1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842" name="矩形 6"/>
          <p:cNvSpPr/>
          <p:nvPr/>
        </p:nvSpPr>
        <p:spPr>
          <a:xfrm>
            <a:off x="844550" y="2409825"/>
            <a:ext cx="7826375" cy="63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36434" y="2227890"/>
            <a:ext cx="1627188" cy="522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受到惊吓</a:t>
            </a:r>
            <a:endParaRPr lang="zh-CN" alt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44143" y="2205037"/>
            <a:ext cx="1627188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吓得逃跑</a:t>
            </a:r>
            <a:endParaRPr lang="zh-CN" alt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48329" y="2215613"/>
            <a:ext cx="3430587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不敢从笼子里出来了</a:t>
            </a:r>
            <a:endParaRPr lang="zh-CN" altLang="en-US" sz="2800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35846" name="Picture 7" descr="finch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175" y="3509963"/>
            <a:ext cx="1643063" cy="13255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5847" name="组合 5"/>
          <p:cNvGrpSpPr/>
          <p:nvPr/>
        </p:nvGrpSpPr>
        <p:grpSpPr>
          <a:xfrm>
            <a:off x="649288" y="1171575"/>
            <a:ext cx="1606550" cy="523875"/>
            <a:chOff x="428920" y="993576"/>
            <a:chExt cx="1604189" cy="523485"/>
          </a:xfrm>
        </p:grpSpPr>
        <p:sp>
          <p:nvSpPr>
            <p:cNvPr id="35850" name="矩形 2"/>
            <p:cNvSpPr/>
            <p:nvPr/>
          </p:nvSpPr>
          <p:spPr>
            <a:xfrm>
              <a:off x="772378" y="993576"/>
              <a:ext cx="1260731" cy="52348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填一填</a:t>
              </a:r>
            </a:p>
          </p:txBody>
        </p:sp>
        <p:pic>
          <p:nvPicPr>
            <p:cNvPr id="35851" name="图片 24" descr="花盆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920" y="1026145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6393" y="1323573"/>
            <a:ext cx="7601437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894080">
              <a:lnSpc>
                <a:spcPct val="150000"/>
              </a:lnSpc>
            </a:pPr>
            <a:r>
              <a:rPr lang="zh-CN" altLang="en-US" sz="2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珍珠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鸟是一种什么样的鸟？从文中找出</a:t>
            </a:r>
            <a:r>
              <a:rPr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描写珍珠鸟可爱的句子，体会“我”与珍珠鸟之间的情意</a:t>
            </a:r>
            <a:r>
              <a:rPr 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660070" y="753946"/>
            <a:ext cx="5581650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它小，就能轻易地由疏格的笼子里钻出来。瞧，多么像它的父母：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红嘴红脚、灰蓝色的毛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，只是后背还没生出珍珠似的圆圆的白点。它好肥，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整个身子好像一个蓬松的</a:t>
            </a:r>
            <a:r>
              <a:rPr lang="zh-CN" altLang="en-US" sz="20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球儿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050925" y="2955990"/>
            <a:ext cx="7201922" cy="1330325"/>
          </a:xfrm>
          <a:prstGeom prst="callout1">
            <a:avLst>
              <a:gd name="adj1" fmla="val -5193"/>
              <a:gd name="adj2" fmla="val 25402"/>
              <a:gd name="adj3" fmla="val -31173"/>
              <a:gd name="adj4" fmla="val 29499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444500" defTabSz="4572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这是“我”对出世不久的小珍珠鸟的外形描写，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此处运用了比喻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，生动形象地描绘出小珍珠鸟可爱的样子，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流露出“我”对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小珍珠鸟的喜爱之情。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429" y="557727"/>
            <a:ext cx="2804028" cy="18983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416074" y="519029"/>
            <a:ext cx="6567488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它先是离我较远，见我不去伤害它，便一点点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挨近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，然后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到我的杯子上，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俯下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头来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茶，再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偏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过脸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瞧瞧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我的反应。我只是微微一笑，依旧写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东西。它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就放开胆子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跑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到稿纸上，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绕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着我的笔尖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蹦来蹦去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，跳动的小红爪子在纸上发出嚓嚓的响声。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920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0585" y="684673"/>
            <a:ext cx="2346180" cy="1734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46249" y="2853133"/>
            <a:ext cx="8212138" cy="1611313"/>
          </a:xfrm>
          <a:prstGeom prst="callout1">
            <a:avLst>
              <a:gd name="adj1" fmla="val -3523"/>
              <a:gd name="adj2" fmla="val 49796"/>
              <a:gd name="adj3" fmla="val -23656"/>
              <a:gd name="adj4" fmla="val 45380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444500" defTabSz="457200"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作者运用</a:t>
            </a:r>
            <a:r>
              <a:rPr kumimoji="0" lang="zh-CN" altLang="en-US" sz="20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拟人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的手法，使珍珠鸟似乎也有了人的神情和心理。“挨近、蹦、俯下、喝、偏、瞧瞧、跑、绕、蹦来蹦去” 等动作描写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，刻画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出一个像孩子一样顽皮的鸟的形象，那是一份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回报“我”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友好地对待它的情意。“我”从中得到的是一种惬意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的、独特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</a:t>
            </a:r>
            <a:r>
              <a:rPr kumimoji="0" lang="zh-CN" altLang="en-US" sz="20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享受，表达</a:t>
            </a: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出“我”心中温柔的爱意。这是人与鸟的第一次亲密接触。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/>
          <p:nvPr/>
        </p:nvSpPr>
        <p:spPr>
          <a:xfrm>
            <a:off x="487991" y="698565"/>
            <a:ext cx="5759450" cy="193899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待一会儿，扭头看，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这小家伙竟趴在我的</a:t>
            </a:r>
            <a:r>
              <a:rPr lang="zh-CN" altLang="en-US" sz="20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肩头睡着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了，银灰色的眼睑盖</a:t>
            </a:r>
            <a:r>
              <a:rPr lang="zh-CN" altLang="en-US" sz="20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住眸子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，小</a:t>
            </a:r>
            <a:r>
              <a:rPr lang="zh-CN" altLang="en-US" sz="2000" b="1" dirty="0" smtClean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红爪子刚好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被胸脯上长长的绒毛盖住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。我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轻轻抬一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抬肩，它没醒，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睡得好熟！还咂咂嘴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，难道在做梦？</a:t>
            </a:r>
            <a:endParaRPr lang="zh-CN" altLang="en-US" sz="2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939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17699" y="2892639"/>
            <a:ext cx="7678738" cy="1330325"/>
          </a:xfrm>
          <a:prstGeom prst="callout1">
            <a:avLst>
              <a:gd name="adj1" fmla="val -2178"/>
              <a:gd name="adj2" fmla="val 40865"/>
              <a:gd name="adj3" fmla="val -20931"/>
              <a:gd name="adj4" fmla="val 3399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</p:spPr>
        <p:txBody>
          <a:bodyPr anchor="ctr"/>
          <a:lstStyle/>
          <a:p>
            <a:pPr marR="0" indent="444500" defTabSz="457200">
              <a:lnSpc>
                <a:spcPct val="150000"/>
              </a:lnSpc>
              <a:buClrTx/>
              <a:buSzTx/>
              <a:buFontTx/>
              <a:defRPr/>
            </a:pPr>
            <a:r>
              <a:rPr kumimoji="0" lang="zh-CN" altLang="en-US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生动的细节描写表现了小鸟在“我”肩上睡觉时的情态。一个自然界的精灵，竟会安然地睡在人的肩头，似乎人的身边就是它安全又温暖的港湾。可见，人和鸟之间的信赖达到了何种程度</a:t>
            </a:r>
            <a:r>
              <a:rPr kumimoji="0" lang="en-US" altLang="zh-CN" sz="20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!</a:t>
            </a:r>
            <a:endParaRPr kumimoji="0" lang="zh-CN" altLang="en-US" sz="2000" b="1" kern="1200" cap="none" spc="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44"/>
          <a:stretch>
            <a:fillRect/>
          </a:stretch>
        </p:blipFill>
        <p:spPr>
          <a:xfrm>
            <a:off x="6332868" y="788720"/>
            <a:ext cx="2493335" cy="1556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WordArt 3" descr="0024"/>
          <p:cNvSpPr>
            <a:spLocks noTextEdit="1"/>
          </p:cNvSpPr>
          <p:nvPr/>
        </p:nvSpPr>
        <p:spPr>
          <a:xfrm>
            <a:off x="963003" y="1505365"/>
            <a:ext cx="7351676" cy="21522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889"/>
              </a:avLst>
            </a:prstTxWarp>
            <a:normAutofit/>
          </a:bodyPr>
          <a:lstStyle/>
          <a:p>
            <a:pPr algn="l" eaLnBrk="0" hangingPunct="0"/>
            <a:r>
              <a:rPr lang="zh-CN" altLang="en-US" sz="6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信赖，往往创造出</a:t>
            </a:r>
          </a:p>
          <a:p>
            <a:pPr algn="l" eaLnBrk="0" hangingPunct="0"/>
            <a:r>
              <a:rPr lang="zh-CN" altLang="en-US" sz="6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美好的</a:t>
            </a:r>
            <a:r>
              <a:rPr lang="zh-CN" altLang="en-US" sz="6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境界。</a:t>
            </a:r>
            <a:endParaRPr lang="zh-CN" altLang="en-US" sz="6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14300" y="679936"/>
            <a:ext cx="2242185" cy="591820"/>
            <a:chOff x="2875615" y="172361"/>
            <a:chExt cx="3458694" cy="592137"/>
          </a:xfrm>
        </p:grpSpPr>
        <p:pic>
          <p:nvPicPr>
            <p:cNvPr id="15371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75615" y="172361"/>
              <a:ext cx="3458694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72" name="矩形 16"/>
            <p:cNvSpPr/>
            <p:nvPr/>
          </p:nvSpPr>
          <p:spPr>
            <a:xfrm>
              <a:off x="3243085" y="209703"/>
              <a:ext cx="2699048" cy="5222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真情流露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矩形 3"/>
          <p:cNvSpPr/>
          <p:nvPr/>
        </p:nvSpPr>
        <p:spPr>
          <a:xfrm>
            <a:off x="1185039" y="1396851"/>
            <a:ext cx="6916992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“蹦上蹦下”中，“上”</a:t>
            </a:r>
            <a:r>
              <a:rPr lang="zh-CN" altLang="en-US" sz="2400" b="1" dirty="0" smtClean="0">
                <a:latin typeface="+mj-ea"/>
                <a:ea typeface="+mj-ea"/>
              </a:rPr>
              <a:t>和 “下”</a:t>
            </a:r>
            <a:r>
              <a:rPr lang="zh-CN" altLang="en-US" sz="2400" b="1" dirty="0">
                <a:latin typeface="+mj-ea"/>
                <a:ea typeface="+mj-ea"/>
              </a:rPr>
              <a:t>是一组反义词，</a:t>
            </a:r>
            <a:r>
              <a:rPr lang="zh-CN" altLang="en-US" sz="2400" b="1" dirty="0" smtClean="0">
                <a:latin typeface="+mj-ea"/>
                <a:ea typeface="+mj-ea"/>
              </a:rPr>
              <a:t>类似这样</a:t>
            </a:r>
            <a:r>
              <a:rPr lang="zh-CN" altLang="en-US" sz="2400" b="1" dirty="0">
                <a:latin typeface="+mj-ea"/>
                <a:ea typeface="+mj-ea"/>
              </a:rPr>
              <a:t>的含有反义词的</a:t>
            </a:r>
            <a:r>
              <a:rPr lang="zh-CN" altLang="en-US" sz="2400" b="1" dirty="0" smtClean="0">
                <a:latin typeface="+mj-ea"/>
                <a:ea typeface="+mj-ea"/>
              </a:rPr>
              <a:t>词语还有</a:t>
            </a:r>
            <a:r>
              <a:rPr lang="zh-CN" altLang="en-US" sz="2400" b="1" dirty="0">
                <a:latin typeface="+mj-ea"/>
                <a:ea typeface="+mj-ea"/>
              </a:rPr>
              <a:t>哪些？试着写几个</a:t>
            </a:r>
            <a:r>
              <a:rPr lang="zh-CN" altLang="en-US" sz="2400" b="1" dirty="0" smtClean="0">
                <a:latin typeface="+mj-ea"/>
                <a:ea typeface="+mj-ea"/>
              </a:rPr>
              <a:t>。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 smtClean="0">
                <a:latin typeface="+mj-ea"/>
                <a:ea typeface="+mj-ea"/>
              </a:rPr>
              <a:t>___________________________________________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grpSp>
        <p:nvGrpSpPr>
          <p:cNvPr id="41988" name="组合 5"/>
          <p:cNvGrpSpPr/>
          <p:nvPr/>
        </p:nvGrpSpPr>
        <p:grpSpPr>
          <a:xfrm>
            <a:off x="456060" y="846469"/>
            <a:ext cx="1756039" cy="487123"/>
            <a:chOff x="428920" y="1026145"/>
            <a:chExt cx="1755896" cy="486248"/>
          </a:xfrm>
        </p:grpSpPr>
        <p:sp>
          <p:nvSpPr>
            <p:cNvPr id="41990" name="矩形 2"/>
            <p:cNvSpPr/>
            <p:nvPr/>
          </p:nvSpPr>
          <p:spPr>
            <a:xfrm>
              <a:off x="769159" y="1051557"/>
              <a:ext cx="1415657" cy="4608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积累练笔</a:t>
              </a:r>
              <a:endParaRPr lang="zh-CN" altLang="en-US" sz="2400" b="1" dirty="0">
                <a:solidFill>
                  <a:srgbClr val="36A43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1991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20" y="1026145"/>
              <a:ext cx="389937" cy="44564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矩形 1"/>
          <p:cNvSpPr/>
          <p:nvPr/>
        </p:nvSpPr>
        <p:spPr>
          <a:xfrm>
            <a:off x="1557367" y="3152074"/>
            <a:ext cx="5832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C00000"/>
                </a:solidFill>
              </a:rPr>
              <a:t>忽</a:t>
            </a:r>
            <a:r>
              <a:rPr lang="zh-CN" altLang="en-US" sz="2400" b="1" dirty="0">
                <a:solidFill>
                  <a:srgbClr val="C00000"/>
                </a:solidFill>
              </a:rPr>
              <a:t>左忽右 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 一</a:t>
            </a:r>
            <a:r>
              <a:rPr lang="zh-CN" altLang="en-US" sz="2400" b="1" dirty="0">
                <a:solidFill>
                  <a:srgbClr val="C00000"/>
                </a:solidFill>
              </a:rPr>
              <a:t>前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一后  走南闯北   挑肥拣瘦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66537" y="1944422"/>
            <a:ext cx="6577013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sz="2400" b="1" dirty="0" err="1" smtClean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在笼子四周</a:t>
            </a:r>
            <a:r>
              <a:rPr lang="zh-CN" altLang="en-US" sz="2400" b="1" dirty="0" smtClean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活动</a:t>
            </a:r>
            <a:endParaRPr sz="2400" b="1" dirty="0">
              <a:solidFill>
                <a:srgbClr val="0000FF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在屋里飞来飞去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                                          </a:t>
            </a:r>
            <a:r>
              <a:rPr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落在书桌上 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                                  </a:t>
            </a:r>
          </a:p>
          <a:p>
            <a:pPr>
              <a:buFont typeface="Arial" panose="020B0604020202020204" pitchFamily="34" charset="0"/>
            </a:pPr>
            <a:r>
              <a:rPr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落在肩上  </a:t>
            </a:r>
          </a:p>
        </p:txBody>
      </p:sp>
      <p:sp>
        <p:nvSpPr>
          <p:cNvPr id="3" name="左大括号 2"/>
          <p:cNvSpPr/>
          <p:nvPr/>
        </p:nvSpPr>
        <p:spPr>
          <a:xfrm>
            <a:off x="1139462" y="1507860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520454" y="2122773"/>
            <a:ext cx="540385" cy="1383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珍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珠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鸟</a:t>
            </a:r>
          </a:p>
        </p:txBody>
      </p:sp>
      <p:sp>
        <p:nvSpPr>
          <p:cNvPr id="5" name="矩形 4"/>
          <p:cNvSpPr/>
          <p:nvPr/>
        </p:nvSpPr>
        <p:spPr>
          <a:xfrm>
            <a:off x="7542167" y="1889436"/>
            <a:ext cx="1422400" cy="1383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人与动物和谐相处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1683975" y="2066660"/>
            <a:ext cx="215900" cy="1433513"/>
          </a:xfrm>
          <a:prstGeom prst="leftBrac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8212" y="1384035"/>
            <a:ext cx="477393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Calibri" panose="020F0502020204030204" pitchFamily="34" charset="0"/>
              </a:rPr>
              <a:t>喜得良鸟：布置舒适、温暖的鸟巢</a:t>
            </a:r>
          </a:p>
        </p:txBody>
      </p:sp>
      <p:sp>
        <p:nvSpPr>
          <p:cNvPr id="8" name="矩形 7"/>
          <p:cNvSpPr/>
          <p:nvPr/>
        </p:nvSpPr>
        <p:spPr>
          <a:xfrm>
            <a:off x="1782717" y="3514777"/>
            <a:ext cx="592709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  <a:sym typeface="Calibri" panose="020F0502020204030204" pitchFamily="34" charset="0"/>
              </a:rPr>
              <a:t>真情流露：信赖，往往创造出美好的境界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7368482" y="1322278"/>
            <a:ext cx="215900" cy="27241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0030101010101" pitchFamily="49" charset="-122"/>
              <a:ea typeface="黑体" panose="0201060003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58207" y="1944422"/>
            <a:ext cx="42608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人鸟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相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亲</a:t>
            </a:r>
          </a:p>
        </p:txBody>
      </p:sp>
      <p:sp>
        <p:nvSpPr>
          <p:cNvPr id="16" name="矩形 15"/>
          <p:cNvSpPr/>
          <p:nvPr/>
        </p:nvSpPr>
        <p:spPr>
          <a:xfrm>
            <a:off x="3303603" y="369525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0030101010101" pitchFamily="49" charset="-122"/>
                <a:ea typeface="黑体" panose="02010600030101010101" pitchFamily="49" charset="-122"/>
                <a:cs typeface="+mn-cs"/>
              </a:rPr>
              <a:t>课文图示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  <p:bldP spid="5" grpId="0"/>
      <p:bldP spid="6" grpId="0" bldLvl="0" animBg="1"/>
      <p:bldP spid="7" grpId="0"/>
      <p:bldP spid="8" grpId="0"/>
      <p:bldP spid="9" grpId="0" bldLvl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766995" y="1419966"/>
            <a:ext cx="7826815" cy="25273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713105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sz="2800" b="1" dirty="0" err="1" smtClean="0">
                <a:latin typeface="+mj-ea"/>
                <a:ea typeface="+mj-ea"/>
                <a:sym typeface="Calibri" panose="020F0502020204030204" pitchFamily="34" charset="0"/>
              </a:rPr>
              <a:t>本文生动地描述了珍珠鸟在</a:t>
            </a:r>
            <a:r>
              <a:rPr lang="zh-CN" altLang="en-US" sz="2800" b="1" dirty="0" smtClean="0">
                <a:latin typeface="+mj-ea"/>
                <a:ea typeface="+mj-ea"/>
                <a:sym typeface="Calibri" panose="020F0502020204030204" pitchFamily="34" charset="0"/>
              </a:rPr>
              <a:t>“我”</a:t>
            </a:r>
            <a:r>
              <a:rPr sz="2800" b="1" dirty="0" err="1" smtClean="0">
                <a:latin typeface="+mj-ea"/>
                <a:ea typeface="+mj-ea"/>
                <a:sym typeface="Calibri" panose="020F0502020204030204" pitchFamily="34" charset="0"/>
              </a:rPr>
              <a:t>的悉心照料</a:t>
            </a:r>
            <a:r>
              <a:rPr sz="2800" b="1" dirty="0" err="1">
                <a:latin typeface="+mj-ea"/>
                <a:ea typeface="+mj-ea"/>
                <a:sym typeface="Calibri" panose="020F0502020204030204" pitchFamily="34" charset="0"/>
              </a:rPr>
              <a:t>、呵护下，由害怕人逐渐到信赖人的变化过程。告诉我们：信赖，往往创造出美好的境界</a:t>
            </a:r>
            <a:r>
              <a:rPr sz="2800" b="1" dirty="0">
                <a:latin typeface="+mj-ea"/>
                <a:ea typeface="+mj-ea"/>
                <a:sym typeface="Calibri" panose="020F0502020204030204" pitchFamily="34" charset="0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716740" y="1460533"/>
            <a:ext cx="7897813" cy="2643187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3105">
              <a:lnSpc>
                <a:spcPct val="150000"/>
              </a:lnSpc>
            </a:pPr>
            <a:r>
              <a:rPr lang="zh-CN" altLang="en-US" sz="2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正是因为“我”对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鸟儿发自内心的呵护与关怀，才有了鸟儿熟睡</a:t>
            </a:r>
            <a:r>
              <a:rPr lang="zh-CN" altLang="en-US" sz="2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在</a:t>
            </a:r>
            <a:r>
              <a: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“我”</a:t>
            </a:r>
            <a:r>
              <a:rPr lang="zh-CN" altLang="en-US" sz="2800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肩头</a:t>
            </a:r>
            <a:r>
              <a:rPr lang="zh-CN" altLang="en-US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那温馨、感人的一幕。可见：无论是人与鸟，还是人与人之间，只要相互信赖，就能和谐相处。</a:t>
            </a:r>
          </a:p>
        </p:txBody>
      </p:sp>
      <p:sp>
        <p:nvSpPr>
          <p:cNvPr id="3" name="矩形 2"/>
          <p:cNvSpPr/>
          <p:nvPr/>
        </p:nvSpPr>
        <p:spPr>
          <a:xfrm>
            <a:off x="3270400" y="72384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-15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1648</Words>
  <Application>Microsoft Office PowerPoint</Application>
  <PresentationFormat>全屏显示(16:9)</PresentationFormat>
  <Paragraphs>139</Paragraphs>
  <Slides>30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719</cp:revision>
  <dcterms:created xsi:type="dcterms:W3CDTF">2015-12-30T08:03:00Z</dcterms:created>
  <dcterms:modified xsi:type="dcterms:W3CDTF">2020-06-28T01:34:39Z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