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337" r:id="rId2"/>
    <p:sldId id="270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3" r:id="rId18"/>
    <p:sldId id="334" r:id="rId19"/>
    <p:sldId id="336" r:id="rId20"/>
    <p:sldId id="338" r:id="rId21"/>
  </p:sldIdLst>
  <p:sldSz cx="9144000" cy="5143500" type="screen16x9"/>
  <p:notesSz cx="6858000" cy="9144000"/>
  <p:custDataLst>
    <p:tags r:id="rId23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EB6343"/>
    <a:srgbClr val="FAFDF0"/>
    <a:srgbClr val="F8C14A"/>
    <a:srgbClr val="31ACB5"/>
    <a:srgbClr val="F2947E"/>
    <a:srgbClr val="F8C6BA"/>
    <a:srgbClr val="EE775C"/>
    <a:srgbClr val="3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28" autoAdjust="0"/>
    <p:restoredTop sz="94660"/>
  </p:normalViewPr>
  <p:slideViewPr>
    <p:cSldViewPr snapToGrid="0">
      <p:cViewPr>
        <p:scale>
          <a:sx n="80" d="100"/>
          <a:sy n="80" d="100"/>
        </p:scale>
        <p:origin x="-384" y="-1170"/>
      </p:cViewPr>
      <p:guideLst>
        <p:guide orient="horz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D6E326-7A8B-4A2F-AFB5-FABE8D94FF58}" type="datetimeFigureOut">
              <a:rPr lang="zh-CN" altLang="en-US" smtClean="0"/>
              <a:t>2020/6/10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B8799-C4E5-4DE5-B743-0D2BA5D547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8601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marL="0" marR="0" indent="0" algn="l" defTabSz="914400" rtl="0" eaLnBrk="1" latinLnBrk="0" hangingPunct="1">
              <a:lnSpc>
                <a:spcPct val="100000"/>
              </a:lnSpc>
              <a:buClrTx/>
              <a:buSzTx/>
              <a:buFontTx/>
              <a:buNone/>
              <a:defRPr/>
            </a:pPr>
            <a:endParaRPr kumimoji="1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buNone/>
              <a:defRPr/>
            </a:pPr>
            <a:endParaRPr kumimoji="1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Char char="•"/>
            </a:pPr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84"/>
          <a:stretch>
            <a:fillRect/>
          </a:stretch>
        </p:blipFill>
        <p:spPr>
          <a:xfrm>
            <a:off x="0" y="3743659"/>
            <a:ext cx="9144000" cy="139984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82" y="0"/>
            <a:ext cx="2664351" cy="768096"/>
          </a:xfrm>
          <a:prstGeom prst="rect">
            <a:avLst/>
          </a:prstGeom>
        </p:spPr>
      </p:pic>
      <p:grpSp>
        <p:nvGrpSpPr>
          <p:cNvPr id="10" name="组 3"/>
          <p:cNvGrpSpPr/>
          <p:nvPr userDrawn="1"/>
        </p:nvGrpSpPr>
        <p:grpSpPr>
          <a:xfrm>
            <a:off x="449696" y="511207"/>
            <a:ext cx="8111992" cy="3612369"/>
            <a:chOff x="449696" y="511207"/>
            <a:chExt cx="8111992" cy="3612369"/>
          </a:xfrm>
        </p:grpSpPr>
        <p:sp>
          <p:nvSpPr>
            <p:cNvPr id="11" name="文本框 17"/>
            <p:cNvSpPr txBox="1"/>
            <p:nvPr/>
          </p:nvSpPr>
          <p:spPr>
            <a:xfrm rot="704550">
              <a:off x="6068698" y="511207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2" name="文本框 28"/>
            <p:cNvSpPr txBox="1"/>
            <p:nvPr/>
          </p:nvSpPr>
          <p:spPr>
            <a:xfrm rot="704550">
              <a:off x="449696" y="1517484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3" name="文本框 29"/>
            <p:cNvSpPr txBox="1"/>
            <p:nvPr/>
          </p:nvSpPr>
          <p:spPr>
            <a:xfrm rot="704550">
              <a:off x="3421179" y="1175701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4" name="文本框 30"/>
            <p:cNvSpPr txBox="1"/>
            <p:nvPr/>
          </p:nvSpPr>
          <p:spPr>
            <a:xfrm rot="704550">
              <a:off x="2097420" y="3107913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5" name="文本框 34"/>
            <p:cNvSpPr txBox="1"/>
            <p:nvPr/>
          </p:nvSpPr>
          <p:spPr>
            <a:xfrm rot="704550">
              <a:off x="5341091" y="2805380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</p:grp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428" y="4798254"/>
            <a:ext cx="2507798" cy="2960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457"/>
          <a:stretch>
            <a:fillRect/>
          </a:stretch>
        </p:blipFill>
        <p:spPr bwMode="auto">
          <a:xfrm>
            <a:off x="941387" y="0"/>
            <a:ext cx="166528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3BFB7-74CA-4FBB-9BAA-4D55F32D716A}" type="datetimeFigureOut">
              <a:rPr lang="zh-CN" altLang="en-US" smtClean="0"/>
              <a:t>2020/6/10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E20DE-EFCC-4205-9434-E6F9C9FB4D6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5" Type="http://schemas.openxmlformats.org/officeDocument/2006/relationships/image" Target="../media/image20.pn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ctrTitle"/>
          </p:nvPr>
        </p:nvSpPr>
        <p:spPr bwMode="auto">
          <a:xfrm>
            <a:off x="685800" y="1598613"/>
            <a:ext cx="7772400" cy="1101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zh-CN" altLang="en-US"/>
          </a:p>
        </p:txBody>
      </p:sp>
      <p:pic>
        <p:nvPicPr>
          <p:cNvPr id="1026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68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57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 12"/>
          <p:cNvGrpSpPr/>
          <p:nvPr/>
        </p:nvGrpSpPr>
        <p:grpSpPr>
          <a:xfrm>
            <a:off x="449696" y="511207"/>
            <a:ext cx="8111992" cy="3612369"/>
            <a:chOff x="449696" y="511207"/>
            <a:chExt cx="8111992" cy="3612369"/>
          </a:xfrm>
        </p:grpSpPr>
        <p:sp>
          <p:nvSpPr>
            <p:cNvPr id="14" name="文本框 13"/>
            <p:cNvSpPr txBox="1"/>
            <p:nvPr/>
          </p:nvSpPr>
          <p:spPr>
            <a:xfrm rot="704550">
              <a:off x="6068698" y="511207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 rot="704550">
              <a:off x="449696" y="1517484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 rot="704550">
              <a:off x="3421179" y="1175701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 rot="704550">
              <a:off x="2097420" y="3107913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 rot="704550">
              <a:off x="5341091" y="2805380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</p:grpSp>
      <p:grpSp>
        <p:nvGrpSpPr>
          <p:cNvPr id="2" name="组 1"/>
          <p:cNvGrpSpPr/>
          <p:nvPr/>
        </p:nvGrpSpPr>
        <p:grpSpPr>
          <a:xfrm>
            <a:off x="820226" y="195079"/>
            <a:ext cx="7694895" cy="2239335"/>
            <a:chOff x="808395" y="136945"/>
            <a:chExt cx="7694895" cy="2239335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444" b="69861"/>
            <a:stretch>
              <a:fillRect/>
            </a:stretch>
          </p:blipFill>
          <p:spPr>
            <a:xfrm>
              <a:off x="808395" y="136945"/>
              <a:ext cx="2343918" cy="2128158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11" t="4297" r="35136" b="72824"/>
            <a:stretch>
              <a:fillRect/>
            </a:stretch>
          </p:blipFill>
          <p:spPr>
            <a:xfrm rot="1032491">
              <a:off x="4946491" y="1089550"/>
              <a:ext cx="811350" cy="1079702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408" b="68406"/>
            <a:stretch>
              <a:fillRect/>
            </a:stretch>
          </p:blipFill>
          <p:spPr>
            <a:xfrm>
              <a:off x="5729486" y="406534"/>
              <a:ext cx="2773804" cy="1969746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83" t="6443" r="61148" b="73834"/>
            <a:stretch>
              <a:fillRect/>
            </a:stretch>
          </p:blipFill>
          <p:spPr>
            <a:xfrm>
              <a:off x="3123145" y="1033320"/>
              <a:ext cx="979902" cy="1192162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741" t="5559" r="48703" b="76802"/>
            <a:stretch>
              <a:fillRect/>
            </a:stretch>
          </p:blipFill>
          <p:spPr>
            <a:xfrm>
              <a:off x="4040580" y="516437"/>
              <a:ext cx="1040436" cy="1169338"/>
            </a:xfrm>
            <a:prstGeom prst="rect">
              <a:avLst/>
            </a:prstGeom>
          </p:spPr>
        </p:pic>
      </p:grpSp>
      <p:sp>
        <p:nvSpPr>
          <p:cNvPr id="3" name="圆角矩形 2"/>
          <p:cNvSpPr/>
          <p:nvPr/>
        </p:nvSpPr>
        <p:spPr>
          <a:xfrm>
            <a:off x="1686081" y="2283568"/>
            <a:ext cx="5771409" cy="114004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dirty="0" smtClean="0"/>
              <a:t>   </a:t>
            </a:r>
            <a:endParaRPr kumimoji="1" lang="zh-CN" altLang="en-US" sz="1200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96" y="2752007"/>
            <a:ext cx="1712459" cy="2422300"/>
          </a:xfrm>
          <a:prstGeom prst="rect">
            <a:avLst/>
          </a:prstGeom>
        </p:spPr>
      </p:pic>
      <p:sp>
        <p:nvSpPr>
          <p:cNvPr id="29" name="TextBox 3"/>
          <p:cNvSpPr txBox="1">
            <a:spLocks noChangeArrowheads="1"/>
          </p:cNvSpPr>
          <p:nvPr/>
        </p:nvSpPr>
        <p:spPr bwMode="auto">
          <a:xfrm>
            <a:off x="1563370" y="2434590"/>
            <a:ext cx="5924550" cy="711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466" tIns="48733" rIns="97466" bIns="48733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zh-CN" sz="4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口语交际：制定班级公约</a:t>
            </a:r>
          </a:p>
        </p:txBody>
      </p:sp>
      <p:sp>
        <p:nvSpPr>
          <p:cNvPr id="30" name="TextBox 4"/>
          <p:cNvSpPr txBox="1">
            <a:spLocks noChangeArrowheads="1"/>
          </p:cNvSpPr>
          <p:nvPr/>
        </p:nvSpPr>
        <p:spPr bwMode="auto">
          <a:xfrm>
            <a:off x="3134934" y="3761009"/>
            <a:ext cx="2722563" cy="403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466" tIns="48733" rIns="97466" bIns="48733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RJ</a:t>
            </a:r>
            <a:r>
              <a:rPr lang="en-US" altLang="zh-CN" sz="2000" b="1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   </a:t>
            </a:r>
            <a:r>
              <a:rPr lang="zh-CN" altLang="en-US" sz="2000" b="1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五年级上册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4" name="Picture 8" descr="http://img01.kpkpw.com/2014/01/08/20140108103743KX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007" y="1786854"/>
            <a:ext cx="3851067" cy="25673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http://p1.so.qhimgs1.com/sdr/400__/t012be54c02874d3c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5526" y="653626"/>
            <a:ext cx="3810000" cy="29337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9488" y="1797491"/>
            <a:ext cx="3556635" cy="26663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071578" y="911855"/>
            <a:ext cx="2721550" cy="590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466" tIns="48733" rIns="97466" bIns="48733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32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班级集体活动</a:t>
            </a:r>
            <a:endParaRPr lang="zh-CN" altLang="zh-CN" sz="32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515" y="977414"/>
            <a:ext cx="3543127" cy="26594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6941" y="1275808"/>
            <a:ext cx="4114013" cy="29185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9" descr="http://hz.wenming.cn/wm_jy/xxlf/201609/W02016090134533759200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3948" y="1958009"/>
            <a:ext cx="4183070" cy="26736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矩形 12"/>
          <p:cNvSpPr>
            <a:spLocks noChangeArrowheads="1"/>
          </p:cNvSpPr>
          <p:nvPr/>
        </p:nvSpPr>
        <p:spPr bwMode="auto">
          <a:xfrm>
            <a:off x="683568" y="1113701"/>
            <a:ext cx="8045055" cy="16842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627063">
              <a:lnSpc>
                <a:spcPct val="150000"/>
              </a:lnSpc>
            </a:pP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  <a:sym typeface="+mn-ea"/>
              </a:rPr>
              <a:t>“没有规矩，不成方圆。”这节口语交际课我们就来举行一次“制定班级公约”的讨论会，说一说你为班级发展制定了哪些规矩。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　</a:t>
            </a:r>
            <a:endParaRPr lang="zh-CN" altLang="en-US" sz="2400" b="1" dirty="0" smtClean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15" name="矩形 12"/>
          <p:cNvSpPr>
            <a:spLocks noChangeArrowheads="1"/>
          </p:cNvSpPr>
          <p:nvPr/>
        </p:nvSpPr>
        <p:spPr bwMode="auto">
          <a:xfrm>
            <a:off x="1955305" y="2781018"/>
            <a:ext cx="5645596" cy="11988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713105">
              <a:lnSpc>
                <a:spcPct val="150000"/>
              </a:lnSpc>
            </a:pPr>
            <a:r>
              <a:rPr lang="zh-CN" altLang="en-US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制定班级公约</a:t>
            </a:r>
            <a:r>
              <a:rPr lang="zh-CN" alt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　</a:t>
            </a:r>
            <a:r>
              <a:rPr lang="zh-CN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　</a:t>
            </a:r>
            <a:endParaRPr lang="zh-CN" altLang="en-US" sz="24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矩形 12"/>
          <p:cNvSpPr>
            <a:spLocks noChangeArrowheads="1"/>
          </p:cNvSpPr>
          <p:nvPr/>
        </p:nvSpPr>
        <p:spPr bwMode="auto">
          <a:xfrm>
            <a:off x="607962" y="1136055"/>
            <a:ext cx="8045055" cy="3415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536575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  <a:sym typeface="+mn-ea"/>
              </a:rPr>
              <a:t>班级公约是同学们共同制定、认可的规则。这次口语交际要求我们共同制定班级公约，营造良好的学习环境，建设团结友爱的班集体。可以从班级实际针对学习、纪律、卫生等方面提出并讨论形成班级建设目标，每位同学写出两三条重要的公约内容分组讨论，然后小组汇报意见，形成班级公约，最后要张贴在教室里，每位同学要自觉遵守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  <a:sym typeface="+mn-ea"/>
              </a:rPr>
              <a:t>。</a:t>
            </a:r>
            <a:endParaRPr lang="zh-CN" altLang="en-US" sz="2400" b="1" dirty="0" smtClean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27" name="矩形 12"/>
          <p:cNvSpPr>
            <a:spLocks noChangeArrowheads="1"/>
          </p:cNvSpPr>
          <p:nvPr/>
        </p:nvSpPr>
        <p:spPr bwMode="auto">
          <a:xfrm>
            <a:off x="405696" y="639717"/>
            <a:ext cx="6803178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713105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FF"/>
                </a:solidFill>
                <a:latin typeface="+mj-ea"/>
                <a:ea typeface="+mj-ea"/>
              </a:rPr>
              <a:t>说说这次口语交际给我们提出了哪些要求？</a:t>
            </a:r>
          </a:p>
        </p:txBody>
      </p:sp>
      <p:sp>
        <p:nvSpPr>
          <p:cNvPr id="28" name="矩形 12"/>
          <p:cNvSpPr>
            <a:spLocks noChangeArrowheads="1"/>
          </p:cNvSpPr>
          <p:nvPr/>
        </p:nvSpPr>
        <p:spPr bwMode="auto">
          <a:xfrm>
            <a:off x="2247419" y="-183971"/>
            <a:ext cx="4472880" cy="1015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713105">
              <a:lnSpc>
                <a:spcPct val="150000"/>
              </a:lnSpc>
            </a:pPr>
            <a:r>
              <a:rPr lang="zh-CN" alt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明确交际要求</a:t>
            </a:r>
            <a:endParaRPr lang="en-US" altLang="zh-CN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2"/>
          <p:cNvSpPr>
            <a:spLocks noChangeArrowheads="1"/>
          </p:cNvSpPr>
          <p:nvPr/>
        </p:nvSpPr>
        <p:spPr bwMode="auto">
          <a:xfrm>
            <a:off x="97578" y="671007"/>
            <a:ext cx="8045055" cy="8299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713105">
              <a:lnSpc>
                <a:spcPct val="150000"/>
              </a:lnSpc>
            </a:pPr>
            <a:r>
              <a:rPr lang="zh-CN" altLang="en-US" sz="32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说说这次口语交际的活动流程？</a:t>
            </a:r>
            <a:endParaRPr lang="zh-CN" altLang="en-US" sz="3200" b="1" dirty="0" smtClean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8437" name="矩形 12"/>
          <p:cNvSpPr/>
          <p:nvPr/>
        </p:nvSpPr>
        <p:spPr>
          <a:xfrm>
            <a:off x="711317" y="1420878"/>
            <a:ext cx="8045450" cy="2222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262255" indent="-26225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提出班级建设目标；</a:t>
            </a:r>
            <a:endParaRPr lang="en-US" altLang="zh-CN" sz="2400" b="1" dirty="0">
              <a:latin typeface="宋体" pitchFamily="2" charset="-122"/>
              <a:ea typeface="宋体" pitchFamily="2" charset="-122"/>
            </a:endParaRPr>
          </a:p>
          <a:p>
            <a:pPr marL="262255" indent="-26225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针对班级建设目标提出自己认为比较重要的班级公约；</a:t>
            </a:r>
            <a:endParaRPr lang="en-US" altLang="zh-CN" sz="2400" b="1" dirty="0">
              <a:latin typeface="宋体" pitchFamily="2" charset="-122"/>
              <a:ea typeface="宋体" pitchFamily="2" charset="-122"/>
            </a:endParaRPr>
          </a:p>
          <a:p>
            <a:pPr marL="262255" indent="-26225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分组讨论，去杂留精；</a:t>
            </a:r>
            <a:endParaRPr lang="en-US" altLang="zh-CN" sz="2400" b="1" dirty="0">
              <a:latin typeface="宋体" pitchFamily="2" charset="-122"/>
              <a:ea typeface="宋体" pitchFamily="2" charset="-122"/>
            </a:endParaRPr>
          </a:p>
          <a:p>
            <a:pPr marL="262255" indent="-26225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全班表决，形成公约。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43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3306708" y="-10633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华文琥珀" pitchFamily="2" charset="-122"/>
                <a:ea typeface="华文琥珀" pitchFamily="2" charset="-122"/>
              </a:rPr>
              <a:t>温馨提示</a:t>
            </a:r>
            <a:endParaRPr lang="zh-CN" alt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华文琥珀" pitchFamily="2" charset="-122"/>
              <a:ea typeface="华文琥珀" pitchFamily="2" charset="-122"/>
            </a:endParaRPr>
          </a:p>
        </p:txBody>
      </p:sp>
      <p:sp>
        <p:nvSpPr>
          <p:cNvPr id="6" name="矩形 12"/>
          <p:cNvSpPr>
            <a:spLocks noChangeArrowheads="1"/>
          </p:cNvSpPr>
          <p:nvPr/>
        </p:nvSpPr>
        <p:spPr bwMode="auto">
          <a:xfrm>
            <a:off x="555625" y="692695"/>
            <a:ext cx="8045450" cy="714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71310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本次口语交际中我们应该注意什么？</a:t>
            </a:r>
          </a:p>
        </p:txBody>
      </p:sp>
      <p:sp>
        <p:nvSpPr>
          <p:cNvPr id="10" name="AutoShape 45"/>
          <p:cNvSpPr/>
          <p:nvPr/>
        </p:nvSpPr>
        <p:spPr>
          <a:xfrm>
            <a:off x="875030" y="1944474"/>
            <a:ext cx="2397125" cy="873125"/>
          </a:xfrm>
          <a:prstGeom prst="wedgeRoundRectCallout">
            <a:avLst>
              <a:gd name="adj1" fmla="val 59333"/>
              <a:gd name="adj2" fmla="val 42468"/>
              <a:gd name="adj3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just"/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发言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时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要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控制时间。</a:t>
            </a:r>
          </a:p>
        </p:txBody>
      </p:sp>
      <p:sp>
        <p:nvSpPr>
          <p:cNvPr id="11" name="AutoShape 46"/>
          <p:cNvSpPr/>
          <p:nvPr/>
        </p:nvSpPr>
        <p:spPr>
          <a:xfrm>
            <a:off x="5881804" y="1524402"/>
            <a:ext cx="2825750" cy="1759585"/>
          </a:xfrm>
          <a:prstGeom prst="wedgeRoundRectCallout">
            <a:avLst>
              <a:gd name="adj1" fmla="val -57167"/>
              <a:gd name="adj2" fmla="val -2960"/>
              <a:gd name="adj3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l" defTabSz="914400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讨论后作小结，既总结大家的共同意见，也说明不同意见。</a:t>
            </a:r>
          </a:p>
        </p:txBody>
      </p:sp>
      <p:pic>
        <p:nvPicPr>
          <p:cNvPr id="20484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30575" y="2670020"/>
            <a:ext cx="2533650" cy="166433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bldLvl="0" animBg="1"/>
      <p:bldP spid="11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3356335" y="14657"/>
            <a:ext cx="21451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华文琥珀" pitchFamily="2" charset="-122"/>
                <a:ea typeface="华文琥珀" pitchFamily="2" charset="-122"/>
                <a:cs typeface="+mn-cs"/>
              </a:rPr>
              <a:t>交际方法 </a:t>
            </a:r>
            <a:endParaRPr kumimoji="0" lang="zh-CN" altLang="en-US" sz="3600" b="1" i="0" u="none" strike="noStrike" kern="1200" cap="none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华文琥珀" pitchFamily="2" charset="-122"/>
              <a:ea typeface="华文琥珀" pitchFamily="2" charset="-122"/>
              <a:cs typeface="+mn-cs"/>
            </a:endParaRPr>
          </a:p>
        </p:txBody>
      </p:sp>
      <p:sp>
        <p:nvSpPr>
          <p:cNvPr id="20485" name="矩形 12"/>
          <p:cNvSpPr/>
          <p:nvPr/>
        </p:nvSpPr>
        <p:spPr>
          <a:xfrm>
            <a:off x="-66561" y="529855"/>
            <a:ext cx="6900531" cy="73866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27380">
              <a:lnSpc>
                <a:spcPct val="150000"/>
              </a:lnSpc>
            </a:pP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1.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anose="02020603050405020304" pitchFamily="18" charset="0"/>
                <a:sym typeface="+mn-ea"/>
              </a:rPr>
              <a:t>你</a:t>
            </a:r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anose="02020603050405020304" pitchFamily="18" charset="0"/>
                <a:sym typeface="+mn-ea"/>
              </a:rPr>
              <a:t>心目中的优秀班集体是什么样的？</a:t>
            </a:r>
            <a:endParaRPr lang="zh-CN" altLang="en-US" sz="2800" b="1" dirty="0" smtClean="0">
              <a:solidFill>
                <a:srgbClr val="00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" name="矩形 12"/>
          <p:cNvSpPr>
            <a:spLocks noChangeArrowheads="1"/>
          </p:cNvSpPr>
          <p:nvPr/>
        </p:nvSpPr>
        <p:spPr bwMode="auto">
          <a:xfrm>
            <a:off x="549923" y="1115177"/>
            <a:ext cx="7926388" cy="181690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271780" marR="0" lvl="0" indent="-2717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(1)</a:t>
            </a:r>
            <a:r>
              <a:rPr kumimoji="0" lang="zh-CN" alt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“学习”方面</a:t>
            </a:r>
            <a:endParaRPr kumimoji="0" lang="en-US" altLang="zh-CN" sz="2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627063" marR="0" lvl="0" indent="893763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想一想怎么样才算是优秀的班级？在学习方面，我们班级要达到怎么样的目标？</a:t>
            </a:r>
          </a:p>
        </p:txBody>
      </p:sp>
      <p:grpSp>
        <p:nvGrpSpPr>
          <p:cNvPr id="4" name="组合 4"/>
          <p:cNvGrpSpPr/>
          <p:nvPr/>
        </p:nvGrpSpPr>
        <p:grpSpPr>
          <a:xfrm>
            <a:off x="4817648" y="2964589"/>
            <a:ext cx="3540125" cy="1331912"/>
            <a:chOff x="5019261" y="3070756"/>
            <a:chExt cx="3540524" cy="1332279"/>
          </a:xfrm>
        </p:grpSpPr>
        <p:sp>
          <p:nvSpPr>
            <p:cNvPr id="5" name="云形标注 4"/>
            <p:cNvSpPr/>
            <p:nvPr/>
          </p:nvSpPr>
          <p:spPr>
            <a:xfrm>
              <a:off x="5019261" y="3070756"/>
              <a:ext cx="3540524" cy="1332279"/>
            </a:xfrm>
            <a:prstGeom prst="cloudCallout">
              <a:avLst>
                <a:gd name="adj1" fmla="val -67902"/>
                <a:gd name="adj2" fmla="val -45185"/>
              </a:avLst>
            </a:prstGeom>
            <a:solidFill>
              <a:srgbClr val="D5F7FB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512" name="Rectangle 1"/>
            <p:cNvSpPr/>
            <p:nvPr/>
          </p:nvSpPr>
          <p:spPr>
            <a:xfrm>
              <a:off x="5426764" y="3142963"/>
              <a:ext cx="3133021" cy="12006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>
              <a:spAutoFit/>
            </a:bodyPr>
            <a:lstStyle/>
            <a:p>
              <a:pPr eaLnBrk="0" hangingPunct="0"/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作业应该按时完成；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0" hangingPunct="0"/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上课应该积极举手</a:t>
              </a:r>
              <a:r>
                <a:rPr lang="zh-CN" altLang="en-US" sz="24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发言</a:t>
              </a:r>
              <a:r>
                <a:rPr lang="zh-CN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……</a:t>
              </a:r>
              <a:endParaRPr lang="zh-CN" altLang="zh-CN" sz="4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2"/>
          <p:cNvSpPr>
            <a:spLocks noChangeArrowheads="1"/>
          </p:cNvSpPr>
          <p:nvPr/>
        </p:nvSpPr>
        <p:spPr bwMode="auto">
          <a:xfrm>
            <a:off x="534988" y="652463"/>
            <a:ext cx="7893050" cy="20313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271780" marR="0" lvl="0" indent="-2717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(2)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“纪 律”方面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542925" marR="0" lvl="0" indent="7112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我们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班级有哪些不足？针对这些问题，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可以制定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哪些公约？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3" name="矩形 12"/>
          <p:cNvSpPr>
            <a:spLocks noChangeArrowheads="1"/>
          </p:cNvSpPr>
          <p:nvPr/>
        </p:nvSpPr>
        <p:spPr bwMode="auto">
          <a:xfrm>
            <a:off x="545621" y="2449267"/>
            <a:ext cx="7926388" cy="20313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271780" marR="0" lvl="0" indent="-2717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(3)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“卫 生”方面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542925" lvl="0" indent="711200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我们班级有哪些缺点或优点？针对班级实际，我们</a:t>
            </a:r>
            <a:r>
              <a:rPr lang="zh-CN" altLang="en-US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可以制定哪些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公约？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2"/>
          <p:cNvSpPr>
            <a:spLocks noChangeArrowheads="1"/>
          </p:cNvSpPr>
          <p:nvPr/>
        </p:nvSpPr>
        <p:spPr bwMode="auto">
          <a:xfrm>
            <a:off x="735803" y="769983"/>
            <a:ext cx="7926388" cy="2676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271780" marR="0" lvl="0" indent="-2717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(4)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？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你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还想制定哪些班级公约？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①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小组合作交流。</a:t>
            </a:r>
          </a:p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②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代表作汇报发言，一起讨论，完善班级公约。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宋体" panose="02010600030101010101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61963" y="788684"/>
            <a:ext cx="411734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2.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根据目标，提出公约。</a:t>
            </a:r>
          </a:p>
        </p:txBody>
      </p:sp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461963" y="1350933"/>
            <a:ext cx="8363060" cy="286232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 marL="363855" marR="0" lvl="0" indent="-363855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(1)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想一想这些班级建设目标，哪几个目标是你最感兴趣的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？选取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至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3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个你最感兴趣的建设目标。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363855" lvl="0" indent="-363855" defTabSz="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(2)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结合自己选择的目标思考对策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，提出</a:t>
            </a:r>
            <a:r>
              <a:rPr lang="en-US" altLang="zh-CN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2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至</a:t>
            </a:r>
            <a:r>
              <a:rPr lang="en-US" altLang="zh-CN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3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条班级公约，要有针对性，内容要具体，可操作。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363855" marR="0" lvl="0" indent="-363855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(3)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小组交流，相互间提出自己的班级公约。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04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04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15128" y="650455"/>
            <a:ext cx="268732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8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  <a:sym typeface="+mn-ea"/>
              </a:rPr>
              <a:t>3.</a:t>
            </a:r>
            <a:r>
              <a:rPr lang="zh-CN" altLang="en-US" sz="28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  <a:sym typeface="+mn-ea"/>
              </a:rPr>
              <a:t>交际表观点。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61441" name="Rectangle 1"/>
          <p:cNvSpPr>
            <a:spLocks noChangeArrowheads="1"/>
          </p:cNvSpPr>
          <p:nvPr/>
        </p:nvSpPr>
        <p:spPr bwMode="auto">
          <a:xfrm>
            <a:off x="628158" y="1069078"/>
            <a:ext cx="7993063" cy="341503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(1)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小组合作交流。</a:t>
            </a:r>
          </a:p>
          <a:p>
            <a:pPr marL="262255" marR="0" lvl="0" indent="551180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交流要求：先想好了再说，注意叙述的顺序；态度自然大方，尽量把事情说清楚，说具体，声音要洪亮。</a:t>
            </a:r>
          </a:p>
          <a:p>
            <a:pPr marL="262255" marR="0" lvl="0" indent="-262255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(2)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根据组内每个人提出的公约，去除不合理的、重复的部分，形成小组意见，并写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在纸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上。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indent="0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(3)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组内推选代表，参加全班的口语交际活动。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89554" y="928789"/>
            <a:ext cx="268732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8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  <a:sym typeface="+mn-ea"/>
              </a:rPr>
              <a:t>4.</a:t>
            </a:r>
            <a:r>
              <a:rPr lang="zh-CN" altLang="en-US" sz="28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  <a:sym typeface="+mn-ea"/>
              </a:rPr>
              <a:t>评议谁最棒。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61441" name="Rectangle 1"/>
          <p:cNvSpPr>
            <a:spLocks noChangeArrowheads="1"/>
          </p:cNvSpPr>
          <p:nvPr/>
        </p:nvSpPr>
        <p:spPr bwMode="auto">
          <a:xfrm>
            <a:off x="451803" y="1492697"/>
            <a:ext cx="7993063" cy="13849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 marL="355600" marR="0" lvl="0" indent="6273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  <a:sym typeface="+mn-ea"/>
              </a:rPr>
              <a:t>全班评议，</a:t>
            </a:r>
            <a:r>
              <a:rPr lang="zh-CN" altLang="en-US" sz="2800" b="1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  <a:sym typeface="+mn-ea"/>
              </a:rPr>
              <a:t>看发言的同学讲的内容</a:t>
            </a: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  <a:sym typeface="+mn-ea"/>
              </a:rPr>
              <a:t>是否符合要求、语言是否流畅、重点是否突出。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535072" y="46939"/>
            <a:ext cx="20313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琥珀" pitchFamily="2" charset="-122"/>
                <a:ea typeface="华文琥珀" pitchFamily="2" charset="-122"/>
                <a:cs typeface="+mn-cs"/>
              </a:rPr>
              <a:t>欣赏范例</a:t>
            </a:r>
            <a:endParaRPr kumimoji="0" lang="zh-CN" altLang="en-US" sz="3600" b="1" i="0" u="none" strike="noStrike" kern="1200" cap="none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华文琥珀" pitchFamily="2" charset="-122"/>
              <a:ea typeface="华文琥珀" pitchFamily="2" charset="-122"/>
              <a:cs typeface="+mn-cs"/>
            </a:endParaRPr>
          </a:p>
        </p:txBody>
      </p:sp>
      <p:grpSp>
        <p:nvGrpSpPr>
          <p:cNvPr id="2" name="组合 2"/>
          <p:cNvGrpSpPr/>
          <p:nvPr/>
        </p:nvGrpSpPr>
        <p:grpSpPr>
          <a:xfrm>
            <a:off x="480695" y="602937"/>
            <a:ext cx="8333696" cy="2154142"/>
            <a:chOff x="457964" y="639586"/>
            <a:chExt cx="8332274" cy="2155057"/>
          </a:xfrm>
        </p:grpSpPr>
        <p:sp>
          <p:nvSpPr>
            <p:cNvPr id="26630" name="矩形 14"/>
            <p:cNvSpPr>
              <a:spLocks noChangeArrowheads="1"/>
            </p:cNvSpPr>
            <p:nvPr/>
          </p:nvSpPr>
          <p:spPr bwMode="auto">
            <a:xfrm>
              <a:off x="457964" y="1178130"/>
              <a:ext cx="8332274" cy="161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457200" algn="l" defTabSz="4572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班级建设目标</a:t>
              </a:r>
            </a:p>
            <a:p>
              <a:pPr marL="0" marR="0" lvl="0" indent="457200" algn="l" defTabSz="4572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将五一班建设为班风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正、学风浓、比赛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获奖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多、展示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机会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多、同学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宋体" pitchFamily="2" charset="-122"/>
                  <a:cs typeface="Times New Roman" pitchFamily="18" charset="0"/>
                </a:rPr>
                <a:t>喜欢、家长放心、老师开心、班主任少操心的优秀班集体。</a:t>
              </a:r>
            </a:p>
          </p:txBody>
        </p:sp>
        <p:sp>
          <p:nvSpPr>
            <p:cNvPr id="27655" name="矩形 1"/>
            <p:cNvSpPr/>
            <p:nvPr/>
          </p:nvSpPr>
          <p:spPr>
            <a:xfrm>
              <a:off x="2858920" y="639586"/>
              <a:ext cx="3430162" cy="6571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800" b="1" dirty="0">
                  <a:solidFill>
                    <a:srgbClr val="000000"/>
                  </a:solidFill>
                  <a:latin typeface="黑体" pitchFamily="49" charset="-122"/>
                  <a:ea typeface="黑体" pitchFamily="49" charset="-122"/>
                  <a:cs typeface="Times New Roman" pitchFamily="18" charset="0"/>
                </a:rPr>
                <a:t>五年级一班班级公约</a:t>
              </a:r>
              <a:endParaRPr lang="en-US" altLang="zh-CN" sz="2800" b="1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endParaRPr>
            </a:p>
          </p:txBody>
        </p:sp>
      </p:grpSp>
      <p:sp>
        <p:nvSpPr>
          <p:cNvPr id="7" name="矩形 14"/>
          <p:cNvSpPr>
            <a:spLocks noChangeArrowheads="1"/>
          </p:cNvSpPr>
          <p:nvPr/>
        </p:nvSpPr>
        <p:spPr bwMode="auto">
          <a:xfrm>
            <a:off x="442770" y="2681294"/>
            <a:ext cx="8446049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4572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班级公约内容</a:t>
            </a:r>
          </a:p>
          <a:p>
            <a:pPr marL="0" marR="0" lvl="0" indent="4572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1.进校：穿戴整洁重仪表，危险物品莫带来；进校说声老师好，相互问候有礼貌</a:t>
            </a:r>
            <a:r>
              <a:rPr kumimoji="0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。</a:t>
            </a:r>
            <a:endParaRPr kumimoji="0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7545" y="650428"/>
            <a:ext cx="7713662" cy="397031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sz="2100" b="1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  <a:sym typeface="+mn-ea"/>
              </a:rPr>
              <a:t>2.集队：出操集队快静齐，升旗仪式要庄重；听好看好用心记，行为规范要遵守。</a:t>
            </a:r>
            <a:endParaRPr sz="2100" b="1" dirty="0">
              <a:solidFill>
                <a:srgbClr val="00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indent="457200">
              <a:lnSpc>
                <a:spcPct val="150000"/>
              </a:lnSpc>
            </a:pPr>
            <a:r>
              <a:rPr sz="2100" b="1" dirty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3.锻炼：动作规范做好操，体魄健壮素质好；每天眼操做两次，持之以恒视力保。</a:t>
            </a:r>
          </a:p>
          <a:p>
            <a:pPr indent="457200">
              <a:lnSpc>
                <a:spcPct val="150000"/>
              </a:lnSpc>
            </a:pPr>
            <a:r>
              <a:rPr sz="2100" b="1" dirty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4.上课：铃声一响教室静，专心听讲勤思考；举手发言敢提问，尊敬师长听教导。</a:t>
            </a:r>
          </a:p>
          <a:p>
            <a:pPr indent="457200">
              <a:lnSpc>
                <a:spcPct val="150000"/>
              </a:lnSpc>
            </a:pPr>
            <a:r>
              <a:rPr sz="2100" b="1" dirty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5.课间：课间休息不吵闹，文明整洁要做到；勤俭节约爱公物，</a:t>
            </a:r>
            <a:r>
              <a:rPr sz="2100" b="1" dirty="0" smtClean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遵循公德</a:t>
            </a:r>
            <a:r>
              <a:rPr lang="zh-CN" altLang="en-US" sz="2100" b="1" dirty="0" smtClean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更</a:t>
            </a:r>
            <a:r>
              <a:rPr sz="2100" b="1" dirty="0" err="1" smtClean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重要</a:t>
            </a:r>
            <a:r>
              <a:rPr sz="2100" b="1" dirty="0" smtClean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。</a:t>
            </a:r>
            <a:endParaRPr sz="2100" b="1" dirty="0">
              <a:solidFill>
                <a:srgbClr val="00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43215" y="850576"/>
            <a:ext cx="7415212" cy="29997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sz="2100" b="1" dirty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  <a:sym typeface="+mn-ea"/>
              </a:rPr>
              <a:t>6.学习：各门功课要学好，遵守纪律最重要；预习复习要自觉，环环扣紧才生效。</a:t>
            </a:r>
            <a:endParaRPr sz="2100" b="1" dirty="0">
              <a:solidFill>
                <a:srgbClr val="00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indent="457200">
              <a:lnSpc>
                <a:spcPct val="150000"/>
              </a:lnSpc>
            </a:pPr>
            <a:r>
              <a:rPr sz="2100" b="1" dirty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7.作业：审清题意独立做，格式规范不抄袭；作业整洁字端正，保质保量按时交。</a:t>
            </a:r>
          </a:p>
          <a:p>
            <a:pPr indent="457200">
              <a:lnSpc>
                <a:spcPct val="150000"/>
              </a:lnSpc>
            </a:pPr>
            <a:r>
              <a:rPr sz="2100" b="1" dirty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8.离校：值日卫生勤打扫，按时离校关门窗；横穿马路站看行，安全法规要记牢。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3376610" y="36745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琥珀" pitchFamily="2" charset="-122"/>
                <a:ea typeface="华文琥珀" pitchFamily="2" charset="-122"/>
                <a:cs typeface="+mn-cs"/>
              </a:rPr>
              <a:t>教师总结</a:t>
            </a:r>
            <a:endParaRPr kumimoji="0" lang="zh-CN" altLang="en-US" sz="3600" b="1" i="0" u="none" strike="noStrike" kern="1200" cap="none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华文琥珀" pitchFamily="2" charset="-122"/>
              <a:ea typeface="华文琥珀" pitchFamily="2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14266" y="2016040"/>
            <a:ext cx="78406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4205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sym typeface="+mn-ea"/>
              </a:rPr>
              <a:t>班级公约的制定，要根据班级具体情况，提出班级建设目标，根据建设目标，提出有针对性的公约。公约表述要清楚完整，没有重复，内容涉及面广、适用。</a:t>
            </a:r>
          </a:p>
        </p:txBody>
      </p:sp>
      <p:sp>
        <p:nvSpPr>
          <p:cNvPr id="6" name="矩形 5"/>
          <p:cNvSpPr/>
          <p:nvPr/>
        </p:nvSpPr>
        <p:spPr>
          <a:xfrm>
            <a:off x="909328" y="843558"/>
            <a:ext cx="7272808" cy="1113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    </a:t>
            </a:r>
            <a:r>
              <a:rPr lang="zh-CN" altLang="en-US" sz="2400" b="1" dirty="0">
                <a:solidFill>
                  <a:srgbClr val="0000FF"/>
                </a:solidFill>
                <a:latin typeface="宋体" pitchFamily="2" charset="-122"/>
                <a:ea typeface="宋体" pitchFamily="2" charset="-122"/>
                <a:sym typeface="+mn-ea"/>
              </a:rPr>
              <a:t>同学们，这节课我们制定了班级公约，谁能说说，制定班级公约应该注意些什么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itchFamily="2" charset="-122"/>
                <a:ea typeface="宋体" pitchFamily="2" charset="-122"/>
                <a:sym typeface="+mn-ea"/>
              </a:rPr>
              <a:t>？</a:t>
            </a:r>
            <a:endParaRPr lang="en-US" altLang="zh-CN" sz="2400" b="1" dirty="0" smtClean="0">
              <a:solidFill>
                <a:srgbClr val="0000FF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 10"/>
          <p:cNvGrpSpPr/>
          <p:nvPr/>
        </p:nvGrpSpPr>
        <p:grpSpPr>
          <a:xfrm>
            <a:off x="449696" y="511207"/>
            <a:ext cx="8111992" cy="3612369"/>
            <a:chOff x="449696" y="511207"/>
            <a:chExt cx="8111992" cy="3612369"/>
          </a:xfrm>
        </p:grpSpPr>
        <p:sp>
          <p:nvSpPr>
            <p:cNvPr id="13" name="文本框 12"/>
            <p:cNvSpPr txBox="1"/>
            <p:nvPr/>
          </p:nvSpPr>
          <p:spPr>
            <a:xfrm rot="704550">
              <a:off x="6068698" y="511207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 rot="704550">
              <a:off x="449696" y="1517484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 rot="704550">
              <a:off x="3421179" y="1175701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 rot="704550">
              <a:off x="2097420" y="3107913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 rot="704550">
              <a:off x="5341091" y="2805380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84"/>
          <a:stretch>
            <a:fillRect/>
          </a:stretch>
        </p:blipFill>
        <p:spPr>
          <a:xfrm>
            <a:off x="0" y="3743658"/>
            <a:ext cx="9144000" cy="139984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04" y="3026413"/>
            <a:ext cx="1110951" cy="1178661"/>
          </a:xfrm>
          <a:prstGeom prst="rect">
            <a:avLst/>
          </a:prstGeom>
        </p:spPr>
      </p:pic>
      <p:pic>
        <p:nvPicPr>
          <p:cNvPr id="18" name="Picture 39" descr="구름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963" y="111125"/>
            <a:ext cx="571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0" descr="구름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42925"/>
            <a:ext cx="752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26"/>
          <p:cNvSpPr/>
          <p:nvPr/>
        </p:nvSpPr>
        <p:spPr>
          <a:xfrm>
            <a:off x="2160317" y="2357030"/>
            <a:ext cx="5014714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b="1" kern="0" cap="all" dirty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</a:rPr>
              <a:t>Thank you! </a:t>
            </a:r>
            <a:endParaRPr lang="zh-CN" altLang="en-US" sz="6000" b="1" kern="0" cap="all" dirty="0">
              <a:ln w="0"/>
              <a:gradFill flip="none">
                <a:gsLst>
                  <a:gs pos="0">
                    <a:srgbClr val="4F81BD">
                      <a:tint val="75000"/>
                      <a:shade val="75000"/>
                      <a:satMod val="170000"/>
                    </a:srgbClr>
                  </a:gs>
                  <a:gs pos="49000">
                    <a:srgbClr val="4F81BD">
                      <a:tint val="88000"/>
                      <a:shade val="65000"/>
                      <a:satMod val="172000"/>
                    </a:srgbClr>
                  </a:gs>
                  <a:gs pos="50000">
                    <a:srgbClr val="4F81BD">
                      <a:shade val="65000"/>
                      <a:satMod val="130000"/>
                    </a:srgbClr>
                  </a:gs>
                  <a:gs pos="92000">
                    <a:srgbClr val="4F81BD">
                      <a:shade val="50000"/>
                      <a:satMod val="120000"/>
                    </a:srgbClr>
                  </a:gs>
                  <a:gs pos="100000">
                    <a:srgbClr val="4F81BD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anose="020B0604020202020204" pitchFamily="34" charset="0"/>
            </a:endParaRPr>
          </a:p>
        </p:txBody>
      </p:sp>
      <p:grpSp>
        <p:nvGrpSpPr>
          <p:cNvPr id="29" name="组 1"/>
          <p:cNvGrpSpPr/>
          <p:nvPr/>
        </p:nvGrpSpPr>
        <p:grpSpPr bwMode="auto">
          <a:xfrm>
            <a:off x="879475" y="372892"/>
            <a:ext cx="7694613" cy="2239963"/>
            <a:chOff x="808395" y="136945"/>
            <a:chExt cx="7694895" cy="2239335"/>
          </a:xfrm>
        </p:grpSpPr>
        <p:pic>
          <p:nvPicPr>
            <p:cNvPr id="30" name="图片 1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444" b="69861"/>
            <a:stretch>
              <a:fillRect/>
            </a:stretch>
          </p:blipFill>
          <p:spPr bwMode="auto">
            <a:xfrm>
              <a:off x="808395" y="136945"/>
              <a:ext cx="2343918" cy="2128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图片 1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11" t="4297" r="35136" b="72824"/>
            <a:stretch>
              <a:fillRect/>
            </a:stretch>
          </p:blipFill>
          <p:spPr bwMode="auto">
            <a:xfrm rot="1032491">
              <a:off x="4946491" y="1089550"/>
              <a:ext cx="811350" cy="1079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图片 1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407" b="68407"/>
            <a:stretch>
              <a:fillRect/>
            </a:stretch>
          </p:blipFill>
          <p:spPr bwMode="auto">
            <a:xfrm>
              <a:off x="5729486" y="406534"/>
              <a:ext cx="2773804" cy="1969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图片 1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83" t="6442" r="61148" b="73834"/>
            <a:stretch>
              <a:fillRect/>
            </a:stretch>
          </p:blipFill>
          <p:spPr bwMode="auto">
            <a:xfrm>
              <a:off x="3123145" y="1033320"/>
              <a:ext cx="979902" cy="1192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图片 1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741" t="5559" r="48703" b="76802"/>
            <a:stretch>
              <a:fillRect/>
            </a:stretch>
          </p:blipFill>
          <p:spPr bwMode="auto">
            <a:xfrm>
              <a:off x="4040580" y="516437"/>
              <a:ext cx="1040436" cy="1169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0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18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那拉提草原的天空">
      <a:dk1>
        <a:srgbClr val="000000"/>
      </a:dk1>
      <a:lt1>
        <a:srgbClr val="FFFFFF"/>
      </a:lt1>
      <a:dk2>
        <a:srgbClr val="455F51"/>
      </a:dk2>
      <a:lt2>
        <a:srgbClr val="E2DFCC"/>
      </a:lt2>
      <a:accent1>
        <a:srgbClr val="4A7B29"/>
      </a:accent1>
      <a:accent2>
        <a:srgbClr val="2A3D52"/>
      </a:accent2>
      <a:accent3>
        <a:srgbClr val="739A28"/>
      </a:accent3>
      <a:accent4>
        <a:srgbClr val="37A76F"/>
      </a:accent4>
      <a:accent5>
        <a:srgbClr val="4EB3CF"/>
      </a:accent5>
      <a:accent6>
        <a:srgbClr val="51C3F9"/>
      </a:accent6>
      <a:hlink>
        <a:srgbClr val="08A5EF"/>
      </a:hlink>
      <a:folHlink>
        <a:srgbClr val="977B2D"/>
      </a:folHlink>
    </a:clrScheme>
    <a:fontScheme name="自定义 4">
      <a:majorFont>
        <a:latin typeface="Lao UI"/>
        <a:ea typeface="方正卡通简体"/>
        <a:cs typeface=""/>
      </a:majorFont>
      <a:minorFont>
        <a:latin typeface="Lao UI"/>
        <a:ea typeface="方正卡通简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</TotalTime>
  <Words>802</Words>
  <Application>Microsoft Office PowerPoint</Application>
  <PresentationFormat>全屏显示(16:9)</PresentationFormat>
  <Paragraphs>72</Paragraphs>
  <Slides>20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iTianKong.com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dreamsummit</dc:creator>
  <cp:lastModifiedBy>User</cp:lastModifiedBy>
  <cp:revision>105</cp:revision>
  <dcterms:created xsi:type="dcterms:W3CDTF">2015-05-21T02:05:00Z</dcterms:created>
  <dcterms:modified xsi:type="dcterms:W3CDTF">2020-06-10T03:48:34Z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