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74" r:id="rId1"/>
  </p:sldMasterIdLst>
  <p:notesMasterIdLst>
    <p:notesMasterId r:id="rId68"/>
  </p:notesMasterIdLst>
  <p:handoutMasterIdLst>
    <p:handoutMasterId r:id="rId69"/>
  </p:handoutMasterIdLst>
  <p:sldIdLst>
    <p:sldId id="1089" r:id="rId2"/>
    <p:sldId id="1090" r:id="rId3"/>
    <p:sldId id="1091" r:id="rId4"/>
    <p:sldId id="1197" r:id="rId5"/>
    <p:sldId id="1092" r:id="rId6"/>
    <p:sldId id="1093" r:id="rId7"/>
    <p:sldId id="1095" r:id="rId8"/>
    <p:sldId id="1096" r:id="rId9"/>
    <p:sldId id="1097" r:id="rId10"/>
    <p:sldId id="1098" r:id="rId11"/>
    <p:sldId id="1100" r:id="rId12"/>
    <p:sldId id="1099" r:id="rId13"/>
    <p:sldId id="1156" r:id="rId14"/>
    <p:sldId id="1102" r:id="rId15"/>
    <p:sldId id="1103" r:id="rId16"/>
    <p:sldId id="1104" r:id="rId17"/>
    <p:sldId id="1106" r:id="rId18"/>
    <p:sldId id="1150" r:id="rId19"/>
    <p:sldId id="1228" r:id="rId20"/>
    <p:sldId id="1222" r:id="rId21"/>
    <p:sldId id="1108" r:id="rId22"/>
    <p:sldId id="1107" r:id="rId23"/>
    <p:sldId id="1110" r:id="rId24"/>
    <p:sldId id="1151" r:id="rId25"/>
    <p:sldId id="1111" r:id="rId26"/>
    <p:sldId id="1112" r:id="rId27"/>
    <p:sldId id="1220" r:id="rId28"/>
    <p:sldId id="1223" r:id="rId29"/>
    <p:sldId id="1224" r:id="rId30"/>
    <p:sldId id="1225" r:id="rId31"/>
    <p:sldId id="1219" r:id="rId32"/>
    <p:sldId id="1117" r:id="rId33"/>
    <p:sldId id="1142" r:id="rId34"/>
    <p:sldId id="1231" r:id="rId35"/>
    <p:sldId id="1203" r:id="rId36"/>
    <p:sldId id="1140" r:id="rId37"/>
    <p:sldId id="1217" r:id="rId38"/>
    <p:sldId id="1118" r:id="rId39"/>
    <p:sldId id="1230" r:id="rId40"/>
    <p:sldId id="1232" r:id="rId41"/>
    <p:sldId id="1143" r:id="rId42"/>
    <p:sldId id="1144" r:id="rId43"/>
    <p:sldId id="1146" r:id="rId44"/>
    <p:sldId id="1147" r:id="rId45"/>
    <p:sldId id="1218" r:id="rId46"/>
    <p:sldId id="1125" r:id="rId47"/>
    <p:sldId id="1214" r:id="rId48"/>
    <p:sldId id="1207" r:id="rId49"/>
    <p:sldId id="1155" r:id="rId50"/>
    <p:sldId id="1215" r:id="rId51"/>
    <p:sldId id="1216" r:id="rId52"/>
    <p:sldId id="1153" r:id="rId53"/>
    <p:sldId id="1213" r:id="rId54"/>
    <p:sldId id="1211" r:id="rId55"/>
    <p:sldId id="1129" r:id="rId56"/>
    <p:sldId id="1208" r:id="rId57"/>
    <p:sldId id="1130" r:id="rId58"/>
    <p:sldId id="1199" r:id="rId59"/>
    <p:sldId id="1209" r:id="rId60"/>
    <p:sldId id="1132" r:id="rId61"/>
    <p:sldId id="1133" r:id="rId62"/>
    <p:sldId id="1135" r:id="rId63"/>
    <p:sldId id="1201" r:id="rId64"/>
    <p:sldId id="1227" r:id="rId65"/>
    <p:sldId id="1137" r:id="rId66"/>
    <p:sldId id="1154" r:id="rId67"/>
  </p:sldIdLst>
  <p:sldSz cx="9144000" cy="5143500" type="screen16x9"/>
  <p:notesSz cx="6858000" cy="9144000"/>
  <p:embeddedFontLst>
    <p:embeddedFont>
      <p:font typeface="汉语拼音" charset="-122"/>
      <p:regular r:id="rId70"/>
    </p:embeddedFont>
    <p:embeddedFont>
      <p:font typeface="幼圆" pitchFamily="49" charset="-122"/>
      <p:regular r:id="rId71"/>
    </p:embeddedFont>
    <p:embeddedFont>
      <p:font typeface="Calibri" pitchFamily="34" charset="0"/>
      <p:regular r:id="rId72"/>
      <p:bold r:id="rId73"/>
      <p:italic r:id="rId74"/>
      <p:boldItalic r:id="rId75"/>
    </p:embeddedFont>
    <p:embeddedFont>
      <p:font typeface="微软雅黑" pitchFamily="34" charset="-122"/>
      <p:regular r:id="rId76"/>
      <p:bold r:id="rId77"/>
    </p:embeddedFont>
    <p:embeddedFont>
      <p:font typeface="华文楷体" pitchFamily="2" charset="-122"/>
      <p:regular r:id="rId78"/>
    </p:embeddedFont>
    <p:embeddedFont>
      <p:font typeface="楷体" pitchFamily="49" charset="-122"/>
      <p:regular r:id="rId79"/>
    </p:embeddedFont>
    <p:embeddedFont>
      <p:font typeface="黑体" pitchFamily="49" charset="-122"/>
      <p:regular r:id="rId80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5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FF"/>
    <a:srgbClr val="FFFFFF"/>
    <a:srgbClr val="00B050"/>
    <a:srgbClr val="A38302"/>
    <a:srgbClr val="0066FF"/>
    <a:srgbClr val="FEFCDE"/>
    <a:srgbClr val="FF00FF"/>
    <a:srgbClr val="FF6600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745" autoAdjust="0"/>
    <p:restoredTop sz="93824" autoAdjust="0"/>
  </p:normalViewPr>
  <p:slideViewPr>
    <p:cSldViewPr>
      <p:cViewPr>
        <p:scale>
          <a:sx n="75" d="100"/>
          <a:sy n="75" d="100"/>
        </p:scale>
        <p:origin x="-1866" y="-768"/>
      </p:cViewPr>
      <p:guideLst>
        <p:guide orient="horz" pos="3162"/>
        <p:guide pos="5760"/>
      </p:guideLst>
    </p:cSldViewPr>
  </p:slideViewPr>
  <p:outlineViewPr>
    <p:cViewPr>
      <p:scale>
        <a:sx n="33" d="100"/>
        <a:sy n="33" d="100"/>
      </p:scale>
      <p:origin x="0" y="1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3576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131"/>
        <p:guide pos="226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6" Type="http://schemas.openxmlformats.org/officeDocument/2006/relationships/font" Target="fonts/font7.fntdata"/><Relationship Id="rId84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font" Target="fonts/font5.fntdata"/><Relationship Id="rId79" Type="http://schemas.openxmlformats.org/officeDocument/2006/relationships/font" Target="fonts/font10.fntdata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presProps" Target="presProps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handoutMaster" Target="handoutMasters/handoutMaster1.xml"/><Relationship Id="rId77" Type="http://schemas.openxmlformats.org/officeDocument/2006/relationships/font" Target="fonts/font8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3.fntdata"/><Relationship Id="rId80" Type="http://schemas.openxmlformats.org/officeDocument/2006/relationships/font" Target="fonts/font11.fntdata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font" Target="fonts/font1.fntdata"/><Relationship Id="rId75" Type="http://schemas.openxmlformats.org/officeDocument/2006/relationships/font" Target="fonts/font6.fntdata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font" Target="fonts/font4.fntdata"/><Relationship Id="rId78" Type="http://schemas.openxmlformats.org/officeDocument/2006/relationships/font" Target="fonts/font9.fntdata"/><Relationship Id="rId81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t>2019/8/2 Friday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83376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>2019/8/2 Friday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8339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54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>
                <a:solidFill>
                  <a:prstClr val="black"/>
                </a:solidFill>
              </a:rPr>
              <a:t>66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1.xml"/><Relationship Id="rId4" Type="http://schemas.openxmlformats.org/officeDocument/2006/relationships/tags" Target="../tags/tag10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6.xml"/><Relationship Id="rId4" Type="http://schemas.openxmlformats.org/officeDocument/2006/relationships/tags" Target="../tags/tag15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1.xml"/><Relationship Id="rId4" Type="http://schemas.openxmlformats.org/officeDocument/2006/relationships/tags" Target="../tags/tag20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3" Type="http://schemas.openxmlformats.org/officeDocument/2006/relationships/tags" Target="../tags/tag30.xml"/><Relationship Id="rId7" Type="http://schemas.openxmlformats.org/officeDocument/2006/relationships/tags" Target="../tags/tag34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9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tags" Target="../tags/tag46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3.xml"/><Relationship Id="rId4" Type="http://schemas.openxmlformats.org/officeDocument/2006/relationships/tags" Target="../tags/tag5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7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6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502413" y="1941212"/>
            <a:ext cx="8139178" cy="674375"/>
          </a:xfrm>
        </p:spPr>
        <p:txBody>
          <a:bodyPr lIns="76198" tIns="28574" rIns="19049" bIns="28574" anchor="t" anchorCtr="0">
            <a:noAutofit/>
          </a:bodyPr>
          <a:lstStyle>
            <a:lvl1pPr algn="ctr">
              <a:defRPr sz="4100" b="0" spc="4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502413" y="2674620"/>
            <a:ext cx="8139178" cy="713238"/>
          </a:xfrm>
        </p:spPr>
        <p:txBody>
          <a:bodyPr lIns="76198" tIns="28574" rIns="57149" bIns="28574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1800" u="none" strike="noStrike" kern="1200" cap="none" spc="150" normalizeH="0" baseline="0">
                <a:solidFill>
                  <a:schemeClr val="tx1"/>
                </a:solidFill>
                <a:uFillTx/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40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2019/8/2 Friday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02413" y="324000"/>
            <a:ext cx="8139178" cy="486000"/>
          </a:xfrm>
        </p:spPr>
        <p:txBody>
          <a:bodyPr vert="horz" lIns="76198" tIns="28574" rIns="57149" bIns="28574" rtlCol="0" anchor="ctr" anchorCtr="0">
            <a:noAutofit/>
          </a:bodyPr>
          <a:lstStyle>
            <a:lvl1pPr marL="0" marR="0" algn="l" defTabSz="685783" rtl="0" eaLnBrk="1" fontAlgn="auto" latinLnBrk="0" hangingPunct="1">
              <a:lnSpc>
                <a:spcPct val="100000"/>
              </a:lnSpc>
              <a:buNone/>
              <a:defRPr kumimoji="0" lang="zh-CN" altLang="en-US" sz="2100" b="1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502413" y="972000"/>
            <a:ext cx="8139178" cy="3781016"/>
          </a:xfrm>
        </p:spPr>
        <p:txBody>
          <a:bodyPr vert="horz" lIns="76198" tIns="0" rIns="61912" bIns="0" rtlCol="0">
            <a:noAutofit/>
          </a:bodyPr>
          <a:lstStyle>
            <a:lvl1pPr marL="171446" marR="0" lvl="0" indent="-171446" algn="l" defTabSz="685783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13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514337" marR="0" lvl="1" indent="-171446" algn="l" defTabSz="685783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tabLst>
                <a:tab pos="1207264" algn="l"/>
              </a:tabLst>
              <a:defRPr kumimoji="0" lang="zh-CN" altLang="en-US" sz="1200" b="0" i="0" u="none" strike="noStrike" kern="1200" cap="none" spc="113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57228" marR="0" lvl="2" indent="-171446" algn="l" defTabSz="685783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13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200120" marR="0" lvl="3" indent="-171446" algn="l" defTabSz="685783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13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43012" marR="0" lvl="4" indent="-171446" algn="l" defTabSz="685783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13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2019/8/2 Friday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02449" y="2856549"/>
            <a:ext cx="8139178" cy="468634"/>
          </a:xfrm>
        </p:spPr>
        <p:txBody>
          <a:bodyPr lIns="76198" tIns="28574" rIns="47624" bIns="28574" anchor="t" anchorCtr="0">
            <a:noAutofit/>
          </a:bodyPr>
          <a:lstStyle>
            <a:lvl1pPr>
              <a:defRPr sz="2700" b="0" u="none" strike="noStrike" kern="1200" cap="none" spc="225" normalizeH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502445" y="3383758"/>
            <a:ext cx="8139178" cy="808489"/>
          </a:xfrm>
        </p:spPr>
        <p:txBody>
          <a:bodyPr lIns="76198" tIns="28574" rIns="57149" bIns="28574">
            <a:noAutofit/>
          </a:bodyPr>
          <a:lstStyle>
            <a:lvl1pPr marL="0" indent="0" eaLnBrk="1" fontAlgn="auto" latinLnBrk="0" hangingPunct="1">
              <a:buNone/>
              <a:defRPr kumimoji="0" lang="zh-CN" altLang="en-US" sz="1200" b="0" i="0" u="none" strike="noStrike" kern="1200" cap="none" spc="113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2019/8/2 Friday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02413" y="324000"/>
            <a:ext cx="8139178" cy="486000"/>
          </a:xfrm>
        </p:spPr>
        <p:txBody>
          <a:bodyPr vert="horz" lIns="76198" tIns="28574" rIns="57149" bIns="28574" rtlCol="0" anchor="ctr" anchorCtr="0">
            <a:noAutofit/>
          </a:bodyPr>
          <a:lstStyle>
            <a:lvl1pPr marL="0" marR="0" lvl="0" algn="l" defTabSz="685783" rtl="0" eaLnBrk="1" fontAlgn="auto" latinLnBrk="0" hangingPunct="1">
              <a:lnSpc>
                <a:spcPct val="100000"/>
              </a:lnSpc>
              <a:buNone/>
              <a:defRPr kumimoji="0" lang="zh-CN" altLang="en-US" sz="2100" b="1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502447" y="972000"/>
            <a:ext cx="3962432" cy="3780000"/>
          </a:xfrm>
        </p:spPr>
        <p:txBody>
          <a:bodyPr vert="horz" lIns="76198" tIns="0" rIns="61912" bIns="0" rtlCol="0">
            <a:noAutofit/>
          </a:bodyPr>
          <a:lstStyle>
            <a:lvl1pPr marL="171446" marR="0" lvl="0" indent="-171446" algn="l" defTabSz="685783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13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514337" marR="0" lvl="1" indent="-171446" algn="l" defTabSz="685783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tabLst>
                <a:tab pos="1207264" algn="l"/>
              </a:tabLst>
              <a:defRPr kumimoji="0" lang="zh-CN" altLang="en-US" sz="1200" b="0" i="0" u="none" strike="noStrike" kern="1200" cap="none" spc="113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57228" marR="0" lvl="2" indent="-171446" algn="l" defTabSz="685783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13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200120" marR="0" lvl="3" indent="-171446" algn="l" defTabSz="685783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13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43012" marR="0" lvl="4" indent="-171446" algn="l" defTabSz="685783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13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79158" y="972000"/>
            <a:ext cx="3962432" cy="3780000"/>
          </a:xfrm>
        </p:spPr>
        <p:txBody>
          <a:bodyPr>
            <a:noAutofit/>
          </a:bodyPr>
          <a:lstStyle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2019/8/2 Friday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02413" y="324000"/>
            <a:ext cx="8139178" cy="486000"/>
          </a:xfrm>
        </p:spPr>
        <p:txBody>
          <a:bodyPr vert="horz" lIns="76198" tIns="28574" rIns="57149" bIns="28574" rtlCol="0" anchor="ctr" anchorCtr="0">
            <a:noAutofit/>
          </a:bodyPr>
          <a:lstStyle>
            <a:lvl1pPr marL="0" marR="0" lvl="0" algn="l" defTabSz="685783" rtl="0" eaLnBrk="1" fontAlgn="auto" latinLnBrk="0" hangingPunct="1">
              <a:lnSpc>
                <a:spcPct val="100000"/>
              </a:lnSpc>
              <a:buNone/>
              <a:defRPr kumimoji="0" lang="zh-CN" altLang="en-US" sz="2100" b="1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502447" y="972001"/>
            <a:ext cx="3962432" cy="285752"/>
          </a:xfrm>
        </p:spPr>
        <p:txBody>
          <a:bodyPr lIns="76198" tIns="28574" rIns="57149" bIns="28574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1500" b="1" u="none" strike="noStrike" kern="1200" cap="none" spc="150" normalizeH="0" baseline="0">
                <a:solidFill>
                  <a:schemeClr val="tx1"/>
                </a:solidFill>
                <a:uFillTx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40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502444" y="1341783"/>
            <a:ext cx="3962400" cy="3414176"/>
          </a:xfrm>
        </p:spPr>
        <p:txBody>
          <a:bodyPr vert="horz" lIns="76198" tIns="0" rIns="61912" bIns="0" rtlCol="0">
            <a:noAutofit/>
          </a:bodyPr>
          <a:lstStyle>
            <a:lvl1pPr marL="171446" marR="0" lvl="0" indent="-171446" algn="l" defTabSz="685783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13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514337" marR="0" lvl="1" indent="-171446" algn="l" defTabSz="685783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tabLst>
                <a:tab pos="1207264" algn="l"/>
              </a:tabLst>
              <a:defRPr kumimoji="0" lang="zh-CN" altLang="en-US" sz="1200" b="0" i="0" u="none" strike="noStrike" kern="1200" cap="none" spc="113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57228" marR="0" lvl="2" indent="-171446" algn="l" defTabSz="685783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13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200120" marR="0" lvl="3" indent="-171446" algn="l" defTabSz="685783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13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43012" marR="0" lvl="4" indent="-171446" algn="l" defTabSz="685783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13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4676812" y="972001"/>
            <a:ext cx="3962432" cy="285752"/>
          </a:xfrm>
        </p:spPr>
        <p:txBody>
          <a:bodyPr vert="horz" lIns="76198" tIns="28574" rIns="57149" bIns="28574" rtlCol="0" anchor="t" anchorCtr="0">
            <a:noAutofit/>
          </a:bodyPr>
          <a:lstStyle>
            <a:lvl1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1500" b="1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40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76812" y="1341783"/>
            <a:ext cx="3962432" cy="3414176"/>
          </a:xfrm>
        </p:spPr>
        <p:txBody>
          <a:bodyPr vert="horz" lIns="76198" tIns="0" rIns="61912" bIns="0" rtlCol="0">
            <a:noAutofit/>
          </a:bodyPr>
          <a:lstStyle>
            <a:lvl1pPr marL="171446" marR="0" lvl="0" indent="-171446" algn="l" defTabSz="685783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13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514337" marR="0" lvl="1" indent="-171446" algn="l" defTabSz="685783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tabLst>
                <a:tab pos="1207264" algn="l"/>
              </a:tabLst>
              <a:defRPr kumimoji="0" lang="zh-CN" altLang="en-US" sz="1200" b="0" i="0" u="none" strike="noStrike" kern="1200" cap="none" spc="113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57228" marR="0" lvl="2" indent="-171446" algn="l" defTabSz="685783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13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200120" marR="0" lvl="3" indent="-171446" algn="l" defTabSz="685783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13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43012" marR="0" lvl="4" indent="-171446" algn="l" defTabSz="685783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13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2019/8/2 Friday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76198" tIns="28574" rIns="57149" bIns="28574" rtlCol="0" anchor="ctr" anchorCtr="0">
            <a:noAutofit/>
          </a:bodyPr>
          <a:lstStyle>
            <a:lvl1pPr marL="0" marR="0" lvl="0" algn="l" defTabSz="685783" rtl="0" eaLnBrk="1" fontAlgn="auto" latinLnBrk="0" hangingPunct="1">
              <a:lnSpc>
                <a:spcPct val="100000"/>
              </a:lnSpc>
              <a:buNone/>
              <a:defRPr kumimoji="0" lang="zh-CN" altLang="en-US" sz="2100" b="1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2019/8/2 Friday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2019/8/2 Friday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502447" y="972000"/>
            <a:ext cx="3962432" cy="3780000"/>
          </a:xfrm>
        </p:spPr>
        <p:txBody>
          <a:bodyPr vert="horz" lIns="76198" tIns="0" rIns="61912" bIns="0" rtlCol="0">
            <a:noAutofit/>
          </a:bodyPr>
          <a:lstStyle>
            <a:lvl1pPr marL="0" marR="0" lvl="0" indent="0" algn="l" defTabSz="685783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None/>
              <a:defRPr kumimoji="0" lang="zh-CN" altLang="en-US" sz="1200" b="0" i="0" u="none" strike="noStrike" kern="1200" cap="none" spc="113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514337" marR="0" lvl="1" indent="-171446" algn="l" defTabSz="685783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tabLst>
                <a:tab pos="1207264" algn="l"/>
              </a:tabLst>
              <a:defRPr kumimoji="0" lang="zh-CN" altLang="en-US" sz="1200" b="0" i="0" u="none" strike="noStrike" kern="1200" cap="none" spc="113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57228" marR="0" lvl="2" indent="-171446" algn="l" defTabSz="685783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13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200120" marR="0" lvl="3" indent="-171446" algn="l" defTabSz="685783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13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43012" marR="0" lvl="4" indent="-171446" algn="l" defTabSz="685783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13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4679194" y="972000"/>
            <a:ext cx="3962432" cy="3780000"/>
          </a:xfrm>
        </p:spPr>
        <p:txBody>
          <a:bodyPr vert="horz" lIns="76198" tIns="0" rIns="61912" bIns="0" rtlCol="0">
            <a:normAutofit/>
          </a:bodyPr>
          <a:lstStyle>
            <a:lvl1pPr marL="171446" marR="0" lvl="0" indent="-171446" algn="l" defTabSz="685783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13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2019/8/2 Friday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928351" y="714382"/>
            <a:ext cx="713238" cy="4041680"/>
          </a:xfrm>
        </p:spPr>
        <p:txBody>
          <a:bodyPr vert="eaVert" lIns="76198" tIns="28574" rIns="57149" bIns="28574" rtlCol="0" anchor="ctr" anchorCtr="0">
            <a:noAutofit/>
          </a:bodyPr>
          <a:lstStyle>
            <a:lvl1pPr marL="0" marR="0" lvl="0" algn="l" defTabSz="685783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1800" b="1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502445" y="714376"/>
            <a:ext cx="7371076" cy="4041680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2019/8/2 Friday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2019/8/2 Friday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502449" y="714381"/>
            <a:ext cx="8139178" cy="3780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2019/8/2 Friday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02413" y="1941212"/>
            <a:ext cx="8139178" cy="674375"/>
          </a:xfrm>
        </p:spPr>
        <p:txBody>
          <a:bodyPr vert="horz" lIns="76198" tIns="28574" rIns="19049" bIns="28574" rtlCol="0" anchor="t" anchorCtr="0">
            <a:noAutofit/>
          </a:bodyPr>
          <a:lstStyle>
            <a:lvl1pPr marL="0" marR="0" algn="ctr" defTabSz="685783" rtl="0" eaLnBrk="1" fontAlgn="auto" latinLnBrk="0" hangingPunct="1">
              <a:lnSpc>
                <a:spcPct val="100000"/>
              </a:lnSpc>
              <a:buNone/>
              <a:defRPr kumimoji="0" lang="zh-CN" altLang="en-US" sz="4100" b="0" i="0" u="none" strike="noStrike" kern="1200" cap="none" spc="450" normalizeH="0" baseline="0" noProof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781" y="2914650"/>
            <a:ext cx="6400443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62" y="1200151"/>
            <a:ext cx="8229481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ags" Target="../tags/tag3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tags" Target="../tags/tag6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tags" Target="../tags/tag5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ags" Target="../tags/tag1.xml"/><Relationship Id="rId40" Type="http://schemas.openxmlformats.org/officeDocument/2006/relationships/tags" Target="../tags/tag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43">
            <a:alphaModFix amt="61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7"/>
            </p:custDataLst>
          </p:nvPr>
        </p:nvSpPr>
        <p:spPr>
          <a:xfrm>
            <a:off x="502412" y="324000"/>
            <a:ext cx="8139178" cy="486000"/>
          </a:xfrm>
          <a:prstGeom prst="rect">
            <a:avLst/>
          </a:prstGeom>
        </p:spPr>
        <p:txBody>
          <a:bodyPr vert="horz" lIns="76200" tIns="28575" rIns="57150" bIns="28575" rtlCol="0" anchor="ctr" anchorCtr="0">
            <a:no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8"/>
            </p:custDataLst>
          </p:nvPr>
        </p:nvSpPr>
        <p:spPr>
          <a:xfrm>
            <a:off x="502412" y="972000"/>
            <a:ext cx="8139178" cy="3780000"/>
          </a:xfrm>
          <a:prstGeom prst="rect">
            <a:avLst/>
          </a:prstGeom>
        </p:spPr>
        <p:txBody>
          <a:bodyPr vert="horz" lIns="76200" tIns="0" rIns="61913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9"/>
            </p:custDataLst>
          </p:nvPr>
        </p:nvSpPr>
        <p:spPr>
          <a:xfrm>
            <a:off x="659807" y="4762375"/>
            <a:ext cx="2025000" cy="237600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2019/8/2 Friday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40"/>
            </p:custDataLst>
          </p:nvPr>
        </p:nvSpPr>
        <p:spPr>
          <a:xfrm>
            <a:off x="3087000" y="4762375"/>
            <a:ext cx="2970000" cy="237600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41"/>
            </p:custDataLst>
          </p:nvPr>
        </p:nvSpPr>
        <p:spPr>
          <a:xfrm>
            <a:off x="6457950" y="4762375"/>
            <a:ext cx="2025000" cy="237600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KSO_TEMPLATE" hidden="1"/>
          <p:cNvSpPr/>
          <p:nvPr>
            <p:custDataLst>
              <p:tags r:id="rId42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49" r:id="rId16"/>
    <p:sldLayoutId id="2147483650" r:id="rId17"/>
    <p:sldLayoutId id="2147483652" r:id="rId18"/>
    <p:sldLayoutId id="2147483654" r:id="rId19"/>
    <p:sldLayoutId id="2147483655" r:id="rId20"/>
    <p:sldLayoutId id="2147483656" r:id="rId21"/>
    <p:sldLayoutId id="2147483657" r:id="rId22"/>
    <p:sldLayoutId id="2147483658" r:id="rId23"/>
    <p:sldLayoutId id="2147483659" r:id="rId24"/>
    <p:sldLayoutId id="2147483661" r:id="rId25"/>
    <p:sldLayoutId id="2147483662" r:id="rId26"/>
    <p:sldLayoutId id="2147483663" r:id="rId27"/>
    <p:sldLayoutId id="2147483664" r:id="rId28"/>
    <p:sldLayoutId id="2147483665" r:id="rId29"/>
    <p:sldLayoutId id="2147483666" r:id="rId30"/>
    <p:sldLayoutId id="2147483667" r:id="rId31"/>
    <p:sldLayoutId id="2147483668" r:id="rId32"/>
    <p:sldLayoutId id="2147483669" r:id="rId33"/>
    <p:sldLayoutId id="2147483670" r:id="rId34"/>
    <p:sldLayoutId id="2147483671" r:id="rId35"/>
  </p:sldLayoutIdLst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2100" b="1" u="none" strike="noStrike" kern="1200" cap="none" spc="150" normalizeH="0">
          <a:solidFill>
            <a:schemeClr val="tx1"/>
          </a:solidFill>
          <a:uFillTx/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750"/>
        </a:spcAft>
        <a:buFont typeface="Arial" panose="020B0604020202020204" pitchFamily="34" charset="0"/>
        <a:buChar char="•"/>
        <a:defRPr sz="1200" u="none" strike="noStrike" kern="1200" cap="none" spc="113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5143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750"/>
        </a:spcAft>
        <a:buFont typeface="Arial" panose="020B0604020202020204" pitchFamily="34" charset="0"/>
        <a:buChar char="•"/>
        <a:tabLst>
          <a:tab pos="1207294" algn="l"/>
        </a:tabLst>
        <a:defRPr sz="1200" u="none" strike="noStrike" kern="1200" cap="none" spc="113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8572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750"/>
        </a:spcAft>
        <a:buFont typeface="Arial" panose="020B0604020202020204" pitchFamily="34" charset="0"/>
        <a:buChar char="•"/>
        <a:defRPr sz="1200" u="none" strike="noStrike" kern="1200" cap="none" spc="113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2001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750"/>
        </a:spcAft>
        <a:buFont typeface="Arial" panose="020B0604020202020204" pitchFamily="34" charset="0"/>
        <a:buChar char="•"/>
        <a:defRPr sz="1200" u="none" strike="noStrike" kern="1200" cap="none" spc="113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15430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750"/>
        </a:spcAft>
        <a:buFont typeface="Arial" panose="020B0604020202020204" pitchFamily="34" charset="0"/>
        <a:buChar char="•"/>
        <a:defRPr sz="1200" u="none" strike="noStrike" kern="1200" cap="none" spc="113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5.jpeg"/><Relationship Id="rId2" Type="http://schemas.openxmlformats.org/officeDocument/2006/relationships/audio" Target="file:///D:\19&#31179;&#20154;&#25945;&#20845;&#19978;&#19977;&#26679;&#20809;&#30424;&#25972;&#29702;\&#20154;&#25945;&#20845;&#19978;&#19971;&#24425;&#20809;&#30424;\&#25945;&#23398;&#36164;&#28304;&#20869;&#23481;&#65288;&#25353;&#39033;&#30446;&#36827;&#20837;&#65289;\&#25945;&#23398;&#35838;&#20214;\&#31532;&#20108;&#21333;&#20803;\6%20&#29436;&#29273;&#23665;&#20116;&#22766;&#22763;\&#27468;&#21809;&#20108;&#23567;&#25918;&#29275;&#37070;.mp3" TargetMode="External"/><Relationship Id="rId1" Type="http://schemas.microsoft.com/office/2007/relationships/media" Target="file:///D:\19&#31179;&#20154;&#25945;&#20845;&#19978;&#19977;&#26679;&#20809;&#30424;&#25972;&#29702;\&#20154;&#25945;&#20845;&#19978;&#19971;&#24425;&#20809;&#30424;\&#25945;&#23398;&#36164;&#28304;&#20869;&#23481;&#65288;&#25353;&#39033;&#30446;&#36827;&#20837;&#65289;\&#25945;&#23398;&#35838;&#20214;\&#31532;&#20108;&#21333;&#20803;\6%20&#29436;&#29273;&#23665;&#20116;&#22766;&#22763;\&#27468;&#21809;&#20108;&#23567;&#25918;&#29275;&#37070;.mp3" TargetMode="Externa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Relationship Id="rId5" Type="http://schemas.openxmlformats.org/officeDocument/2006/relationships/slide" Target="slide25.xml"/><Relationship Id="rId4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&#35838;&#25991;&#26391;&#35835;-6&#29436;&#29273;&#23665;&#20116;&#22766;&#22763;.mp4" TargetMode="Externa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&#29983;&#23383;&#35270;&#39057;-6&#29436;&#29273;&#23665;&#20116;&#22766;&#22763;.mp4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&#23383;&#35789;&#21548;&#20889;-6&#29436;&#29273;&#23665;&#20116;&#22766;&#22763;.mp4" TargetMode="Externa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&#29436;&#29273;&#23665;&#20116;&#22766;&#22763;&#36339;&#23830;.wmv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file:///D:\19&#31179;&#20154;&#25945;&#20845;&#19978;&#19977;&#26679;&#20809;&#30424;&#25972;&#29702;\&#20154;&#25945;&#20845;&#19978;&#19971;&#24425;&#20809;&#30424;\&#25945;&#23398;&#36164;&#28304;&#20869;&#23481;&#65288;&#25353;&#39033;&#30446;&#36827;&#20837;&#65289;\&#25945;&#23398;&#35838;&#20214;\&#31532;&#20108;&#21333;&#20803;\6%20&#29436;&#29273;&#23665;&#20116;&#22766;&#22763;\&#24754;&#22766;.mp3" TargetMode="External"/><Relationship Id="rId1" Type="http://schemas.microsoft.com/office/2007/relationships/media" Target="file:///D:\19&#31179;&#20154;&#25945;&#20845;&#19978;&#19977;&#26679;&#20809;&#30424;&#25972;&#29702;\&#20154;&#25945;&#20845;&#19978;&#19971;&#24425;&#20809;&#30424;\&#25945;&#23398;&#36164;&#28304;&#20869;&#23481;&#65288;&#25353;&#39033;&#30446;&#36827;&#20837;&#65289;\&#25945;&#23398;&#35838;&#20214;\&#31532;&#20108;&#21333;&#20803;\6%20&#29436;&#29273;&#23665;&#20116;&#22766;&#22763;\&#24754;&#22766;.mp3" TargetMode="External"/><Relationship Id="rId5" Type="http://schemas.openxmlformats.org/officeDocument/2006/relationships/image" Target="../media/image60.png"/><Relationship Id="rId4" Type="http://schemas.openxmlformats.org/officeDocument/2006/relationships/image" Target="../media/image59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王二小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8890"/>
            <a:ext cx="9144000" cy="5175250"/>
          </a:xfrm>
          <a:prstGeom prst="rect">
            <a:avLst/>
          </a:prstGeom>
        </p:spPr>
      </p:pic>
      <p:pic>
        <p:nvPicPr>
          <p:cNvPr id="7" name="图片 6" descr="2.jpg"/>
          <p:cNvPicPr>
            <a:picLocks noChangeAspect="1"/>
          </p:cNvPicPr>
          <p:nvPr/>
        </p:nvPicPr>
        <p:blipFill>
          <a:blip r:embed="rId5"/>
          <a:srcRect l="4592" r="3571" b="6614"/>
          <a:stretch>
            <a:fillRect/>
          </a:stretch>
        </p:blipFill>
        <p:spPr>
          <a:xfrm>
            <a:off x="0" y="-8890"/>
            <a:ext cx="9144000" cy="5143500"/>
          </a:xfrm>
          <a:prstGeom prst="rect">
            <a:avLst/>
          </a:prstGeom>
        </p:spPr>
      </p:pic>
      <p:pic>
        <p:nvPicPr>
          <p:cNvPr id="10" name="图片 9" descr="4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" y="0"/>
            <a:ext cx="9144000" cy="5143500"/>
          </a:xfrm>
          <a:prstGeom prst="rect">
            <a:avLst/>
          </a:prstGeom>
        </p:spPr>
      </p:pic>
      <p:pic>
        <p:nvPicPr>
          <p:cNvPr id="8" name="图片 7" descr="3.jpe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" y="22860"/>
            <a:ext cx="9144000" cy="5143500"/>
          </a:xfrm>
          <a:prstGeom prst="rect">
            <a:avLst/>
          </a:prstGeom>
        </p:spPr>
      </p:pic>
      <p:pic>
        <p:nvPicPr>
          <p:cNvPr id="11" name="图片 10" descr="5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10" y="22860"/>
            <a:ext cx="9144000" cy="51435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77215" y="1303655"/>
            <a:ext cx="7997190" cy="15684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像王二小这样的抗日英雄还有很多，今天我们就来学习狼牙山五壮士的故事。</a:t>
            </a:r>
            <a:endParaRPr lang="zh-CN" altLang="en-US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13" name="歌唱二小放牛郎.mp3">
            <a:hlinkClick r:id="" action="ppaction://media"/>
          </p:cNvPr>
          <p:cNvPicPr>
            <a:picLocks noRot="1"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715272" y="3786196"/>
            <a:ext cx="304800" cy="304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84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984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484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984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484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36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9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2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0" y="1"/>
            <a:ext cx="9144000" cy="5143499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763435" y="1614939"/>
            <a:ext cx="54006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6  </a:t>
            </a:r>
            <a:r>
              <a:rPr lang="zh-CN" altLang="en-US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狼牙山五壮士</a:t>
            </a:r>
            <a:endParaRPr lang="zh-CN" alt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897" y="4238670"/>
            <a:ext cx="1629583" cy="378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3130" y="4630420"/>
            <a:ext cx="1614170" cy="3987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文本框 15">
            <a:hlinkClick r:id="rId4" action="ppaction://hlinksldjump"/>
          </p:cNvPr>
          <p:cNvSpPr txBox="1"/>
          <p:nvPr/>
        </p:nvSpPr>
        <p:spPr>
          <a:xfrm>
            <a:off x="7275010" y="4227934"/>
            <a:ext cx="1231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>
                <a:solidFill>
                  <a:schemeClr val="bg1"/>
                </a:solidFill>
              </a:rPr>
              <a:t>第一课时</a:t>
            </a:r>
          </a:p>
        </p:txBody>
      </p:sp>
      <p:sp>
        <p:nvSpPr>
          <p:cNvPr id="12" name="文本框 14">
            <a:hlinkClick r:id="rId5" action="ppaction://hlinksldjump"/>
          </p:cNvPr>
          <p:cNvSpPr txBox="1"/>
          <p:nvPr/>
        </p:nvSpPr>
        <p:spPr>
          <a:xfrm>
            <a:off x="7275010" y="4619912"/>
            <a:ext cx="12975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>
                <a:solidFill>
                  <a:schemeClr val="bg1"/>
                </a:solidFill>
              </a:rPr>
              <a:t>第二课时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 txBox="1"/>
          <p:nvPr/>
        </p:nvSpPr>
        <p:spPr>
          <a:xfrm>
            <a:off x="820179" y="1166916"/>
            <a:ext cx="3571900" cy="2928958"/>
          </a:xfrm>
          <a:prstGeom prst="rect">
            <a:avLst/>
          </a:prstGeom>
        </p:spPr>
        <p:txBody>
          <a:bodyPr/>
          <a:lstStyle/>
          <a:p>
            <a:pPr lvl="0">
              <a:lnSpc>
                <a:spcPts val="3600"/>
              </a:lnSpc>
              <a:spcBef>
                <a:spcPct val="0"/>
              </a:spcBef>
            </a:pPr>
            <a:r>
              <a:rPr kumimoji="0" lang="zh-CN" altLang="zh-CN" sz="32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沈重</a:t>
            </a:r>
            <a:r>
              <a:rPr kumimoji="0" lang="zh-CN" altLang="zh-CN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：</a:t>
            </a:r>
            <a:endParaRPr kumimoji="0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j-cs"/>
            </a:endParaRPr>
          </a:p>
          <a:p>
            <a:pPr lvl="0">
              <a:lnSpc>
                <a:spcPts val="3600"/>
              </a:lnSpc>
              <a:spcBef>
                <a:spcPct val="0"/>
              </a:spcBef>
            </a:pP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    </a:t>
            </a:r>
            <a:r>
              <a:rPr kumimoji="0" lang="zh-CN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原名</a:t>
            </a:r>
            <a:r>
              <a:rPr kumimoji="0" lang="zh-CN" altLang="zh-CN" sz="2400" b="1" i="0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沈绍初</a:t>
            </a:r>
            <a:r>
              <a:rPr kumimoji="0" lang="zh-CN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，浙江吴兴县人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，</a:t>
            </a:r>
            <a:r>
              <a:rPr kumimoji="0" lang="zh-CN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中共党员。解放战争期间担任《新张家口报》社长，身体有残疾，一目失明。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j-cs"/>
            </a:endParaRPr>
          </a:p>
        </p:txBody>
      </p:sp>
      <p:pic>
        <p:nvPicPr>
          <p:cNvPr id="6" name="图片 5" descr="沈重.jpg"/>
          <p:cNvPicPr>
            <a:picLocks noChangeAspect="1"/>
          </p:cNvPicPr>
          <p:nvPr/>
        </p:nvPicPr>
        <p:blipFill>
          <a:blip r:embed="rId2" cstate="print"/>
          <a:srcRect l="16949" r="10169"/>
          <a:stretch>
            <a:fillRect/>
          </a:stretch>
        </p:blipFill>
        <p:spPr>
          <a:xfrm>
            <a:off x="5076056" y="1171225"/>
            <a:ext cx="3214710" cy="315410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49" y="536227"/>
            <a:ext cx="1629583" cy="378638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文本框 11"/>
          <p:cNvSpPr txBox="1"/>
          <p:nvPr/>
        </p:nvSpPr>
        <p:spPr>
          <a:xfrm>
            <a:off x="172162" y="525491"/>
            <a:ext cx="1231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 smtClean="0">
                <a:solidFill>
                  <a:schemeClr val="bg1"/>
                </a:solidFill>
              </a:rPr>
              <a:t>第一课时</a:t>
            </a:r>
            <a:endParaRPr kumimoji="1" lang="zh-CN" alt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920750" y="1000125"/>
            <a:ext cx="7192010" cy="3415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1941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年，日军对河北易县的狼牙山地区抗日根据地进行了连续的“扫荡”，制造了田岗、东娄山等多起惨绝人寰的惨案，妄图以凶残的“三光”政策，“蚕食”我抗日根据地。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9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月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23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日，日寇集中兵力，分三路向易县大举进犯。妄图包围杨城武司令员指挥的晋察冀军分区一分区。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2910" y="571486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A38302"/>
                </a:solidFill>
              </a:rPr>
              <a:t>背景资料</a:t>
            </a:r>
            <a:endParaRPr lang="zh-CN" altLang="en-US" sz="2800" dirty="0">
              <a:solidFill>
                <a:srgbClr val="A3830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71600" y="1131590"/>
            <a:ext cx="7344816" cy="317009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</a:pPr>
            <a:r>
              <a:rPr lang="zh-CN" altLang="en-US" sz="2800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        </a:t>
            </a:r>
            <a:r>
              <a:rPr lang="zh-CN" altLang="en-US" sz="28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狼牙山在河北省易县西南，北临易水。海拔</a:t>
            </a:r>
            <a:r>
              <a:rPr lang="en-US" altLang="zh-CN" sz="28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1105</a:t>
            </a:r>
            <a:r>
              <a:rPr lang="zh-CN" altLang="en-US" sz="28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米，上有大联陀、小鬼脸、阎王鼻子、天梯、棋盘陀五个山峰。形势险要，状如狼牙，故名。</a:t>
            </a:r>
            <a:r>
              <a:rPr lang="en-US" altLang="zh-CN" sz="28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1941</a:t>
            </a:r>
            <a:r>
              <a:rPr lang="zh-CN" altLang="en-US" sz="28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年抗日战争时，八路军五壮士同日军在此英勇战斗。主峰棋盘陀上建有狼牙山五勇士纪念塔。</a:t>
            </a:r>
          </a:p>
        </p:txBody>
      </p:sp>
      <p:sp>
        <p:nvSpPr>
          <p:cNvPr id="9" name="矩形 8"/>
          <p:cNvSpPr/>
          <p:nvPr/>
        </p:nvSpPr>
        <p:spPr>
          <a:xfrm>
            <a:off x="611560" y="555526"/>
            <a:ext cx="12618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狼牙山</a:t>
            </a:r>
            <a:endParaRPr lang="zh-CN" altLang="en-US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http://p0.ifengimg.com/cmpp/2016/08/24/11/4b5c6c16-3e76-4f43-bafd-4b4d0842ee52_size325_w558_h37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pic>
        <p:nvPicPr>
          <p:cNvPr id="55302" name="Picture 6" descr="http://p3.so.qhmsg.com/bdr/_240_/t010260c5ef24f6684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pic>
        <p:nvPicPr>
          <p:cNvPr id="55304" name="Picture 8" descr="http://p4.so.qhmsg.com/bdr/_240_/t01adde772af9fa67c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pic>
        <p:nvPicPr>
          <p:cNvPr id="7" name="图片 6" descr="455dd60et6c009dfdb5af&amp;69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5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5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"/>
          <p:cNvGrpSpPr/>
          <p:nvPr/>
        </p:nvGrpSpPr>
        <p:grpSpPr>
          <a:xfrm>
            <a:off x="482413" y="1899421"/>
            <a:ext cx="614114" cy="810101"/>
            <a:chOff x="912943" y="1201103"/>
            <a:chExt cx="614114" cy="810101"/>
          </a:xfrm>
        </p:grpSpPr>
        <p:sp>
          <p:nvSpPr>
            <p:cNvPr id="10" name="椭圆 9"/>
            <p:cNvSpPr/>
            <p:nvPr/>
          </p:nvSpPr>
          <p:spPr>
            <a:xfrm>
              <a:off x="933096" y="1201103"/>
              <a:ext cx="593961" cy="810101"/>
            </a:xfrm>
            <a:prstGeom prst="ellipse">
              <a:avLst/>
            </a:prstGeom>
            <a:solidFill>
              <a:srgbClr val="DCFDFF"/>
            </a:solidFill>
            <a:ln>
              <a:solidFill>
                <a:schemeClr val="tx2"/>
              </a:solidFill>
            </a:ln>
            <a:effectLst>
              <a:outerShdw blurRad="444500" dist="254000" dir="8100000" algn="tr" rotWithShape="0">
                <a:schemeClr val="bg1"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Rectangle 2"/>
            <p:cNvSpPr>
              <a:spLocks noChangeArrowheads="1"/>
            </p:cNvSpPr>
            <p:nvPr/>
          </p:nvSpPr>
          <p:spPr bwMode="auto">
            <a:xfrm>
              <a:off x="912943" y="1271110"/>
              <a:ext cx="535855" cy="589364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r>
                <a:rPr lang="zh-CN" altLang="en-US" sz="4100" dirty="0" smtClean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横</a:t>
              </a:r>
              <a:endParaRPr lang="zh-CN" altLang="en-US" sz="41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7883356" y="1562120"/>
            <a:ext cx="760465" cy="438582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黑体" panose="02010609060101010101" pitchFamily="49" charset="-122"/>
                <a:ea typeface="黑体" panose="02010609060101010101" pitchFamily="49" charset="-122"/>
              </a:rPr>
              <a:t>hènɡ</a:t>
            </a:r>
            <a:endParaRPr lang="zh-CN" altLang="en-US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426845" y="2073910"/>
            <a:ext cx="6088380" cy="4991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2800" b="1" dirty="0" smtClean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地上</a:t>
            </a:r>
            <a:r>
              <a:rPr lang="zh-CN" altLang="en-US" sz="28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横</a:t>
            </a:r>
            <a:r>
              <a:rPr lang="zh-CN" altLang="en-US" sz="28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七竖八地躺着许多敌人的尸体。</a:t>
            </a:r>
            <a:endParaRPr lang="zh-CN" altLang="en-US" sz="28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grpSp>
        <p:nvGrpSpPr>
          <p:cNvPr id="4" name="组合 12"/>
          <p:cNvGrpSpPr/>
          <p:nvPr/>
        </p:nvGrpSpPr>
        <p:grpSpPr>
          <a:xfrm>
            <a:off x="3752862" y="1100297"/>
            <a:ext cx="410581" cy="377666"/>
            <a:chOff x="631825" y="5181600"/>
            <a:chExt cx="1554163" cy="1552575"/>
          </a:xfrm>
        </p:grpSpPr>
        <p:sp>
          <p:nvSpPr>
            <p:cNvPr id="14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5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6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1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5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6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7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8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9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0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1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3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4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5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6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7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8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9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0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1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2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3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4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5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6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7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8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9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0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4162967" y="1005999"/>
            <a:ext cx="1564685" cy="559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435" tIns="25718" rIns="51435" bIns="25718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rPr>
              <a:t>多音字</a:t>
            </a:r>
            <a:endParaRPr lang="zh-CN" altLang="en-US" sz="25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043088" y="1626890"/>
            <a:ext cx="1125743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黑体" panose="02010609060101010101" pitchFamily="49" charset="-122"/>
                <a:ea typeface="黑体" panose="02010609060101010101" pitchFamily="49" charset="-122"/>
              </a:rPr>
              <a:t>hénɡ</a:t>
            </a:r>
            <a:endParaRPr lang="en-US" altLang="en-US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907704" y="3506589"/>
            <a:ext cx="5028454" cy="50013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28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这两个小战士把脸</a:t>
            </a:r>
            <a:r>
              <a:rPr lang="zh-CN" altLang="en-US" sz="28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绷</a:t>
            </a:r>
            <a:r>
              <a:rPr lang="zh-CN" altLang="en-US" sz="28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得紧紧的。</a:t>
            </a:r>
            <a:endParaRPr lang="zh-CN" altLang="en-US" sz="28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912943" y="3336079"/>
            <a:ext cx="614114" cy="810101"/>
            <a:chOff x="912943" y="3087053"/>
            <a:chExt cx="614114" cy="810101"/>
          </a:xfrm>
        </p:grpSpPr>
        <p:sp>
          <p:nvSpPr>
            <p:cNvPr id="7" name="椭圆 6"/>
            <p:cNvSpPr/>
            <p:nvPr/>
          </p:nvSpPr>
          <p:spPr>
            <a:xfrm>
              <a:off x="933096" y="3087053"/>
              <a:ext cx="593961" cy="810101"/>
            </a:xfrm>
            <a:prstGeom prst="ellipse">
              <a:avLst/>
            </a:prstGeom>
            <a:solidFill>
              <a:srgbClr val="DCFDFF"/>
            </a:solidFill>
            <a:ln>
              <a:solidFill>
                <a:schemeClr val="tx2"/>
              </a:solidFill>
            </a:ln>
            <a:effectLst>
              <a:outerShdw blurRad="444500" dist="254000" dir="8100000" algn="tr" rotWithShape="0">
                <a:schemeClr val="bg1"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Rectangle 2"/>
            <p:cNvSpPr>
              <a:spLocks noChangeArrowheads="1"/>
            </p:cNvSpPr>
            <p:nvPr/>
          </p:nvSpPr>
          <p:spPr bwMode="auto">
            <a:xfrm>
              <a:off x="912943" y="3157060"/>
              <a:ext cx="535855" cy="589364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r>
                <a:rPr lang="zh-CN" altLang="en-US" sz="4100" dirty="0" smtClean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绷</a:t>
              </a:r>
              <a:endParaRPr lang="zh-CN" altLang="en-US" sz="41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32" name="矩形 31"/>
          <p:cNvSpPr/>
          <p:nvPr/>
        </p:nvSpPr>
        <p:spPr>
          <a:xfrm>
            <a:off x="4644008" y="3074541"/>
            <a:ext cx="866946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黑体" panose="02010609060101010101" pitchFamily="49" charset="-122"/>
                <a:ea typeface="黑体" panose="02010609060101010101" pitchFamily="49" charset="-122"/>
              </a:rPr>
              <a:t>běnɡ</a:t>
            </a:r>
            <a:endParaRPr lang="zh-CN" altLang="en-US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7092280" y="3506589"/>
            <a:ext cx="923679" cy="484748"/>
          </a:xfrm>
          <a:prstGeom prst="rect">
            <a:avLst/>
          </a:prstGeom>
          <a:solidFill>
            <a:srgbClr val="FDFEC3"/>
          </a:solidFill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27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绷</a:t>
            </a:r>
            <a:r>
              <a:rPr lang="zh-CN" altLang="en-US" sz="2700" b="1" dirty="0" smtClean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带</a:t>
            </a:r>
            <a:endParaRPr lang="zh-CN" altLang="en-US" sz="27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7020272" y="3002533"/>
            <a:ext cx="760465" cy="438582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en-US" sz="2400" b="1" dirty="0" err="1" smtClean="0">
                <a:latin typeface="黑体" panose="02010609060101010101" pitchFamily="49" charset="-122"/>
                <a:ea typeface="黑体" panose="02010609060101010101" pitchFamily="49" charset="-122"/>
              </a:rPr>
              <a:t>bēnɡ</a:t>
            </a:r>
            <a:endParaRPr lang="en-US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667332" y="1994168"/>
            <a:ext cx="902812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0" marR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2800" b="1" dirty="0" smtClean="0"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蛮</a:t>
            </a:r>
            <a:r>
              <a:rPr lang="zh-CN" altLang="en-US" sz="28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横</a:t>
            </a:r>
            <a:endParaRPr kumimoji="0" lang="zh-CN" altLang="en-US" sz="28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  <a:cs typeface="+mj-cs"/>
            </a:endParaRPr>
          </a:p>
        </p:txBody>
      </p:sp>
      <p:sp>
        <p:nvSpPr>
          <p:cNvPr id="5" name="文本框 14">
            <a:hlinkClick r:id="rId2" action="ppaction://hlinkfile"/>
          </p:cNvPr>
          <p:cNvSpPr txBox="1"/>
          <p:nvPr/>
        </p:nvSpPr>
        <p:spPr>
          <a:xfrm>
            <a:off x="653667" y="361364"/>
            <a:ext cx="4033837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朗读课文 扫清障碍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3018" y="542891"/>
            <a:ext cx="351070" cy="38016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4408959" y="489101"/>
            <a:ext cx="335134" cy="472337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1" y="428120"/>
            <a:ext cx="366860" cy="45633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bldLvl="0" animBg="1"/>
      <p:bldP spid="8" grpId="0"/>
      <p:bldP spid="23" grpId="0" bldLvl="0" animBg="1"/>
      <p:bldP spid="32" grpId="0"/>
      <p:bldP spid="51" grpId="0" bldLvl="0" animBg="1"/>
      <p:bldP spid="52" grpId="0"/>
      <p:bldP spid="53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文本框 64"/>
          <p:cNvSpPr txBox="1"/>
          <p:nvPr/>
        </p:nvSpPr>
        <p:spPr>
          <a:xfrm>
            <a:off x="323528" y="1504836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寇</a:t>
            </a:r>
            <a:endParaRPr lang="en-US" altLang="zh-CN" sz="6600" b="1" dirty="0" err="1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2296" name="文本框 64"/>
          <p:cNvSpPr txBox="1"/>
          <p:nvPr/>
        </p:nvSpPr>
        <p:spPr>
          <a:xfrm>
            <a:off x="4140143" y="1478166"/>
            <a:ext cx="944527" cy="108394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弹</a:t>
            </a:r>
          </a:p>
        </p:txBody>
      </p:sp>
      <p:sp>
        <p:nvSpPr>
          <p:cNvPr id="12298" name="文本框 64"/>
          <p:cNvSpPr txBox="1"/>
          <p:nvPr/>
        </p:nvSpPr>
        <p:spPr>
          <a:xfrm>
            <a:off x="1539039" y="1502931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副</a:t>
            </a:r>
            <a:endParaRPr lang="zh-CN" altLang="en-US" sz="66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2300" name="文本框 64"/>
          <p:cNvSpPr txBox="1"/>
          <p:nvPr/>
        </p:nvSpPr>
        <p:spPr>
          <a:xfrm>
            <a:off x="2763175" y="1502931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榴</a:t>
            </a:r>
            <a:endParaRPr lang="zh-CN" altLang="en-US" sz="66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2302" name="文本框 64"/>
          <p:cNvSpPr txBox="1"/>
          <p:nvPr/>
        </p:nvSpPr>
        <p:spPr>
          <a:xfrm>
            <a:off x="5337956" y="1492136"/>
            <a:ext cx="834658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抡</a:t>
            </a:r>
            <a:endParaRPr lang="zh-CN" altLang="en-US" sz="66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2304" name="文本框 64"/>
          <p:cNvSpPr txBox="1"/>
          <p:nvPr/>
        </p:nvSpPr>
        <p:spPr>
          <a:xfrm>
            <a:off x="345106" y="3076059"/>
            <a:ext cx="908744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悬</a:t>
            </a:r>
            <a:endParaRPr lang="zh-CN" altLang="en-US" sz="66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2306" name="文本框 64"/>
          <p:cNvSpPr txBox="1"/>
          <p:nvPr/>
        </p:nvSpPr>
        <p:spPr>
          <a:xfrm>
            <a:off x="1713258" y="3076803"/>
            <a:ext cx="566811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沸</a:t>
            </a:r>
            <a:endParaRPr lang="zh-CN" altLang="en-US" sz="66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2308" name="文本框 64"/>
          <p:cNvSpPr txBox="1"/>
          <p:nvPr/>
        </p:nvSpPr>
        <p:spPr>
          <a:xfrm>
            <a:off x="2936338" y="3076803"/>
            <a:ext cx="608488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涧</a:t>
            </a:r>
            <a:endParaRPr lang="zh-CN" altLang="en-US" sz="66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2310" name="文本框 64"/>
          <p:cNvSpPr txBox="1"/>
          <p:nvPr/>
        </p:nvSpPr>
        <p:spPr>
          <a:xfrm>
            <a:off x="6555828" y="1508245"/>
            <a:ext cx="608489" cy="108394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贯</a:t>
            </a:r>
          </a:p>
        </p:txBody>
      </p:sp>
      <p:sp>
        <p:nvSpPr>
          <p:cNvPr id="12312" name="文本框 64"/>
          <p:cNvSpPr txBox="1"/>
          <p:nvPr/>
        </p:nvSpPr>
        <p:spPr>
          <a:xfrm>
            <a:off x="4094329" y="3076803"/>
            <a:ext cx="854291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雹</a:t>
            </a:r>
            <a:endParaRPr lang="zh-CN" altLang="en-US" sz="66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grpSp>
        <p:nvGrpSpPr>
          <p:cNvPr id="2" name="组合 7"/>
          <p:cNvGrpSpPr/>
          <p:nvPr/>
        </p:nvGrpSpPr>
        <p:grpSpPr>
          <a:xfrm>
            <a:off x="5337956" y="1492136"/>
            <a:ext cx="1029163" cy="1085656"/>
            <a:chOff x="2437" y="2032"/>
            <a:chExt cx="1244" cy="1264"/>
          </a:xfrm>
        </p:grpSpPr>
        <p:sp>
          <p:nvSpPr>
            <p:cNvPr id="20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66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cxnSp>
          <p:nvCxnSpPr>
            <p:cNvPr id="21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2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3" name="组合 7"/>
          <p:cNvGrpSpPr/>
          <p:nvPr/>
        </p:nvGrpSpPr>
        <p:grpSpPr>
          <a:xfrm>
            <a:off x="345106" y="3076059"/>
            <a:ext cx="1029163" cy="1085656"/>
            <a:chOff x="2437" y="2032"/>
            <a:chExt cx="1244" cy="1264"/>
          </a:xfrm>
        </p:grpSpPr>
        <p:sp>
          <p:nvSpPr>
            <p:cNvPr id="72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66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cxnSp>
          <p:nvCxnSpPr>
            <p:cNvPr id="73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74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4" name="组合 7"/>
          <p:cNvGrpSpPr/>
          <p:nvPr/>
        </p:nvGrpSpPr>
        <p:grpSpPr>
          <a:xfrm>
            <a:off x="1641250" y="3076059"/>
            <a:ext cx="1029163" cy="1085656"/>
            <a:chOff x="2437" y="2032"/>
            <a:chExt cx="1244" cy="1264"/>
          </a:xfrm>
        </p:grpSpPr>
        <p:sp>
          <p:nvSpPr>
            <p:cNvPr id="76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66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cxnSp>
          <p:nvCxnSpPr>
            <p:cNvPr id="77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78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5" name="组合 7"/>
          <p:cNvGrpSpPr/>
          <p:nvPr/>
        </p:nvGrpSpPr>
        <p:grpSpPr>
          <a:xfrm>
            <a:off x="2865386" y="3076059"/>
            <a:ext cx="1029163" cy="1085656"/>
            <a:chOff x="2437" y="2032"/>
            <a:chExt cx="1244" cy="1264"/>
          </a:xfrm>
        </p:grpSpPr>
        <p:sp>
          <p:nvSpPr>
            <p:cNvPr id="80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66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cxnSp>
          <p:nvCxnSpPr>
            <p:cNvPr id="81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82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6" name="组合 7"/>
          <p:cNvGrpSpPr/>
          <p:nvPr/>
        </p:nvGrpSpPr>
        <p:grpSpPr>
          <a:xfrm>
            <a:off x="6539112" y="1482942"/>
            <a:ext cx="1029163" cy="1085656"/>
            <a:chOff x="2437" y="2032"/>
            <a:chExt cx="1244" cy="1264"/>
          </a:xfrm>
        </p:grpSpPr>
        <p:sp>
          <p:nvSpPr>
            <p:cNvPr id="84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66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cxnSp>
          <p:nvCxnSpPr>
            <p:cNvPr id="85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86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7" name="组合 7"/>
          <p:cNvGrpSpPr/>
          <p:nvPr/>
        </p:nvGrpSpPr>
        <p:grpSpPr>
          <a:xfrm>
            <a:off x="4022321" y="3076059"/>
            <a:ext cx="1029163" cy="1085656"/>
            <a:chOff x="2437" y="2032"/>
            <a:chExt cx="1244" cy="1264"/>
          </a:xfrm>
        </p:grpSpPr>
        <p:sp>
          <p:nvSpPr>
            <p:cNvPr id="88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66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cxnSp>
          <p:nvCxnSpPr>
            <p:cNvPr id="89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90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8" name="组合 7"/>
          <p:cNvGrpSpPr/>
          <p:nvPr/>
        </p:nvGrpSpPr>
        <p:grpSpPr>
          <a:xfrm>
            <a:off x="2763175" y="1502931"/>
            <a:ext cx="1029163" cy="1085656"/>
            <a:chOff x="2437" y="2032"/>
            <a:chExt cx="1244" cy="1264"/>
          </a:xfrm>
        </p:grpSpPr>
        <p:sp>
          <p:nvSpPr>
            <p:cNvPr id="92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66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cxnSp>
          <p:nvCxnSpPr>
            <p:cNvPr id="93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94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9" name="组合 7"/>
          <p:cNvGrpSpPr/>
          <p:nvPr/>
        </p:nvGrpSpPr>
        <p:grpSpPr>
          <a:xfrm>
            <a:off x="1536759" y="1495704"/>
            <a:ext cx="1029163" cy="1085656"/>
            <a:chOff x="2437" y="2032"/>
            <a:chExt cx="1244" cy="1264"/>
          </a:xfrm>
        </p:grpSpPr>
        <p:sp>
          <p:nvSpPr>
            <p:cNvPr id="96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66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cxnSp>
          <p:nvCxnSpPr>
            <p:cNvPr id="97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98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0" name="组合 7"/>
          <p:cNvGrpSpPr/>
          <p:nvPr/>
        </p:nvGrpSpPr>
        <p:grpSpPr>
          <a:xfrm>
            <a:off x="4068135" y="1472630"/>
            <a:ext cx="1029163" cy="1085656"/>
            <a:chOff x="2437" y="2032"/>
            <a:chExt cx="1244" cy="1264"/>
          </a:xfrm>
        </p:grpSpPr>
        <p:sp>
          <p:nvSpPr>
            <p:cNvPr id="100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66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cxnSp>
          <p:nvCxnSpPr>
            <p:cNvPr id="101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02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2" name="组合 7"/>
          <p:cNvGrpSpPr/>
          <p:nvPr/>
        </p:nvGrpSpPr>
        <p:grpSpPr>
          <a:xfrm>
            <a:off x="351458" y="1497609"/>
            <a:ext cx="1029990" cy="1086515"/>
            <a:chOff x="2437" y="2032"/>
            <a:chExt cx="1245" cy="1265"/>
          </a:xfrm>
        </p:grpSpPr>
        <p:sp>
          <p:nvSpPr>
            <p:cNvPr id="108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66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cxnSp>
          <p:nvCxnSpPr>
            <p:cNvPr id="109" name="直接连接符 4"/>
            <p:cNvCxnSpPr/>
            <p:nvPr/>
          </p:nvCxnSpPr>
          <p:spPr>
            <a:xfrm>
              <a:off x="2437" y="2697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10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67" name="TextBox 11">
            <a:hlinkClick r:id="rId3" action="ppaction://hlinkfile"/>
          </p:cNvPr>
          <p:cNvSpPr txBox="1">
            <a:spLocks noChangeArrowheads="1"/>
          </p:cNvSpPr>
          <p:nvPr/>
        </p:nvSpPr>
        <p:spPr bwMode="auto">
          <a:xfrm>
            <a:off x="467544" y="523551"/>
            <a:ext cx="1121491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我会写</a:t>
            </a:r>
          </a:p>
        </p:txBody>
      </p:sp>
      <p:pic>
        <p:nvPicPr>
          <p:cNvPr id="68" name="图片 6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1678280" y="556111"/>
            <a:ext cx="335134" cy="472337"/>
          </a:xfrm>
          <a:prstGeom prst="rect">
            <a:avLst/>
          </a:prstGeom>
        </p:spPr>
      </p:pic>
      <p:sp>
        <p:nvSpPr>
          <p:cNvPr id="69" name="矩形 68"/>
          <p:cNvSpPr/>
          <p:nvPr/>
        </p:nvSpPr>
        <p:spPr>
          <a:xfrm>
            <a:off x="1504535" y="591566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0" name="矩形 69"/>
          <p:cNvSpPr/>
          <p:nvPr/>
        </p:nvSpPr>
        <p:spPr>
          <a:xfrm>
            <a:off x="487913" y="617000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13" name="组合 7"/>
          <p:cNvGrpSpPr/>
          <p:nvPr/>
        </p:nvGrpSpPr>
        <p:grpSpPr>
          <a:xfrm>
            <a:off x="7719301" y="1484782"/>
            <a:ext cx="1029163" cy="1085656"/>
            <a:chOff x="2437" y="2032"/>
            <a:chExt cx="1244" cy="1264"/>
          </a:xfrm>
        </p:grpSpPr>
        <p:sp>
          <p:nvSpPr>
            <p:cNvPr id="63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66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cxnSp>
          <p:nvCxnSpPr>
            <p:cNvPr id="64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65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66" name="TextBox 65"/>
          <p:cNvSpPr txBox="1"/>
          <p:nvPr/>
        </p:nvSpPr>
        <p:spPr>
          <a:xfrm>
            <a:off x="7679104" y="1484212"/>
            <a:ext cx="1022350" cy="1106805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0" marR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棋</a:t>
            </a:r>
          </a:p>
        </p:txBody>
      </p:sp>
      <p:sp>
        <p:nvSpPr>
          <p:cNvPr id="71" name="矩形 70"/>
          <p:cNvSpPr/>
          <p:nvPr/>
        </p:nvSpPr>
        <p:spPr>
          <a:xfrm>
            <a:off x="539552" y="1072788"/>
            <a:ext cx="1125743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黑体" panose="02010609060101010101" pitchFamily="49" charset="-122"/>
                <a:ea typeface="黑体" panose="02010609060101010101" pitchFamily="49" charset="-122"/>
              </a:rPr>
              <a:t>kòu</a:t>
            </a:r>
            <a:endParaRPr lang="en-US" altLang="en-US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4284412" y="1046118"/>
            <a:ext cx="1125743" cy="4375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d</a:t>
            </a:r>
            <a:r>
              <a:rPr lang="en-US" altLang="zh-CN" sz="2400" b="1" dirty="0" err="1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à</a:t>
            </a:r>
            <a:r>
              <a:rPr lang="en-US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n</a:t>
            </a:r>
          </a:p>
        </p:txBody>
      </p:sp>
      <p:sp>
        <p:nvSpPr>
          <p:cNvPr id="79" name="矩形 78"/>
          <p:cNvSpPr/>
          <p:nvPr/>
        </p:nvSpPr>
        <p:spPr>
          <a:xfrm>
            <a:off x="4238345" y="2644011"/>
            <a:ext cx="1125743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黑体" panose="02010609060101010101" pitchFamily="49" charset="-122"/>
                <a:ea typeface="黑体" panose="02010609060101010101" pitchFamily="49" charset="-122"/>
              </a:rPr>
              <a:t>báo</a:t>
            </a:r>
            <a:endParaRPr lang="en-US" altLang="en-US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6660020" y="1070708"/>
            <a:ext cx="842010" cy="4375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en-US" sz="2400" b="1" dirty="0" err="1" smtClean="0">
                <a:latin typeface="黑体" panose="02010609060101010101" pitchFamily="49" charset="-122"/>
                <a:ea typeface="黑体" panose="02010609060101010101" pitchFamily="49" charset="-122"/>
              </a:rPr>
              <a:t>ɡuàn</a:t>
            </a:r>
            <a:endParaRPr lang="en-US" altLang="en-US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489122" y="2644011"/>
            <a:ext cx="1125743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黑体" panose="02010609060101010101" pitchFamily="49" charset="-122"/>
                <a:ea typeface="黑体" panose="02010609060101010101" pitchFamily="49" charset="-122"/>
              </a:rPr>
              <a:t>xuán</a:t>
            </a:r>
            <a:endParaRPr lang="en-US" altLang="en-US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1" name="矩形 90"/>
          <p:cNvSpPr/>
          <p:nvPr/>
        </p:nvSpPr>
        <p:spPr>
          <a:xfrm>
            <a:off x="3009402" y="2644011"/>
            <a:ext cx="1125743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黑体" panose="02010609060101010101" pitchFamily="49" charset="-122"/>
                <a:ea typeface="黑体" panose="02010609060101010101" pitchFamily="49" charset="-122"/>
              </a:rPr>
              <a:t>jiàn</a:t>
            </a:r>
            <a:endParaRPr lang="en-US" altLang="en-US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5" name="矩形 94"/>
          <p:cNvSpPr/>
          <p:nvPr/>
        </p:nvSpPr>
        <p:spPr>
          <a:xfrm>
            <a:off x="1857274" y="2644011"/>
            <a:ext cx="1125743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黑体" panose="02010609060101010101" pitchFamily="49" charset="-122"/>
                <a:ea typeface="黑体" panose="02010609060101010101" pitchFamily="49" charset="-122"/>
              </a:rPr>
              <a:t>fèi</a:t>
            </a:r>
            <a:endParaRPr lang="en-US" altLang="en-US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7961135" y="1052293"/>
            <a:ext cx="721360" cy="4375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qí</a:t>
            </a:r>
          </a:p>
        </p:txBody>
      </p:sp>
      <p:sp>
        <p:nvSpPr>
          <p:cNvPr id="107" name="矩形 106"/>
          <p:cNvSpPr/>
          <p:nvPr/>
        </p:nvSpPr>
        <p:spPr>
          <a:xfrm>
            <a:off x="5481972" y="1060088"/>
            <a:ext cx="1125743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黑体" panose="02010609060101010101" pitchFamily="49" charset="-122"/>
                <a:ea typeface="黑体" panose="02010609060101010101" pitchFamily="49" charset="-122"/>
              </a:rPr>
              <a:t>lūn</a:t>
            </a:r>
            <a:endParaRPr lang="en-US" altLang="en-US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1" name="矩形 110"/>
          <p:cNvSpPr/>
          <p:nvPr/>
        </p:nvSpPr>
        <p:spPr>
          <a:xfrm>
            <a:off x="2907191" y="1070883"/>
            <a:ext cx="1125743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黑体" panose="02010609060101010101" pitchFamily="49" charset="-122"/>
                <a:ea typeface="黑体" panose="02010609060101010101" pitchFamily="49" charset="-122"/>
              </a:rPr>
              <a:t>liú</a:t>
            </a:r>
            <a:endParaRPr lang="en-US" altLang="en-US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2" name="矩形 111"/>
          <p:cNvSpPr/>
          <p:nvPr/>
        </p:nvSpPr>
        <p:spPr>
          <a:xfrm>
            <a:off x="1755063" y="1070883"/>
            <a:ext cx="1125743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黑体" panose="02010609060101010101" pitchFamily="49" charset="-122"/>
                <a:ea typeface="黑体" panose="02010609060101010101" pitchFamily="49" charset="-122"/>
              </a:rPr>
              <a:t>fù</a:t>
            </a:r>
            <a:endParaRPr lang="en-US" altLang="en-US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3" name="文本框 64"/>
          <p:cNvSpPr txBox="1"/>
          <p:nvPr/>
        </p:nvSpPr>
        <p:spPr>
          <a:xfrm>
            <a:off x="5228235" y="3075070"/>
            <a:ext cx="999303" cy="108394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屹</a:t>
            </a:r>
          </a:p>
        </p:txBody>
      </p:sp>
      <p:sp>
        <p:nvSpPr>
          <p:cNvPr id="114" name="文本框 64"/>
          <p:cNvSpPr txBox="1"/>
          <p:nvPr/>
        </p:nvSpPr>
        <p:spPr>
          <a:xfrm>
            <a:off x="6524379" y="3075070"/>
            <a:ext cx="944527" cy="108394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悦</a:t>
            </a:r>
          </a:p>
        </p:txBody>
      </p:sp>
      <p:sp>
        <p:nvSpPr>
          <p:cNvPr id="115" name="文本框 64"/>
          <p:cNvSpPr txBox="1"/>
          <p:nvPr/>
        </p:nvSpPr>
        <p:spPr>
          <a:xfrm>
            <a:off x="7748515" y="3075070"/>
            <a:ext cx="944527" cy="108394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屈</a:t>
            </a:r>
          </a:p>
        </p:txBody>
      </p:sp>
      <p:grpSp>
        <p:nvGrpSpPr>
          <p:cNvPr id="116" name="组合 7"/>
          <p:cNvGrpSpPr/>
          <p:nvPr/>
        </p:nvGrpSpPr>
        <p:grpSpPr>
          <a:xfrm>
            <a:off x="7746235" y="3067843"/>
            <a:ext cx="1029163" cy="1085656"/>
            <a:chOff x="2437" y="2032"/>
            <a:chExt cx="1244" cy="1264"/>
          </a:xfrm>
        </p:grpSpPr>
        <p:sp>
          <p:nvSpPr>
            <p:cNvPr id="117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66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cxnSp>
          <p:nvCxnSpPr>
            <p:cNvPr id="118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19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20" name="组合 7"/>
          <p:cNvGrpSpPr/>
          <p:nvPr/>
        </p:nvGrpSpPr>
        <p:grpSpPr>
          <a:xfrm>
            <a:off x="6452371" y="3069534"/>
            <a:ext cx="1029163" cy="1085656"/>
            <a:chOff x="2437" y="2032"/>
            <a:chExt cx="1244" cy="1264"/>
          </a:xfrm>
        </p:grpSpPr>
        <p:sp>
          <p:nvSpPr>
            <p:cNvPr id="121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66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cxnSp>
          <p:nvCxnSpPr>
            <p:cNvPr id="122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23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24" name="组合 7"/>
          <p:cNvGrpSpPr/>
          <p:nvPr/>
        </p:nvGrpSpPr>
        <p:grpSpPr>
          <a:xfrm>
            <a:off x="5228235" y="3069534"/>
            <a:ext cx="1029163" cy="1085656"/>
            <a:chOff x="2437" y="2032"/>
            <a:chExt cx="1244" cy="1264"/>
          </a:xfrm>
        </p:grpSpPr>
        <p:sp>
          <p:nvSpPr>
            <p:cNvPr id="125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66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cxnSp>
          <p:nvCxnSpPr>
            <p:cNvPr id="126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27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128" name="矩形 127"/>
          <p:cNvSpPr/>
          <p:nvPr/>
        </p:nvSpPr>
        <p:spPr>
          <a:xfrm>
            <a:off x="6668648" y="2643022"/>
            <a:ext cx="1125743" cy="4375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yuè</a:t>
            </a:r>
          </a:p>
        </p:txBody>
      </p:sp>
      <p:sp>
        <p:nvSpPr>
          <p:cNvPr id="129" name="矩形 128"/>
          <p:cNvSpPr/>
          <p:nvPr/>
        </p:nvSpPr>
        <p:spPr>
          <a:xfrm>
            <a:off x="5516267" y="2643022"/>
            <a:ext cx="1125743" cy="4375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黑体" panose="02010609060101010101" pitchFamily="49" charset="-122"/>
                <a:ea typeface="黑体" panose="02010609060101010101" pitchFamily="49" charset="-122"/>
              </a:rPr>
              <a:t>yì</a:t>
            </a:r>
            <a:endParaRPr lang="en-US" altLang="en-US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0" name="矩形 129"/>
          <p:cNvSpPr/>
          <p:nvPr/>
        </p:nvSpPr>
        <p:spPr>
          <a:xfrm>
            <a:off x="7964539" y="2643022"/>
            <a:ext cx="1125743" cy="4375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qū</a:t>
            </a:r>
            <a:endParaRPr lang="en-US" altLang="en-US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  <p:bldP spid="71" grpId="2"/>
      <p:bldP spid="75" grpId="0"/>
      <p:bldP spid="75" grpId="2"/>
      <p:bldP spid="79" grpId="0"/>
      <p:bldP spid="79" grpId="2"/>
      <p:bldP spid="83" grpId="0"/>
      <p:bldP spid="83" grpId="2"/>
      <p:bldP spid="87" grpId="0"/>
      <p:bldP spid="87" grpId="2"/>
      <p:bldP spid="91" grpId="0"/>
      <p:bldP spid="91" grpId="2"/>
      <p:bldP spid="95" grpId="0"/>
      <p:bldP spid="95" grpId="2"/>
      <p:bldP spid="103" grpId="0"/>
      <p:bldP spid="103" grpId="2"/>
      <p:bldP spid="107" grpId="0"/>
      <p:bldP spid="107" grpId="2"/>
      <p:bldP spid="111" grpId="0"/>
      <p:bldP spid="111" grpId="2"/>
      <p:bldP spid="112" grpId="0"/>
      <p:bldP spid="112" grpId="2"/>
      <p:bldP spid="128" grpId="0"/>
      <p:bldP spid="128" grpId="1"/>
      <p:bldP spid="129" grpId="0"/>
      <p:bldP spid="129" grpId="1"/>
      <p:bldP spid="130" grpId="0"/>
      <p:bldP spid="130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3600" y="3486150"/>
            <a:ext cx="2376170" cy="1635125"/>
          </a:xfrm>
          <a:prstGeom prst="rect">
            <a:avLst/>
          </a:prstGeom>
        </p:spPr>
      </p:pic>
      <p:pic>
        <p:nvPicPr>
          <p:cNvPr id="83" name="图片 8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1851670"/>
            <a:ext cx="2996726" cy="2721241"/>
          </a:xfrm>
          <a:prstGeom prst="rect">
            <a:avLst/>
          </a:prstGeom>
        </p:spPr>
      </p:pic>
      <p:cxnSp>
        <p:nvCxnSpPr>
          <p:cNvPr id="84" name="直线连接符 75"/>
          <p:cNvCxnSpPr/>
          <p:nvPr/>
        </p:nvCxnSpPr>
        <p:spPr>
          <a:xfrm>
            <a:off x="6660232" y="2787774"/>
            <a:ext cx="1512168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5" name="图片 8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0110" y="1708785"/>
            <a:ext cx="2376170" cy="1635125"/>
          </a:xfrm>
          <a:prstGeom prst="rect">
            <a:avLst/>
          </a:prstGeom>
        </p:spPr>
      </p:pic>
      <p:pic>
        <p:nvPicPr>
          <p:cNvPr id="86" name="图片 8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55" y="1851670"/>
            <a:ext cx="3115462" cy="2721241"/>
          </a:xfrm>
          <a:prstGeom prst="rect">
            <a:avLst/>
          </a:prstGeom>
        </p:spPr>
      </p:pic>
      <p:sp>
        <p:nvSpPr>
          <p:cNvPr id="87" name="文本框 64"/>
          <p:cNvSpPr txBox="1"/>
          <p:nvPr/>
        </p:nvSpPr>
        <p:spPr>
          <a:xfrm>
            <a:off x="684327" y="2355726"/>
            <a:ext cx="1800200" cy="438581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左右  结构</a:t>
            </a:r>
          </a:p>
        </p:txBody>
      </p:sp>
      <p:sp>
        <p:nvSpPr>
          <p:cNvPr id="88" name="文本框 64"/>
          <p:cNvSpPr txBox="1"/>
          <p:nvPr/>
        </p:nvSpPr>
        <p:spPr>
          <a:xfrm>
            <a:off x="1806292" y="987316"/>
            <a:ext cx="608489" cy="56169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2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副</a:t>
            </a:r>
            <a:endParaRPr lang="zh-CN" altLang="en-US" sz="32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89" name="文本框 64"/>
          <p:cNvSpPr txBox="1"/>
          <p:nvPr/>
        </p:nvSpPr>
        <p:spPr>
          <a:xfrm>
            <a:off x="168201" y="987316"/>
            <a:ext cx="608488" cy="56169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2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寇</a:t>
            </a:r>
            <a:endParaRPr lang="zh-CN" altLang="en-US" sz="32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90" name="文本框 64"/>
          <p:cNvSpPr txBox="1"/>
          <p:nvPr/>
        </p:nvSpPr>
        <p:spPr>
          <a:xfrm>
            <a:off x="2475101" y="987316"/>
            <a:ext cx="608489" cy="56070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32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榴</a:t>
            </a:r>
            <a:endParaRPr lang="zh-CN" altLang="en-US" sz="32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91" name="文本框 64"/>
          <p:cNvSpPr txBox="1"/>
          <p:nvPr/>
        </p:nvSpPr>
        <p:spPr>
          <a:xfrm>
            <a:off x="1198161" y="987316"/>
            <a:ext cx="608488" cy="56070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2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弹</a:t>
            </a:r>
          </a:p>
        </p:txBody>
      </p:sp>
      <p:sp>
        <p:nvSpPr>
          <p:cNvPr id="92" name="文本框 64"/>
          <p:cNvSpPr txBox="1"/>
          <p:nvPr/>
        </p:nvSpPr>
        <p:spPr>
          <a:xfrm>
            <a:off x="5392182" y="988586"/>
            <a:ext cx="608489" cy="56169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2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沸</a:t>
            </a:r>
            <a:endParaRPr lang="zh-CN" altLang="en-US" sz="32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93" name="文本框 64"/>
          <p:cNvSpPr txBox="1"/>
          <p:nvPr/>
        </p:nvSpPr>
        <p:spPr>
          <a:xfrm>
            <a:off x="3043689" y="987316"/>
            <a:ext cx="608489" cy="56169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2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抡</a:t>
            </a:r>
            <a:endParaRPr lang="zh-CN" altLang="en-US" sz="32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94" name="文本框 64"/>
          <p:cNvSpPr txBox="1"/>
          <p:nvPr/>
        </p:nvSpPr>
        <p:spPr>
          <a:xfrm>
            <a:off x="3707904" y="2140967"/>
            <a:ext cx="2088231" cy="43858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2400" b="1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上中下 结构</a:t>
            </a:r>
            <a:endParaRPr lang="zh-CN" altLang="en-US" sz="2400" b="1" dirty="0">
              <a:solidFill>
                <a:schemeClr val="accent2">
                  <a:lumMod val="7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5" name="文本框 64"/>
          <p:cNvSpPr txBox="1"/>
          <p:nvPr/>
        </p:nvSpPr>
        <p:spPr>
          <a:xfrm>
            <a:off x="642645" y="987316"/>
            <a:ext cx="608488" cy="56169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2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冀</a:t>
            </a:r>
            <a:endParaRPr lang="zh-CN" altLang="en-US" sz="32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96" name="文本框 64"/>
          <p:cNvSpPr txBox="1"/>
          <p:nvPr/>
        </p:nvSpPr>
        <p:spPr>
          <a:xfrm>
            <a:off x="6516216" y="2355726"/>
            <a:ext cx="1728192" cy="438581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上下  结构</a:t>
            </a:r>
          </a:p>
        </p:txBody>
      </p:sp>
      <p:sp>
        <p:nvSpPr>
          <p:cNvPr id="97" name="文本框 64"/>
          <p:cNvSpPr txBox="1"/>
          <p:nvPr/>
        </p:nvSpPr>
        <p:spPr>
          <a:xfrm>
            <a:off x="6592024" y="999381"/>
            <a:ext cx="608489" cy="56169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2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雹</a:t>
            </a:r>
            <a:endParaRPr lang="en-US" altLang="zh-CN" sz="3200" b="1" dirty="0" err="1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99" name="文本框 64"/>
          <p:cNvSpPr txBox="1"/>
          <p:nvPr/>
        </p:nvSpPr>
        <p:spPr>
          <a:xfrm>
            <a:off x="4795763" y="1011446"/>
            <a:ext cx="608489" cy="56169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2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悬</a:t>
            </a:r>
            <a:endParaRPr lang="zh-CN" altLang="en-US" sz="32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01" name="TextBox 11"/>
          <p:cNvSpPr txBox="1">
            <a:spLocks noChangeArrowheads="1"/>
          </p:cNvSpPr>
          <p:nvPr/>
        </p:nvSpPr>
        <p:spPr bwMode="auto">
          <a:xfrm>
            <a:off x="3909317" y="340380"/>
            <a:ext cx="1936685" cy="575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rPr>
              <a:t>生字归类</a:t>
            </a:r>
          </a:p>
        </p:txBody>
      </p:sp>
      <p:grpSp>
        <p:nvGrpSpPr>
          <p:cNvPr id="2" name="组合 101"/>
          <p:cNvGrpSpPr/>
          <p:nvPr/>
        </p:nvGrpSpPr>
        <p:grpSpPr>
          <a:xfrm>
            <a:off x="3419872" y="412269"/>
            <a:ext cx="456833" cy="456366"/>
            <a:chOff x="631825" y="5181600"/>
            <a:chExt cx="1554163" cy="1552575"/>
          </a:xfrm>
        </p:grpSpPr>
        <p:sp>
          <p:nvSpPr>
            <p:cNvPr id="103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4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5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6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7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8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9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0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1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2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3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4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5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6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7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8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9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0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1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2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3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4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5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6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7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8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9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0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1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2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3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4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cxnSp>
        <p:nvCxnSpPr>
          <p:cNvPr id="135" name="直线连接符 5"/>
          <p:cNvCxnSpPr/>
          <p:nvPr/>
        </p:nvCxnSpPr>
        <p:spPr>
          <a:xfrm>
            <a:off x="756335" y="2787774"/>
            <a:ext cx="1512168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连接符 73"/>
          <p:cNvCxnSpPr/>
          <p:nvPr/>
        </p:nvCxnSpPr>
        <p:spPr>
          <a:xfrm flipV="1">
            <a:off x="3779912" y="2573015"/>
            <a:ext cx="1656184" cy="3266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6000656" y="987951"/>
            <a:ext cx="504056" cy="58477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涧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7200473" y="998746"/>
            <a:ext cx="576064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屹</a:t>
            </a:r>
          </a:p>
        </p:txBody>
      </p:sp>
      <p:sp>
        <p:nvSpPr>
          <p:cNvPr id="3" name="文本框 64"/>
          <p:cNvSpPr txBox="1"/>
          <p:nvPr/>
        </p:nvSpPr>
        <p:spPr>
          <a:xfrm>
            <a:off x="3578994" y="1011446"/>
            <a:ext cx="608489" cy="56070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2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贯</a:t>
            </a:r>
          </a:p>
        </p:txBody>
      </p:sp>
      <p:sp>
        <p:nvSpPr>
          <p:cNvPr id="4" name="文本框 64"/>
          <p:cNvSpPr txBox="1"/>
          <p:nvPr/>
        </p:nvSpPr>
        <p:spPr>
          <a:xfrm>
            <a:off x="4187324" y="1010176"/>
            <a:ext cx="608489" cy="56070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2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棋</a:t>
            </a:r>
          </a:p>
        </p:txBody>
      </p:sp>
      <p:sp>
        <p:nvSpPr>
          <p:cNvPr id="5" name="文本框 64"/>
          <p:cNvSpPr txBox="1"/>
          <p:nvPr/>
        </p:nvSpPr>
        <p:spPr>
          <a:xfrm>
            <a:off x="7776136" y="1021606"/>
            <a:ext cx="608488" cy="56070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2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悦</a:t>
            </a:r>
          </a:p>
        </p:txBody>
      </p:sp>
      <p:sp>
        <p:nvSpPr>
          <p:cNvPr id="6" name="文本框 64"/>
          <p:cNvSpPr txBox="1"/>
          <p:nvPr/>
        </p:nvSpPr>
        <p:spPr>
          <a:xfrm>
            <a:off x="8475370" y="1021606"/>
            <a:ext cx="608488" cy="56070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2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屈</a:t>
            </a:r>
          </a:p>
        </p:txBody>
      </p:sp>
      <p:sp>
        <p:nvSpPr>
          <p:cNvPr id="8" name="文本框 64"/>
          <p:cNvSpPr txBox="1"/>
          <p:nvPr/>
        </p:nvSpPr>
        <p:spPr>
          <a:xfrm>
            <a:off x="3691394" y="3918332"/>
            <a:ext cx="2088231" cy="43751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2400" b="1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半包围 结构</a:t>
            </a:r>
            <a:endParaRPr lang="zh-CN" altLang="en-US" sz="2400" b="1" dirty="0">
              <a:solidFill>
                <a:schemeClr val="accent2">
                  <a:lumMod val="7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9" name="直线连接符 73"/>
          <p:cNvCxnSpPr/>
          <p:nvPr/>
        </p:nvCxnSpPr>
        <p:spPr>
          <a:xfrm flipV="1">
            <a:off x="3763402" y="4350380"/>
            <a:ext cx="1656184" cy="3266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7639 0.015309 L 0.645278 0.421481 " pathEditMode="relative" rAng="0" ptsTypes="">
                                      <p:cBhvr>
                                        <p:cTn id="6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800" y="19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069 0.000000 L 0.404375 0.337531 " pathEditMode="relative" rAng="0" ptsTypes="">
                                      <p:cBhvr>
                                        <p:cTn id="10" dur="2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000" y="16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120972 0.379630 " pathEditMode="relative" rAng="0" ptsTypes="">
                                      <p:cBhvr>
                                        <p:cTn id="14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00" y="19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069 0.000000 L -0.125556 0.379506 " pathEditMode="relative" rAng="0" ptsTypes="">
                                      <p:cBhvr>
                                        <p:cTn id="18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00" y="19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135625 0.379630 " pathEditMode="relative" rAng="0" ptsTypes="">
                                      <p:cBhvr>
                                        <p:cTn id="22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00" y="18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134792 0.379506 " pathEditMode="relative" rAng="0" ptsTypes="">
                                      <p:cBhvr>
                                        <p:cTn id="26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00" y="19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327431 0.416914 " pathEditMode="relative" rAng="0" ptsTypes="">
                                      <p:cBhvr>
                                        <p:cTn id="3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00" y="20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212639 0.375185 " pathEditMode="relative" rAng="0" ptsTypes="">
                                      <p:cBhvr>
                                        <p:cTn id="3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00" y="16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069 0.000000 L 0.264236 0.416790 " pathEditMode="relative" rAng="0" ptsTypes="">
                                      <p:cBhvr>
                                        <p:cTn id="38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00" y="20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069 0.000000 L -0.572778 0.547284 " pathEditMode="relative" rAng="0" ptsTypes="">
                                      <p:cBhvr>
                                        <p:cTn id="42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00" y="16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-0.000123 L -0.562778 0.545185 " pathEditMode="relative" rAng="0" ptsTypes="">
                                      <p:cBhvr>
                                        <p:cTn id="46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00" y="16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138611 0.419136 " pathEditMode="relative" rAng="0" ptsTypes="">
                                      <p:cBhvr>
                                        <p:cTn id="50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00" y="20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-0.000123 L -0.622083 0.545185 " pathEditMode="relative" rAng="0" ptsTypes="">
                                      <p:cBhvr>
                                        <p:cTn id="54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500" y="23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7639 0.015309 L -0.612083 0.540988 " pathEditMode="relative" rAng="0" ptsTypes="">
                                      <p:cBhvr>
                                        <p:cTn id="5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00" y="21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069 0.000000 L -0.467986 0.680988 " pathEditMode="relative" rAng="0" ptsTypes="">
                                      <p:cBhvr>
                                        <p:cTn id="6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00" y="29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/>
      <p:bldP spid="89" grpId="0"/>
      <p:bldP spid="90" grpId="0"/>
      <p:bldP spid="91" grpId="0"/>
      <p:bldP spid="92" grpId="0"/>
      <p:bldP spid="93" grpId="0"/>
      <p:bldP spid="95" grpId="0"/>
      <p:bldP spid="97" grpId="0"/>
      <p:bldP spid="99" grpId="0"/>
      <p:bldP spid="57" grpId="0"/>
      <p:bldP spid="62" grpId="0"/>
      <p:bldP spid="3" grpId="0"/>
      <p:bldP spid="4" grpId="0"/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1"/>
          <p:cNvSpPr txBox="1">
            <a:spLocks noChangeArrowheads="1"/>
          </p:cNvSpPr>
          <p:nvPr/>
        </p:nvSpPr>
        <p:spPr bwMode="auto">
          <a:xfrm>
            <a:off x="3909317" y="555645"/>
            <a:ext cx="1936685" cy="575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rPr>
              <a:t>识字方法</a:t>
            </a:r>
          </a:p>
        </p:txBody>
      </p:sp>
      <p:grpSp>
        <p:nvGrpSpPr>
          <p:cNvPr id="2" name="组合 101"/>
          <p:cNvGrpSpPr/>
          <p:nvPr/>
        </p:nvGrpSpPr>
        <p:grpSpPr>
          <a:xfrm>
            <a:off x="3419872" y="627534"/>
            <a:ext cx="456833" cy="456366"/>
            <a:chOff x="631825" y="5181600"/>
            <a:chExt cx="1554163" cy="1552575"/>
          </a:xfrm>
        </p:grpSpPr>
        <p:sp>
          <p:nvSpPr>
            <p:cNvPr id="103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4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5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6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7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8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9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0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1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2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3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4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5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6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7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8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9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0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1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2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3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4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5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6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7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8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9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0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1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2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3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4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827584" y="1275606"/>
            <a:ext cx="1458400" cy="6456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换偏旁：</a:t>
            </a:r>
            <a:endParaRPr lang="en-US" altLang="zh-CN" sz="28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27584" y="2859782"/>
            <a:ext cx="1763051" cy="71437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比一比：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       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529205" y="2813685"/>
            <a:ext cx="2154555" cy="80708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寇</a:t>
            </a:r>
            <a: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</a:rPr>
              <a:t>—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冠</a:t>
            </a:r>
          </a:p>
        </p:txBody>
      </p:sp>
      <p:pic>
        <p:nvPicPr>
          <p:cNvPr id="47" name="图片 46" descr="图片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0364" y="1500180"/>
            <a:ext cx="161925" cy="323850"/>
          </a:xfrm>
          <a:prstGeom prst="rect">
            <a:avLst/>
          </a:prstGeom>
        </p:spPr>
      </p:pic>
      <p:pic>
        <p:nvPicPr>
          <p:cNvPr id="48" name="图片 47" descr="图片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8926" y="1428742"/>
            <a:ext cx="228600" cy="457200"/>
          </a:xfrm>
          <a:prstGeom prst="rect">
            <a:avLst/>
          </a:prstGeom>
        </p:spPr>
      </p:pic>
      <p:pic>
        <p:nvPicPr>
          <p:cNvPr id="50" name="图片 49" descr="图片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3240" y="1500180"/>
            <a:ext cx="247650" cy="409575"/>
          </a:xfrm>
          <a:prstGeom prst="rect">
            <a:avLst/>
          </a:prstGeom>
        </p:spPr>
      </p:pic>
      <p:pic>
        <p:nvPicPr>
          <p:cNvPr id="54" name="图片 53" descr="下载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1214428"/>
            <a:ext cx="3286148" cy="1571636"/>
          </a:xfrm>
          <a:prstGeom prst="rect">
            <a:avLst/>
          </a:prstGeom>
        </p:spPr>
      </p:pic>
      <p:sp>
        <p:nvSpPr>
          <p:cNvPr id="3" name="TextBox 41"/>
          <p:cNvSpPr txBox="1"/>
          <p:nvPr/>
        </p:nvSpPr>
        <p:spPr>
          <a:xfrm>
            <a:off x="4493260" y="2813685"/>
            <a:ext cx="2154555" cy="80708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冀</a:t>
            </a:r>
            <a: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</a:rPr>
              <a:t>—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翼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0" grpId="0"/>
      <p:bldP spid="4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Group 12"/>
          <p:cNvGraphicFramePr>
            <a:graphicFrameLocks noGrp="1"/>
          </p:cNvGraphicFramePr>
          <p:nvPr/>
        </p:nvGraphicFramePr>
        <p:xfrm>
          <a:off x="1835696" y="2283718"/>
          <a:ext cx="1481202" cy="1528636"/>
        </p:xfrm>
        <a:graphic>
          <a:graphicData uri="http://schemas.openxmlformats.org/drawingml/2006/table">
            <a:tbl>
              <a:tblPr/>
              <a:tblGrid>
                <a:gridCol w="740601"/>
                <a:gridCol w="740601"/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496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2" name="TextBox 23"/>
          <p:cNvSpPr txBox="1"/>
          <p:nvPr/>
        </p:nvSpPr>
        <p:spPr>
          <a:xfrm>
            <a:off x="1873531" y="2185008"/>
            <a:ext cx="1420517" cy="16619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4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寇</a:t>
            </a:r>
            <a:endParaRPr lang="zh-CN" altLang="en-US" sz="104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2051720" y="1347614"/>
            <a:ext cx="1245290" cy="83099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5000" dirty="0" err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汉语拼音" panose="02010600030101010101" pitchFamily="34" charset="0"/>
              </a:rPr>
              <a:t>kòu</a:t>
            </a:r>
            <a:endParaRPr lang="zh-CN" altLang="en-US" sz="50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  <a:cs typeface="汉语拼音" panose="02010600030101010101" pitchFamily="34" charset="0"/>
            </a:endParaRPr>
          </a:p>
        </p:txBody>
      </p:sp>
      <p:sp>
        <p:nvSpPr>
          <p:cNvPr id="4" name="线形标注 2 3"/>
          <p:cNvSpPr/>
          <p:nvPr/>
        </p:nvSpPr>
        <p:spPr>
          <a:xfrm>
            <a:off x="4211960" y="1275607"/>
            <a:ext cx="3312368" cy="432047"/>
          </a:xfrm>
          <a:prstGeom prst="borderCallout2">
            <a:avLst>
              <a:gd name="adj1" fmla="val 96561"/>
              <a:gd name="adj2" fmla="val 49860"/>
              <a:gd name="adj3" fmla="val 96896"/>
              <a:gd name="adj4" fmla="val 50822"/>
              <a:gd name="adj5" fmla="val 272516"/>
              <a:gd name="adj6" fmla="val -32072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不要少写一“点”。</a:t>
            </a:r>
            <a:endParaRPr lang="zh-CN" altLang="en-US" sz="28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19781" y="2582540"/>
            <a:ext cx="3096344" cy="93102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/>
            <a:r>
              <a:rPr lang="zh-CN" altLang="en-US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日寇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：侵略中国的</a:t>
            </a:r>
            <a:endParaRPr lang="en-US" altLang="zh-CN" sz="28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just"/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  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日本军队。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805216" y="2319784"/>
            <a:ext cx="1512168" cy="504056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TextBox 11"/>
          <p:cNvSpPr txBox="1">
            <a:spLocks noChangeArrowheads="1"/>
          </p:cNvSpPr>
          <p:nvPr/>
        </p:nvSpPr>
        <p:spPr bwMode="auto">
          <a:xfrm>
            <a:off x="4125341" y="410999"/>
            <a:ext cx="1454771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rPr>
              <a:t>易写错</a:t>
            </a:r>
          </a:p>
        </p:txBody>
      </p:sp>
      <p:grpSp>
        <p:nvGrpSpPr>
          <p:cNvPr id="3" name="组合 51"/>
          <p:cNvGrpSpPr/>
          <p:nvPr/>
        </p:nvGrpSpPr>
        <p:grpSpPr>
          <a:xfrm>
            <a:off x="3635896" y="484024"/>
            <a:ext cx="456833" cy="456366"/>
            <a:chOff x="631825" y="5181600"/>
            <a:chExt cx="1554163" cy="1552575"/>
          </a:xfrm>
        </p:grpSpPr>
        <p:sp>
          <p:nvSpPr>
            <p:cNvPr id="53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4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5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6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7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8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9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0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1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2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3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4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5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6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7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8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9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0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1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2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3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4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5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6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7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8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9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0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1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2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3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4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4" grpId="0" bldLvl="0" animBg="1"/>
      <p:bldP spid="7" grpId="0"/>
      <p:bldP spid="11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Group 12"/>
          <p:cNvGraphicFramePr>
            <a:graphicFrameLocks noGrp="1"/>
          </p:cNvGraphicFramePr>
          <p:nvPr/>
        </p:nvGraphicFramePr>
        <p:xfrm>
          <a:off x="1799368" y="2067529"/>
          <a:ext cx="1481202" cy="1528636"/>
        </p:xfrm>
        <a:graphic>
          <a:graphicData uri="http://schemas.openxmlformats.org/drawingml/2006/table">
            <a:tbl>
              <a:tblPr/>
              <a:tblGrid>
                <a:gridCol w="740601"/>
                <a:gridCol w="740601"/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496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2" name="TextBox 23"/>
          <p:cNvSpPr txBox="1"/>
          <p:nvPr/>
        </p:nvSpPr>
        <p:spPr>
          <a:xfrm>
            <a:off x="1837203" y="1968819"/>
            <a:ext cx="1420517" cy="16619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4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悬</a:t>
            </a:r>
            <a:endParaRPr lang="zh-CN" altLang="en-US" sz="104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1907704" y="1132349"/>
            <a:ext cx="1551458" cy="83756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5000" dirty="0" err="1" smtClean="0">
                <a:latin typeface="黑体" panose="02010609060101010101" pitchFamily="49" charset="-122"/>
                <a:ea typeface="黑体" panose="02010609060101010101" pitchFamily="49" charset="-122"/>
              </a:rPr>
              <a:t>xuán</a:t>
            </a:r>
            <a:endParaRPr lang="en-US" altLang="en-US" sz="5000" dirty="0" err="1" smtClean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  <a:cs typeface="汉语拼音" panose="02010600030101010101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995936" y="2429758"/>
            <a:ext cx="4104456" cy="93102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悬崖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：又高又陡的山崖，</a:t>
            </a:r>
            <a:endParaRPr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      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形容山势险峻。</a:t>
            </a:r>
            <a:endParaRPr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线形标注 2 3"/>
          <p:cNvSpPr/>
          <p:nvPr/>
        </p:nvSpPr>
        <p:spPr>
          <a:xfrm>
            <a:off x="4355976" y="1348373"/>
            <a:ext cx="2970717" cy="540060"/>
          </a:xfrm>
          <a:prstGeom prst="borderCallout2">
            <a:avLst>
              <a:gd name="adj1" fmla="val 44404"/>
              <a:gd name="adj2" fmla="val -1182"/>
              <a:gd name="adj3" fmla="val 44404"/>
              <a:gd name="adj4" fmla="val -15112"/>
              <a:gd name="adj5" fmla="val 194675"/>
              <a:gd name="adj6" fmla="val -44752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不要多写一“横”</a:t>
            </a:r>
            <a:endParaRPr lang="zh-CN" altLang="en-US" sz="28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2051720" y="2284477"/>
            <a:ext cx="1008112" cy="576064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4" grpId="0" bldLvl="0" animBg="1"/>
      <p:bldP spid="42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图片 71" descr="u=3872278349,2768699271&amp;fm=26&amp;gp=0.jpg"/>
          <p:cNvPicPr>
            <a:picLocks noChangeAspect="1"/>
          </p:cNvPicPr>
          <p:nvPr/>
        </p:nvPicPr>
        <p:blipFill>
          <a:blip r:embed="rId2"/>
          <a:srcRect l="3571" t="2083" r="2381" b="6249"/>
          <a:stretch>
            <a:fillRect/>
          </a:stretch>
        </p:blipFill>
        <p:spPr>
          <a:xfrm flipH="1">
            <a:off x="0" y="0"/>
            <a:ext cx="9144000" cy="5143500"/>
          </a:xfrm>
          <a:prstGeom prst="rect">
            <a:avLst/>
          </a:prstGeom>
        </p:spPr>
      </p:pic>
      <p:sp>
        <p:nvSpPr>
          <p:cNvPr id="19" name="爆炸形 1 18"/>
          <p:cNvSpPr/>
          <p:nvPr/>
        </p:nvSpPr>
        <p:spPr>
          <a:xfrm>
            <a:off x="3698784" y="2141068"/>
            <a:ext cx="1440160" cy="864096"/>
          </a:xfrm>
          <a:prstGeom prst="irregularSeal1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爆炸形 1 19"/>
          <p:cNvSpPr/>
          <p:nvPr/>
        </p:nvSpPr>
        <p:spPr>
          <a:xfrm>
            <a:off x="4994928" y="2213076"/>
            <a:ext cx="2160240" cy="792088"/>
          </a:xfrm>
          <a:prstGeom prst="irregularSeal1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爆炸形 1 17"/>
          <p:cNvSpPr/>
          <p:nvPr/>
        </p:nvSpPr>
        <p:spPr>
          <a:xfrm>
            <a:off x="2330632" y="2213076"/>
            <a:ext cx="1440160" cy="792088"/>
          </a:xfrm>
          <a:prstGeom prst="irregularSeal1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爆炸形 1 16"/>
          <p:cNvSpPr/>
          <p:nvPr/>
        </p:nvSpPr>
        <p:spPr>
          <a:xfrm>
            <a:off x="6867136" y="1132956"/>
            <a:ext cx="1368152" cy="864096"/>
          </a:xfrm>
          <a:prstGeom prst="irregularSeal1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爆炸形 1 15"/>
          <p:cNvSpPr/>
          <p:nvPr/>
        </p:nvSpPr>
        <p:spPr>
          <a:xfrm>
            <a:off x="5354968" y="1060948"/>
            <a:ext cx="1368152" cy="936104"/>
          </a:xfrm>
          <a:prstGeom prst="irregularSeal1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爆炸形 1 14"/>
          <p:cNvSpPr/>
          <p:nvPr/>
        </p:nvSpPr>
        <p:spPr>
          <a:xfrm>
            <a:off x="3914808" y="1132956"/>
            <a:ext cx="1296144" cy="864096"/>
          </a:xfrm>
          <a:prstGeom prst="irregularSeal1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爆炸形 1 11"/>
          <p:cNvSpPr/>
          <p:nvPr/>
        </p:nvSpPr>
        <p:spPr>
          <a:xfrm>
            <a:off x="2402640" y="1204964"/>
            <a:ext cx="1301902" cy="792088"/>
          </a:xfrm>
          <a:prstGeom prst="irregularSeal1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 descr="大炮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82960" y="3293195"/>
            <a:ext cx="1379382" cy="102602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618664" y="1276972"/>
            <a:ext cx="10776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日寇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58824" y="1276972"/>
            <a:ext cx="933998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悬崖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83159" y="1276972"/>
            <a:ext cx="13650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山涧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618664" y="2357092"/>
            <a:ext cx="1149536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冰雹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14808" y="2285084"/>
            <a:ext cx="933998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屹立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82960" y="2285084"/>
            <a:ext cx="1662777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斩钉截铁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570992" y="1276972"/>
            <a:ext cx="1005844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沸腾</a:t>
            </a:r>
          </a:p>
        </p:txBody>
      </p:sp>
      <p:pic>
        <p:nvPicPr>
          <p:cNvPr id="10" name="图片 9" descr="大炮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777153">
            <a:off x="5444849" y="3197225"/>
            <a:ext cx="1366425" cy="1016386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5570992" y="3077171"/>
            <a:ext cx="562710" cy="3723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/>
              <a:t>●</a:t>
            </a:r>
            <a:endParaRPr lang="zh-CN" altLang="en-US" dirty="0"/>
          </a:p>
        </p:txBody>
      </p:sp>
      <p:pic>
        <p:nvPicPr>
          <p:cNvPr id="13" name="图片 12" descr="大炮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583263">
            <a:off x="5661938" y="3184672"/>
            <a:ext cx="1366426" cy="1016386"/>
          </a:xfrm>
          <a:prstGeom prst="rect">
            <a:avLst/>
          </a:prstGeom>
        </p:spPr>
      </p:pic>
      <p:pic>
        <p:nvPicPr>
          <p:cNvPr id="14" name="图片 13" descr="大炮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3831624">
            <a:off x="5789008" y="3186535"/>
            <a:ext cx="1366426" cy="1016386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5787016" y="3005163"/>
            <a:ext cx="562710" cy="3723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/>
              <a:t>●</a:t>
            </a:r>
            <a:endParaRPr lang="zh-CN" altLang="en-US" dirty="0"/>
          </a:p>
        </p:txBody>
      </p:sp>
      <p:sp>
        <p:nvSpPr>
          <p:cNvPr id="22" name="矩形 21"/>
          <p:cNvSpPr/>
          <p:nvPr/>
        </p:nvSpPr>
        <p:spPr>
          <a:xfrm>
            <a:off x="6219064" y="2861147"/>
            <a:ext cx="562710" cy="3723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/>
              <a:t>●</a:t>
            </a:r>
            <a:endParaRPr lang="zh-CN" altLang="en-US" dirty="0"/>
          </a:p>
        </p:txBody>
      </p:sp>
      <p:sp>
        <p:nvSpPr>
          <p:cNvPr id="23" name="矩形 22"/>
          <p:cNvSpPr/>
          <p:nvPr/>
        </p:nvSpPr>
        <p:spPr>
          <a:xfrm>
            <a:off x="6075048" y="2933155"/>
            <a:ext cx="562710" cy="3723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/>
              <a:t>●</a:t>
            </a:r>
            <a:endParaRPr lang="zh-CN" altLang="en-US" dirty="0"/>
          </a:p>
        </p:txBody>
      </p:sp>
      <p:pic>
        <p:nvPicPr>
          <p:cNvPr id="24" name="图片 23" descr="大炮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465635">
            <a:off x="5590872" y="3158908"/>
            <a:ext cx="1366426" cy="1088425"/>
          </a:xfrm>
          <a:prstGeom prst="rect">
            <a:avLst/>
          </a:prstGeom>
        </p:spPr>
      </p:pic>
      <p:sp>
        <p:nvSpPr>
          <p:cNvPr id="25" name="矩形 24"/>
          <p:cNvSpPr/>
          <p:nvPr/>
        </p:nvSpPr>
        <p:spPr>
          <a:xfrm>
            <a:off x="5354968" y="3077171"/>
            <a:ext cx="562710" cy="3723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/>
              <a:t>●</a:t>
            </a:r>
            <a:endParaRPr lang="zh-CN" altLang="en-US" dirty="0"/>
          </a:p>
        </p:txBody>
      </p:sp>
      <p:pic>
        <p:nvPicPr>
          <p:cNvPr id="26" name="图片 25" descr="大炮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612784">
            <a:off x="5685906" y="3103652"/>
            <a:ext cx="1366426" cy="1088425"/>
          </a:xfrm>
          <a:prstGeom prst="rect">
            <a:avLst/>
          </a:prstGeom>
        </p:spPr>
      </p:pic>
      <p:pic>
        <p:nvPicPr>
          <p:cNvPr id="27" name="图片 26" descr="大炮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813415">
            <a:off x="5608048" y="3123429"/>
            <a:ext cx="1366426" cy="1088425"/>
          </a:xfrm>
          <a:prstGeom prst="rect">
            <a:avLst/>
          </a:prstGeom>
        </p:spPr>
      </p:pic>
      <p:sp>
        <p:nvSpPr>
          <p:cNvPr id="28" name="矩形 27"/>
          <p:cNvSpPr/>
          <p:nvPr/>
        </p:nvSpPr>
        <p:spPr>
          <a:xfrm>
            <a:off x="5426976" y="3005163"/>
            <a:ext cx="562710" cy="3723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/>
              <a:t>●</a:t>
            </a:r>
            <a:endParaRPr lang="zh-CN" altLang="en-US" dirty="0"/>
          </a:p>
        </p:txBody>
      </p:sp>
      <p:sp>
        <p:nvSpPr>
          <p:cNvPr id="29" name="矩形 28"/>
          <p:cNvSpPr/>
          <p:nvPr/>
        </p:nvSpPr>
        <p:spPr>
          <a:xfrm>
            <a:off x="5354968" y="2933155"/>
            <a:ext cx="562710" cy="3723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/>
              <a:t>●</a:t>
            </a:r>
            <a:endParaRPr lang="zh-CN" altLang="en-US" dirty="0"/>
          </a:p>
        </p:txBody>
      </p:sp>
      <p:pic>
        <p:nvPicPr>
          <p:cNvPr id="30" name="图片 29" descr="大炮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8809987" flipV="1">
            <a:off x="5340543" y="3063641"/>
            <a:ext cx="1366426" cy="1143923"/>
          </a:xfrm>
          <a:prstGeom prst="rect">
            <a:avLst/>
          </a:prstGeom>
        </p:spPr>
      </p:pic>
      <p:sp>
        <p:nvSpPr>
          <p:cNvPr id="31" name="矩形 30"/>
          <p:cNvSpPr/>
          <p:nvPr/>
        </p:nvSpPr>
        <p:spPr>
          <a:xfrm>
            <a:off x="6219064" y="2933155"/>
            <a:ext cx="562710" cy="3723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/>
              <a:t>●</a:t>
            </a:r>
            <a:endParaRPr lang="zh-CN" alt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142844" y="714362"/>
            <a:ext cx="2357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FF00"/>
                </a:solidFill>
                <a:latin typeface="+mn-ea"/>
              </a:rPr>
              <a:t>痛击日本鬼子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3357554" y="428610"/>
            <a:ext cx="456833" cy="456366"/>
            <a:chOff x="631825" y="5181600"/>
            <a:chExt cx="1554163" cy="1552575"/>
          </a:xfrm>
        </p:grpSpPr>
        <p:sp>
          <p:nvSpPr>
            <p:cNvPr id="34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4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5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6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7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0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1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2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3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4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5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66" name="TextBox 11"/>
          <p:cNvSpPr txBox="1">
            <a:spLocks noChangeArrowheads="1"/>
          </p:cNvSpPr>
          <p:nvPr/>
        </p:nvSpPr>
        <p:spPr bwMode="auto">
          <a:xfrm>
            <a:off x="3846999" y="356721"/>
            <a:ext cx="1936685" cy="575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识字游戏</a:t>
            </a:r>
            <a:endParaRPr lang="zh-CN" altLang="en-US" sz="33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4.84418E-6 L -0.25208 -0.29374 " pathEditMode="relative" rAng="0" ptsTypes="AA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00" y="-147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1"/>
                                            </p:cond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4"/>
                                            </p:cond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12604 -0.26589 " pathEditMode="relative" ptsTypes="AA">
                                      <p:cBhvr>
                                        <p:cTn id="4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4"/>
                                            </p:cond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7"/>
                                            </p:cond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8"/>
                                            </p:cond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3142 -0.26596 " pathEditMode="relative" ptsTypes="AA">
                                      <p:cBhvr>
                                        <p:cTn id="6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6"/>
                                            </p:cond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9"/>
                                            </p:cond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000"/>
                            </p:stCondLst>
                            <p:childTnLst>
                              <p:par>
                                <p:cTn id="7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9"/>
                                            </p:cond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86 -0.00803 L 0.08663 -0.26597 " pathEditMode="relative" rAng="0" ptsTypes="AA">
                                      <p:cBhvr>
                                        <p:cTn id="8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00" y="-129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7"/>
                                            </p:cond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"/>
                            </p:stCondLst>
                            <p:childTnLst>
                              <p:par>
                                <p:cTn id="9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0"/>
                                            </p:cond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000"/>
                            </p:stCondLst>
                            <p:childTnLst>
                              <p:par>
                                <p:cTn id="9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000"/>
                            </p:stCondLst>
                            <p:childTnLst>
                              <p:par>
                                <p:cTn id="9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0469 -0.08392 " pathEditMode="relative" ptsTypes="AA">
                                      <p:cBhvr>
                                        <p:cTn id="10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7"/>
                                            </p:cond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"/>
                            </p:stCondLst>
                            <p:childTnLst>
                              <p:par>
                                <p:cTn id="11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10"/>
                                            </p:cond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1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19"/>
                                            </p:cond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8663 -0.05615 " pathEditMode="relative" ptsTypes="AA">
                                      <p:cBhvr>
                                        <p:cTn id="12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27"/>
                                            </p:cond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000"/>
                            </p:stCondLst>
                            <p:childTnLst>
                              <p:par>
                                <p:cTn id="13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30"/>
                                            </p:cond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3000"/>
                            </p:stCondLst>
                            <p:childTnLst>
                              <p:par>
                                <p:cTn id="13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3000"/>
                            </p:stCondLst>
                            <p:childTnLst>
                              <p:par>
                                <p:cTn id="1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7004 " pathEditMode="relative" ptsTypes="AA">
                                      <p:cBhvr>
                                        <p:cTn id="14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47"/>
                                            </p:cond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2000"/>
                            </p:stCondLst>
                            <p:childTnLst>
                              <p:par>
                                <p:cTn id="15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50"/>
                                            </p:cond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3000"/>
                            </p:stCondLst>
                            <p:childTnLst>
                              <p:par>
                                <p:cTn id="15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60"/>
                                            </p:cond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18" grpId="0" animBg="1"/>
      <p:bldP spid="17" grpId="0" animBg="1"/>
      <p:bldP spid="16" grpId="0" animBg="1"/>
      <p:bldP spid="15" grpId="0" animBg="1"/>
      <p:bldP spid="12" grpId="0" animBg="1"/>
      <p:bldP spid="3" grpId="0"/>
      <p:bldP spid="4" grpId="0"/>
      <p:bldP spid="5" grpId="0"/>
      <p:bldP spid="6" grpId="0"/>
      <p:bldP spid="7" grpId="0"/>
      <p:bldP spid="8" grpId="0"/>
      <p:bldP spid="9" grpId="0"/>
      <p:bldP spid="11" grpId="0"/>
      <p:bldP spid="21" grpId="0"/>
      <p:bldP spid="21" grpId="1"/>
      <p:bldP spid="22" grpId="0"/>
      <p:bldP spid="23" grpId="0"/>
      <p:bldP spid="25" grpId="0"/>
      <p:bldP spid="25" grpId="1"/>
      <p:bldP spid="28" grpId="0"/>
      <p:bldP spid="28" grpId="1"/>
      <p:bldP spid="29" grpId="0"/>
      <p:bldP spid="29" grpId="1"/>
      <p:bldP spid="31" grpId="0"/>
      <p:bldP spid="31" grpId="1"/>
      <p:bldP spid="3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11"/>
          <p:cNvSpPr txBox="1">
            <a:spLocks noChangeArrowheads="1"/>
          </p:cNvSpPr>
          <p:nvPr/>
        </p:nvSpPr>
        <p:spPr bwMode="auto">
          <a:xfrm>
            <a:off x="882216" y="641906"/>
            <a:ext cx="1944216" cy="50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词语解释</a:t>
            </a:r>
          </a:p>
        </p:txBody>
      </p:sp>
      <p:sp>
        <p:nvSpPr>
          <p:cNvPr id="9" name="矩形 8"/>
          <p:cNvSpPr/>
          <p:nvPr/>
        </p:nvSpPr>
        <p:spPr>
          <a:xfrm>
            <a:off x="2483768" y="771550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000" dirty="0"/>
          </a:p>
        </p:txBody>
      </p:sp>
      <p:sp>
        <p:nvSpPr>
          <p:cNvPr id="10" name="矩形 9"/>
          <p:cNvSpPr/>
          <p:nvPr/>
        </p:nvSpPr>
        <p:spPr>
          <a:xfrm>
            <a:off x="891326" y="757900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827584" y="1347614"/>
            <a:ext cx="3315788" cy="1938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charset="0"/>
              </a:rPr>
              <a:t>全神贯注：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全部精神集中在一点上。形容注意力高度集中。</a:t>
            </a:r>
            <a:r>
              <a:rPr lang="zh-CN" altLang="en-US" sz="2400" b="1" dirty="0" smtClean="0">
                <a:solidFill>
                  <a:srgbClr val="0066FF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</a:rPr>
              <a:t>本课指两个小战士集中精力瞄准敌人射击。</a:t>
            </a:r>
            <a:endParaRPr lang="zh-CN" altLang="en-US" sz="2400" b="1" dirty="0">
              <a:solidFill>
                <a:srgbClr val="0066FF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69290" y="3285490"/>
            <a:ext cx="3631565" cy="829945"/>
          </a:xfrm>
          <a:prstGeom prst="rect">
            <a:avLst/>
          </a:prstGeom>
          <a:solidFill>
            <a:schemeClr val="bg2">
              <a:alpha val="13000"/>
            </a:schemeClr>
          </a:solidFill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4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        </a:t>
            </a:r>
            <a:r>
              <a:rPr lang="zh-CN" altLang="en-US" sz="24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我在宽敞明亮的教室里</a:t>
            </a:r>
            <a:r>
              <a:rPr lang="zh-CN" altLang="en-US" sz="24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全神贯注</a:t>
            </a:r>
            <a:r>
              <a:rPr lang="zh-CN" altLang="en-US" sz="24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地听老师讲课。</a:t>
            </a:r>
          </a:p>
        </p:txBody>
      </p:sp>
      <p:pic>
        <p:nvPicPr>
          <p:cNvPr id="1026" name="Picture 2" descr="http://www.51wendang.com/pic/90b637dba358704dcab75bce/1-810-jpg_6-1080-0-0-108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891974"/>
            <a:ext cx="4454352" cy="33407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899592" y="925979"/>
            <a:ext cx="36004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charset="0"/>
              </a:rPr>
              <a:t>居高临下：</a:t>
            </a:r>
            <a:r>
              <a:rPr lang="zh-CN" altLang="en-US" sz="24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形容占据的地势非常有利。</a:t>
            </a:r>
            <a:r>
              <a:rPr lang="zh-CN" altLang="en-US" sz="2400" b="1" dirty="0" smtClean="0">
                <a:solidFill>
                  <a:srgbClr val="0066FF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charset="0"/>
              </a:rPr>
              <a:t>本课指五壮士占据了狼牙山顶峰，这个地形有利于打击敌人。</a:t>
            </a:r>
            <a:endParaRPr lang="zh-CN" altLang="en-US" sz="2400" b="1" dirty="0">
              <a:solidFill>
                <a:srgbClr val="0066FF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99592" y="3374122"/>
            <a:ext cx="4320480" cy="461665"/>
          </a:xfrm>
          <a:prstGeom prst="rect">
            <a:avLst/>
          </a:prstGeom>
          <a:solidFill>
            <a:schemeClr val="bg2">
              <a:alpha val="12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24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这座城</a:t>
            </a:r>
            <a:r>
              <a:rPr lang="zh-CN" altLang="en-US" sz="24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居高临下</a:t>
            </a:r>
            <a:r>
              <a:rPr lang="zh-CN" altLang="en-US" sz="24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，易守难攻。</a:t>
            </a:r>
          </a:p>
        </p:txBody>
      </p:sp>
      <p:pic>
        <p:nvPicPr>
          <p:cNvPr id="9" name="图片 8" descr="e1be5f0b264ff2ce2a628e8851dd31f1_orig.jpg"/>
          <p:cNvPicPr>
            <a:picLocks noChangeAspect="1"/>
          </p:cNvPicPr>
          <p:nvPr/>
        </p:nvPicPr>
        <p:blipFill>
          <a:blip r:embed="rId2" cstate="print"/>
          <a:srcRect t="1675" b="17943"/>
          <a:stretch>
            <a:fillRect/>
          </a:stretch>
        </p:blipFill>
        <p:spPr>
          <a:xfrm>
            <a:off x="4932040" y="1059582"/>
            <a:ext cx="3772857" cy="2664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6"/>
          <p:cNvSpPr txBox="1"/>
          <p:nvPr/>
        </p:nvSpPr>
        <p:spPr>
          <a:xfrm>
            <a:off x="946239" y="987574"/>
            <a:ext cx="1249497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4000">
                <a:solidFill>
                  <a:schemeClr val="bg1"/>
                </a:solidFill>
                <a:latin typeface="迷你简毡笔黑" panose="03000509000000000000" pitchFamily="65" charset="-122"/>
                <a:ea typeface="迷你简毡笔黑" panose="03000509000000000000" pitchFamily="65" charset="-122"/>
              </a:defRPr>
            </a:lvl1pPr>
          </a:lstStyle>
          <a:p>
            <a:r>
              <a:rPr lang="zh-CN" altLang="en-US" sz="32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崎岖</a:t>
            </a:r>
            <a:endParaRPr lang="zh-CN" altLang="en-US" sz="32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1" name="文本框 6"/>
          <p:cNvSpPr txBox="1"/>
          <p:nvPr/>
        </p:nvSpPr>
        <p:spPr>
          <a:xfrm>
            <a:off x="971600" y="2571750"/>
            <a:ext cx="1152127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4000">
                <a:solidFill>
                  <a:schemeClr val="bg1"/>
                </a:solidFill>
                <a:latin typeface="迷你简毡笔黑" panose="03000509000000000000" pitchFamily="65" charset="-122"/>
                <a:ea typeface="迷你简毡笔黑" panose="03000509000000000000" pitchFamily="65" charset="-122"/>
              </a:defRPr>
            </a:lvl1pPr>
          </a:lstStyle>
          <a:p>
            <a:r>
              <a:rPr lang="zh-CN" altLang="en-US" sz="32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屹立</a:t>
            </a:r>
            <a:endParaRPr lang="zh-CN" altLang="en-US" sz="32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右箭头 3"/>
          <p:cNvSpPr/>
          <p:nvPr/>
        </p:nvSpPr>
        <p:spPr>
          <a:xfrm>
            <a:off x="3780671" y="1635646"/>
            <a:ext cx="792088" cy="432048"/>
          </a:xfrm>
          <a:prstGeom prst="rightArrow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右箭头 26"/>
          <p:cNvSpPr/>
          <p:nvPr/>
        </p:nvSpPr>
        <p:spPr>
          <a:xfrm>
            <a:off x="3780671" y="3363838"/>
            <a:ext cx="792088" cy="432048"/>
          </a:xfrm>
          <a:prstGeom prst="rightArrow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972106" y="1563638"/>
            <a:ext cx="25202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形容山路高低不平。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72106" y="3219569"/>
            <a:ext cx="273630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高耸挺立，比喻坚定不动摇。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6866" name="Picture 2" descr="http://p0.so.qhimgs1.com/bdr/_240_/t01c58f2c32d9503fcc.jpg"/>
          <p:cNvPicPr>
            <a:picLocks noChangeAspect="1" noChangeArrowheads="1"/>
          </p:cNvPicPr>
          <p:nvPr/>
        </p:nvPicPr>
        <p:blipFill>
          <a:blip r:embed="rId2" cstate="print">
            <a:lum bright="18000" contrast="6000"/>
          </a:blip>
          <a:srcRect/>
          <a:stretch>
            <a:fillRect/>
          </a:stretch>
        </p:blipFill>
        <p:spPr bwMode="auto">
          <a:xfrm>
            <a:off x="5148570" y="843559"/>
            <a:ext cx="2952328" cy="1728192"/>
          </a:xfrm>
          <a:prstGeom prst="rect">
            <a:avLst/>
          </a:prstGeom>
          <a:noFill/>
        </p:spPr>
      </p:pic>
      <p:pic>
        <p:nvPicPr>
          <p:cNvPr id="36868" name="Picture 4" descr="http://img01.tooopen.com/Downs/images/2009/7/18/sy_20090718114258656334.jpg"/>
          <p:cNvPicPr>
            <a:picLocks noChangeAspect="1" noChangeArrowheads="1"/>
          </p:cNvPicPr>
          <p:nvPr/>
        </p:nvPicPr>
        <p:blipFill>
          <a:blip r:embed="rId3" cstate="print"/>
          <a:srcRect l="39103" t="11524" b="10111"/>
          <a:stretch>
            <a:fillRect/>
          </a:stretch>
        </p:blipFill>
        <p:spPr bwMode="auto">
          <a:xfrm>
            <a:off x="5148570" y="2695228"/>
            <a:ext cx="2952328" cy="167672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10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51" grpId="0"/>
      <p:bldP spid="4" grpId="0" bldLvl="0" animBg="1"/>
      <p:bldP spid="27" grpId="0" bldLvl="0" animBg="1"/>
      <p:bldP spid="10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4"/>
          <p:cNvSpPr txBox="1"/>
          <p:nvPr/>
        </p:nvSpPr>
        <p:spPr>
          <a:xfrm>
            <a:off x="536936" y="436158"/>
            <a:ext cx="2147372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整体感知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90" y="488835"/>
            <a:ext cx="366860" cy="456338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1190926" y="2541017"/>
            <a:ext cx="1270000" cy="605790"/>
            <a:chOff x="1911" y="4034"/>
            <a:chExt cx="2001" cy="954"/>
          </a:xfrm>
        </p:grpSpPr>
        <p:sp>
          <p:nvSpPr>
            <p:cNvPr id="13" name="圆角矩形 12"/>
            <p:cNvSpPr/>
            <p:nvPr/>
          </p:nvSpPr>
          <p:spPr>
            <a:xfrm>
              <a:off x="1911" y="4034"/>
              <a:ext cx="2001" cy="954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zh-CN" altLang="en-US" sz="2400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1912" y="4164"/>
              <a:ext cx="1987" cy="8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马宝玉</a:t>
              </a:r>
              <a:endPara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2548556" y="2541017"/>
            <a:ext cx="1291590" cy="605790"/>
            <a:chOff x="4162" y="4099"/>
            <a:chExt cx="2034" cy="954"/>
          </a:xfrm>
        </p:grpSpPr>
        <p:sp>
          <p:nvSpPr>
            <p:cNvPr id="16" name="圆角矩形 15"/>
            <p:cNvSpPr/>
            <p:nvPr/>
          </p:nvSpPr>
          <p:spPr>
            <a:xfrm>
              <a:off x="4196" y="4099"/>
              <a:ext cx="2001" cy="954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zh-CN" altLang="en-US" sz="2400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4162" y="4164"/>
              <a:ext cx="1987" cy="8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葛振林</a:t>
              </a:r>
              <a:endPara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977306" y="2541017"/>
            <a:ext cx="1270000" cy="605790"/>
            <a:chOff x="6299" y="4099"/>
            <a:chExt cx="2000" cy="954"/>
          </a:xfrm>
        </p:grpSpPr>
        <p:sp>
          <p:nvSpPr>
            <p:cNvPr id="22" name="圆角矩形 21"/>
            <p:cNvSpPr/>
            <p:nvPr/>
          </p:nvSpPr>
          <p:spPr>
            <a:xfrm>
              <a:off x="6299" y="4099"/>
              <a:ext cx="2001" cy="954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zh-CN" altLang="en-US" sz="2400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6299" y="4164"/>
              <a:ext cx="1987" cy="8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宋学义</a:t>
              </a:r>
              <a:endPara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402881" y="2541017"/>
            <a:ext cx="1270000" cy="605790"/>
            <a:chOff x="8544" y="4099"/>
            <a:chExt cx="2000" cy="954"/>
          </a:xfrm>
        </p:grpSpPr>
        <p:sp>
          <p:nvSpPr>
            <p:cNvPr id="29" name="圆角矩形 28"/>
            <p:cNvSpPr/>
            <p:nvPr/>
          </p:nvSpPr>
          <p:spPr>
            <a:xfrm>
              <a:off x="8544" y="4099"/>
              <a:ext cx="2001" cy="954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zh-CN" altLang="en-US" sz="2400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8550" y="4164"/>
              <a:ext cx="1995" cy="8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胡德林</a:t>
              </a:r>
              <a:endPara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6831631" y="2541017"/>
            <a:ext cx="1270000" cy="605790"/>
            <a:chOff x="10794" y="4099"/>
            <a:chExt cx="2000" cy="954"/>
          </a:xfrm>
        </p:grpSpPr>
        <p:sp>
          <p:nvSpPr>
            <p:cNvPr id="32" name="圆角矩形 31"/>
            <p:cNvSpPr/>
            <p:nvPr/>
          </p:nvSpPr>
          <p:spPr>
            <a:xfrm>
              <a:off x="10794" y="4099"/>
              <a:ext cx="2001" cy="954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zh-CN" altLang="en-US" sz="2400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10800" y="4164"/>
              <a:ext cx="1995" cy="8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胡福才</a:t>
              </a:r>
              <a:endParaRPr lang="zh-CN" altLang="en-US" dirty="0"/>
            </a:p>
          </p:txBody>
        </p:sp>
      </p:grpSp>
      <p:sp>
        <p:nvSpPr>
          <p:cNvPr id="23" name="矩形 22"/>
          <p:cNvSpPr/>
          <p:nvPr/>
        </p:nvSpPr>
        <p:spPr>
          <a:xfrm>
            <a:off x="237148" y="1295709"/>
            <a:ext cx="8397875" cy="730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7200">
              <a:lnSpc>
                <a:spcPct val="13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默读课文，说一说课文中五壮士分别指谁？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s://i01picsos.sogoucdn.com/2df808b2a0881d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3147814"/>
            <a:ext cx="2016224" cy="13236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4" descr="http://p0.so.qhimgs1.com/bdr/_240_/t015a75e5bbcc8e2df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347614"/>
            <a:ext cx="3672408" cy="228600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475656" y="1635646"/>
            <a:ext cx="28803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zh-CN" altLang="en-US" sz="24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想一想，课文主要写了一件什么事？</a:t>
            </a:r>
          </a:p>
        </p:txBody>
      </p:sp>
      <p:sp>
        <p:nvSpPr>
          <p:cNvPr id="8" name="圆角矩形标注 7"/>
          <p:cNvSpPr/>
          <p:nvPr/>
        </p:nvSpPr>
        <p:spPr>
          <a:xfrm>
            <a:off x="5508104" y="843558"/>
            <a:ext cx="3168352" cy="1728192"/>
          </a:xfrm>
          <a:prstGeom prst="wedgeRoundRectCallout">
            <a:avLst>
              <a:gd name="adj1" fmla="val -38324"/>
              <a:gd name="adj2" fmla="val 72243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五壮士为了人民群众和连队主力转移，和敌人英勇作战，最后跳崖的事。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3357554" y="2643188"/>
            <a:ext cx="4988068" cy="57606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800" b="1" kern="0" dirty="0" smtClean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不怕牺牲、勇敢的大英雄。</a:t>
            </a:r>
            <a:endParaRPr lang="zh-CN" altLang="en-US" sz="2800" b="1" kern="0" dirty="0">
              <a:solidFill>
                <a:srgbClr val="0000FF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3" name="文本框 6"/>
          <p:cNvSpPr txBox="1"/>
          <p:nvPr/>
        </p:nvSpPr>
        <p:spPr>
          <a:xfrm>
            <a:off x="53340" y="641350"/>
            <a:ext cx="8614410" cy="8115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457200">
              <a:lnSpc>
                <a:spcPct val="130000"/>
              </a:lnSpc>
            </a:pP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初读课文后，你觉得五壮士是怎样的人</a:t>
            </a:r>
            <a:r>
              <a:rPr lang="zh-CN" altLang="en-US" sz="36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？</a:t>
            </a:r>
            <a:r>
              <a:rPr lang="zh-CN" altLang="en-US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026" name="Picture 2" descr="http://lywb.lyd.com.cn/images/2014-02/17/1392596131656wzh4224_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022"/>
          <a:stretch>
            <a:fillRect/>
          </a:stretch>
        </p:blipFill>
        <p:spPr bwMode="auto">
          <a:xfrm>
            <a:off x="735330" y="1920875"/>
            <a:ext cx="2388235" cy="1866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98600" y="1423820"/>
            <a:ext cx="8114502" cy="2861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zh-CN" altLang="en-US" sz="24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一部分</a:t>
            </a:r>
            <a:r>
              <a:rPr lang="en-US" altLang="zh-CN" sz="24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4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zh-CN" altLang="en-US" sz="2400" b="1" u="sng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24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自然段</a:t>
            </a:r>
            <a:r>
              <a:rPr lang="en-US" altLang="zh-CN" sz="24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r>
              <a:rPr lang="zh-CN" altLang="en-US" sz="24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：接受任务</a:t>
            </a:r>
            <a:r>
              <a:rPr lang="zh-CN" altLang="en-US" sz="24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第二部分</a:t>
            </a:r>
            <a:r>
              <a:rPr lang="en-US" altLang="zh-CN" sz="24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4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2400" b="1" u="sng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24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自然段</a:t>
            </a:r>
            <a:r>
              <a:rPr lang="en-US" altLang="zh-CN" sz="24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r>
              <a:rPr lang="zh-CN" altLang="en-US" sz="24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：诱敌</a:t>
            </a:r>
            <a:r>
              <a:rPr lang="zh-CN" altLang="en-US" sz="24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上山。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第三部分</a:t>
            </a:r>
            <a:r>
              <a:rPr lang="en-US" altLang="zh-CN" sz="24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4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2400" b="1" u="sng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24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自然段</a:t>
            </a:r>
            <a:r>
              <a:rPr lang="en-US" altLang="zh-CN" sz="24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r>
              <a:rPr lang="zh-CN" altLang="en-US" sz="24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：引</a:t>
            </a:r>
            <a:r>
              <a:rPr lang="zh-CN" altLang="en-US" sz="24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上绝路。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第四部分</a:t>
            </a:r>
            <a:r>
              <a:rPr lang="en-US" altLang="zh-CN" sz="24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4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zh-CN" altLang="en-US" sz="2400" b="1" u="sng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z="2400" b="1" u="sng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4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自然段</a:t>
            </a:r>
            <a:r>
              <a:rPr lang="en-US" altLang="zh-CN" sz="24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r>
              <a:rPr lang="zh-CN" altLang="en-US" sz="24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：顶峰歼敌</a:t>
            </a:r>
            <a:r>
              <a:rPr lang="zh-CN" altLang="en-US" sz="24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第五部分</a:t>
            </a:r>
            <a:r>
              <a:rPr lang="en-US" altLang="zh-CN" sz="24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4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zh-CN" altLang="en-US" sz="2400" b="1" u="sng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</a:t>
            </a:r>
            <a:r>
              <a:rPr lang="zh-CN" altLang="en-US" sz="24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自然段</a:t>
            </a:r>
            <a:r>
              <a:rPr lang="en-US" altLang="zh-CN" sz="24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r>
              <a:rPr lang="zh-CN" altLang="en-US" sz="24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：英勇跳崖。</a:t>
            </a:r>
            <a:endParaRPr lang="zh-CN" altLang="en-US" sz="24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91490" y="555625"/>
            <a:ext cx="8130540" cy="953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思考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课文分为哪几部分，根据每一部分的意思，小组讨论全文的层次划分。</a:t>
            </a:r>
          </a:p>
        </p:txBody>
      </p:sp>
      <p:sp>
        <p:nvSpPr>
          <p:cNvPr id="4" name="矩形 3"/>
          <p:cNvSpPr/>
          <p:nvPr/>
        </p:nvSpPr>
        <p:spPr>
          <a:xfrm>
            <a:off x="2714612" y="1500180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2714612" y="2071684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2714612" y="2643188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643174" y="3143254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en-US" altLang="zh-CN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5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2643174" y="3714758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6—9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9" name="TextBox 4"/>
          <p:cNvSpPr txBox="1"/>
          <p:nvPr/>
        </p:nvSpPr>
        <p:spPr>
          <a:xfrm>
            <a:off x="4483859" y="978200"/>
            <a:ext cx="2714644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accent3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（课后第</a:t>
            </a:r>
            <a:r>
              <a:rPr lang="en-US" altLang="zh-CN" sz="2800" b="1" dirty="0" smtClean="0">
                <a:solidFill>
                  <a:schemeClr val="accent3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800" b="1" dirty="0" smtClean="0">
                <a:solidFill>
                  <a:schemeClr val="accent3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题）</a:t>
            </a:r>
            <a:endParaRPr lang="zh-CN" altLang="en-US" sz="2800" b="1" dirty="0">
              <a:solidFill>
                <a:schemeClr val="accent3">
                  <a:lumMod val="5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832401" y="3572452"/>
            <a:ext cx="2448272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indent="0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悬（    ）绝壁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552481" y="3572452"/>
            <a:ext cx="720080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indent="0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崖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57290" y="1071552"/>
            <a:ext cx="2376264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indent="0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一、补充词语。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32401" y="1916268"/>
            <a:ext cx="2448272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indent="0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（    ）首挺胸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84729" y="1916268"/>
            <a:ext cx="2448272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indent="0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粉身（    ）骨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832401" y="2708356"/>
            <a:ext cx="2376264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indent="0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横七（    ）八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784729" y="2708356"/>
            <a:ext cx="2520280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indent="0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全神（    ）注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84729" y="3500444"/>
            <a:ext cx="2520280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indent="0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斩钉（    ）铁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984529" y="2708356"/>
            <a:ext cx="432048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竖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864849" y="2708356"/>
            <a:ext cx="400755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indent="0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28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贯</a:t>
            </a:r>
            <a:endParaRPr kumimoji="0" lang="zh-CN" altLang="en-US" sz="28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  <a:cs typeface="+mj-c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192441" y="1916268"/>
            <a:ext cx="648072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indent="0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864849" y="1916268"/>
            <a:ext cx="576064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indent="0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碎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864849" y="3500444"/>
            <a:ext cx="648072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indent="0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截</a:t>
            </a:r>
          </a:p>
        </p:txBody>
      </p:sp>
      <p:sp>
        <p:nvSpPr>
          <p:cNvPr id="26" name="文本框 14"/>
          <p:cNvSpPr txBox="1"/>
          <p:nvPr/>
        </p:nvSpPr>
        <p:spPr>
          <a:xfrm>
            <a:off x="624428" y="411510"/>
            <a:ext cx="2003356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课堂演练</a:t>
            </a: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620" y="464186"/>
            <a:ext cx="366860" cy="45633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3" grpId="0"/>
      <p:bldP spid="10" grpId="0"/>
      <p:bldP spid="12" grpId="0"/>
      <p:bldP spid="13" grpId="0"/>
      <p:bldP spid="15" grpId="0"/>
      <p:bldP spid="16" grpId="0"/>
      <p:bldP spid="18" grpId="0"/>
      <p:bldP spid="19" grpId="0"/>
      <p:bldP spid="20" grpId="0"/>
      <p:bldP spid="21" grpId="0"/>
      <p:bldP spid="22" grpId="0"/>
      <p:bldP spid="2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428728" y="1571618"/>
            <a:ext cx="6643734" cy="111825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  <a:spcBef>
                <a:spcPct val="0"/>
              </a:spcBef>
            </a:pPr>
            <a:r>
              <a:rPr kumimoji="0" lang="zh-CN" altLang="en-US" sz="2800" b="1" i="0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          </a:t>
            </a:r>
            <a:r>
              <a:rPr kumimoji="0" lang="zh-CN" altLang="en-US" sz="2800" b="1" i="0" u="sng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                  </a:t>
            </a:r>
            <a:r>
              <a:rPr kumimoji="0" lang="zh-CN" altLang="en-US" sz="2800" b="1" i="0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、</a:t>
            </a:r>
            <a:r>
              <a:rPr kumimoji="0" lang="zh-CN" altLang="en-US" sz="2800" b="1" i="0" u="sng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                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是描写五壮士的词语，表现了五壮士的英雄气概。</a:t>
            </a:r>
          </a:p>
        </p:txBody>
      </p:sp>
      <p:sp>
        <p:nvSpPr>
          <p:cNvPr id="9" name="矩形 8"/>
          <p:cNvSpPr/>
          <p:nvPr/>
        </p:nvSpPr>
        <p:spPr>
          <a:xfrm>
            <a:off x="1357290" y="2857502"/>
            <a:ext cx="6715172" cy="10900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000"/>
              </a:lnSpc>
            </a:pPr>
            <a:r>
              <a:rPr lang="zh-CN" altLang="en-US" sz="28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            </a:t>
            </a:r>
            <a:r>
              <a:rPr lang="zh-CN" altLang="en-US" sz="2800" b="1" u="sng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                  </a:t>
            </a:r>
            <a:r>
              <a:rPr lang="zh-CN" altLang="en-US" sz="28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、</a:t>
            </a:r>
            <a:r>
              <a:rPr lang="zh-CN" altLang="en-US" sz="2800" b="1" u="sng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               </a:t>
            </a:r>
            <a:r>
              <a:rPr lang="zh-CN" altLang="en-US" sz="28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是描写日寇的词语，表达了作者对侵略者的愤恨与不满。</a:t>
            </a:r>
            <a:endParaRPr lang="zh-CN" altLang="en-US" sz="28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357422" y="1643056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昂首挺胸</a:t>
            </a:r>
            <a:endParaRPr lang="zh-CN" altLang="en-US" sz="28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214810" y="1643056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斩钉截铁</a:t>
            </a:r>
            <a:endParaRPr lang="zh-CN" altLang="en-US" sz="28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500298" y="2857502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横七竖八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286248" y="2857502"/>
            <a:ext cx="1620957" cy="5350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3600"/>
              </a:lnSpc>
            </a:pPr>
            <a:r>
              <a:rPr lang="zh-CN" altLang="en-US" sz="28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粉身碎骨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1472" y="785800"/>
            <a:ext cx="4357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二、根据第一题内容填空。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9" grpId="0"/>
      <p:bldP spid="7" grpId="0"/>
      <p:bldP spid="10" grpId="0"/>
      <p:bldP spid="15" grpId="0"/>
      <p:bldP spid="1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0"/>
          <p:cNvSpPr/>
          <p:nvPr/>
        </p:nvSpPr>
        <p:spPr>
          <a:xfrm>
            <a:off x="857224" y="857238"/>
            <a:ext cx="6664784" cy="586314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三、将下列搭配恰当的词语用线连起来。</a:t>
            </a:r>
          </a:p>
        </p:txBody>
      </p:sp>
      <p:sp>
        <p:nvSpPr>
          <p:cNvPr id="3" name="矩形 20"/>
          <p:cNvSpPr/>
          <p:nvPr/>
        </p:nvSpPr>
        <p:spPr>
          <a:xfrm>
            <a:off x="1860927" y="1682765"/>
            <a:ext cx="1393222" cy="62677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沉着地</a:t>
            </a:r>
            <a:endParaRPr lang="zh-CN" altLang="en-US" sz="32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5" name="矩形 20"/>
          <p:cNvSpPr/>
          <p:nvPr/>
        </p:nvSpPr>
        <p:spPr>
          <a:xfrm>
            <a:off x="1547664" y="3291830"/>
            <a:ext cx="2304256" cy="62677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斩钉截铁地</a:t>
            </a:r>
            <a:endParaRPr lang="zh-CN" altLang="en-US" sz="32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6" name="矩形 20"/>
          <p:cNvSpPr/>
          <p:nvPr/>
        </p:nvSpPr>
        <p:spPr>
          <a:xfrm>
            <a:off x="5364088" y="1682765"/>
            <a:ext cx="576064" cy="660181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说</a:t>
            </a:r>
            <a:endParaRPr lang="zh-CN" altLang="en-US" sz="32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7" name="矩形 20"/>
          <p:cNvSpPr/>
          <p:nvPr/>
        </p:nvSpPr>
        <p:spPr>
          <a:xfrm>
            <a:off x="5220072" y="2427734"/>
            <a:ext cx="1080120" cy="660181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指挥</a:t>
            </a:r>
            <a:endParaRPr lang="zh-CN" altLang="en-US" sz="32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8" name="矩形 20"/>
          <p:cNvSpPr/>
          <p:nvPr/>
        </p:nvSpPr>
        <p:spPr>
          <a:xfrm>
            <a:off x="5220072" y="3291830"/>
            <a:ext cx="1008112" cy="660181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瞄准</a:t>
            </a:r>
            <a:endParaRPr lang="zh-CN" altLang="en-US" sz="32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cxnSp>
        <p:nvCxnSpPr>
          <p:cNvPr id="10" name="直接连接符 9"/>
          <p:cNvCxnSpPr>
            <a:stCxn id="5" idx="3"/>
            <a:endCxn id="6" idx="1"/>
          </p:cNvCxnSpPr>
          <p:nvPr/>
        </p:nvCxnSpPr>
        <p:spPr>
          <a:xfrm flipV="1">
            <a:off x="3851920" y="2012856"/>
            <a:ext cx="1512168" cy="159236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>
            <a:stCxn id="15" idx="3"/>
            <a:endCxn id="8" idx="1"/>
          </p:cNvCxnSpPr>
          <p:nvPr/>
        </p:nvCxnSpPr>
        <p:spPr>
          <a:xfrm>
            <a:off x="3826689" y="2792130"/>
            <a:ext cx="1393383" cy="82979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>
            <a:stCxn id="3" idx="3"/>
            <a:endCxn id="7" idx="1"/>
          </p:cNvCxnSpPr>
          <p:nvPr/>
        </p:nvCxnSpPr>
        <p:spPr>
          <a:xfrm>
            <a:off x="3254149" y="1996153"/>
            <a:ext cx="1965923" cy="76167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403648" y="2499742"/>
            <a:ext cx="2423041" cy="58477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全神贯注地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7" grpId="0"/>
      <p:bldP spid="8" grpId="0"/>
      <p:bldP spid="1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48" y="857238"/>
            <a:ext cx="8034686" cy="1065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四、你能根据课文内容把</a:t>
            </a:r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顶峰歼敌、</a:t>
            </a:r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诱敌上山、引上绝路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放入相应的括号中吗？</a:t>
            </a:r>
          </a:p>
        </p:txBody>
      </p:sp>
      <p:sp>
        <p:nvSpPr>
          <p:cNvPr id="3" name="矩形 2"/>
          <p:cNvSpPr/>
          <p:nvPr/>
        </p:nvSpPr>
        <p:spPr>
          <a:xfrm>
            <a:off x="714348" y="2214243"/>
            <a:ext cx="7715304" cy="1383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sz="28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接受任务</a:t>
            </a:r>
            <a:r>
              <a:rPr lang="en-US" altLang="zh-CN" sz="28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—</a:t>
            </a:r>
            <a:r>
              <a:rPr lang="zh-CN" altLang="en-US" sz="28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        ）</a:t>
            </a:r>
            <a:r>
              <a:rPr lang="en-US" altLang="zh-CN" sz="28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—</a:t>
            </a:r>
            <a:r>
              <a:rPr lang="zh-CN" altLang="en-US" sz="28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        ）</a:t>
            </a:r>
            <a:r>
              <a:rPr lang="en-US" altLang="zh-CN" sz="28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—</a:t>
            </a:r>
            <a:r>
              <a:rPr lang="zh-CN" altLang="en-US" sz="28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        ）</a:t>
            </a:r>
            <a:r>
              <a:rPr lang="en-US" altLang="zh-CN" sz="28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—</a:t>
            </a:r>
            <a:r>
              <a:rPr lang="zh-CN" altLang="en-US" sz="28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跳下悬崖。</a:t>
            </a:r>
            <a:endParaRPr lang="zh-CN" altLang="en-US" sz="28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571868" y="2357436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诱敌上山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072198" y="2357436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引上绝路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71538" y="3000378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顶峰歼敌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266180" y="3704590"/>
            <a:ext cx="2338070" cy="472440"/>
            <a:chOff x="9981" y="5834"/>
            <a:chExt cx="3682" cy="744"/>
          </a:xfrm>
        </p:grpSpPr>
        <p:sp>
          <p:nvSpPr>
            <p:cNvPr id="17" name="TextBox 11">
              <a:hlinkClick r:id="rId2" action="ppaction://hlinkfile"/>
            </p:cNvPr>
            <p:cNvSpPr txBox="1">
              <a:spLocks noChangeArrowheads="1"/>
            </p:cNvSpPr>
            <p:nvPr/>
          </p:nvSpPr>
          <p:spPr bwMode="auto">
            <a:xfrm>
              <a:off x="9981" y="5860"/>
              <a:ext cx="2202" cy="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400" b="1" dirty="0">
                  <a:latin typeface="Kaiti SC" panose="02010600040101010101" pitchFamily="2" charset="-122"/>
                  <a:ea typeface="Kaiti SC" panose="02010600040101010101" pitchFamily="2" charset="-122"/>
                </a:rPr>
                <a:t>字词听写</a:t>
              </a:r>
            </a:p>
          </p:txBody>
        </p:sp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11" y="5938"/>
              <a:ext cx="553" cy="599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057708">
              <a:off x="12364" y="5834"/>
              <a:ext cx="528" cy="744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2005080116124727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CFEFC"/>
              </a:clrFrom>
              <a:clrTo>
                <a:srgbClr val="FCFEFC">
                  <a:alpha val="0"/>
                </a:srgbClr>
              </a:clrTo>
            </a:clrChange>
            <a:lum bright="20000" contrast="-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0298" y="714362"/>
            <a:ext cx="4286280" cy="2357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842098" y="1131591"/>
            <a:ext cx="3816424" cy="16677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6858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狼牙山五壮士歌</a:t>
            </a:r>
            <a:endParaRPr kumimoji="0" lang="en-US" altLang="zh-CN" sz="24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j-cs"/>
            </a:endParaRPr>
          </a:p>
          <a:p>
            <a:pPr marL="0" marR="0" indent="0" algn="ctr" defTabSz="6858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24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巍巍燕山高  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潇潇易水寒</a:t>
            </a:r>
            <a:endParaRPr kumimoji="0" lang="en-US" altLang="zh-CN" sz="24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j-cs"/>
            </a:endParaRPr>
          </a:p>
          <a:p>
            <a:pPr marL="0" marR="0" indent="0" algn="ctr" defTabSz="6858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24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英雄五壮士  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威震狼牙山</a:t>
            </a:r>
            <a:endParaRPr kumimoji="0" lang="en-US" altLang="zh-CN" sz="24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357290" y="3214692"/>
            <a:ext cx="66247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2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solidFill>
                  <a:srgbClr val="0070C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让我们唱着这首歌，带着对英雄的崇敬，再次走进课文。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077" y="546963"/>
            <a:ext cx="1629583" cy="378638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文本框 11"/>
          <p:cNvSpPr txBox="1"/>
          <p:nvPr/>
        </p:nvSpPr>
        <p:spPr>
          <a:xfrm>
            <a:off x="333190" y="536227"/>
            <a:ext cx="1231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>
                <a:solidFill>
                  <a:schemeClr val="bg1"/>
                </a:solidFill>
              </a:rPr>
              <a:t>第二课时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485584" y="1566279"/>
            <a:ext cx="1080120" cy="432048"/>
          </a:xfrm>
          <a:prstGeom prst="roundRect">
            <a:avLst/>
          </a:prstGeom>
          <a:solidFill>
            <a:schemeClr val="bg1"/>
          </a:solidFill>
          <a:ln w="25400">
            <a:solidFill>
              <a:srgbClr val="FF0000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 smtClean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65538" name="Picture 2" descr="http://p2.so.qhimgs1.com/bdr/_240_/t0140ef378a65ccb3f2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3563888" y="3219822"/>
            <a:ext cx="1728192" cy="1365896"/>
          </a:xfrm>
          <a:prstGeom prst="rect">
            <a:avLst/>
          </a:prstGeom>
          <a:noFill/>
        </p:spPr>
      </p:pic>
      <p:sp>
        <p:nvSpPr>
          <p:cNvPr id="8" name="圆角矩形 7"/>
          <p:cNvSpPr/>
          <p:nvPr/>
        </p:nvSpPr>
        <p:spPr>
          <a:xfrm>
            <a:off x="1281625" y="3651870"/>
            <a:ext cx="1296144" cy="64807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FF0000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勇敢</a:t>
            </a:r>
          </a:p>
        </p:txBody>
      </p:sp>
      <p:sp>
        <p:nvSpPr>
          <p:cNvPr id="5" name="矩形 4"/>
          <p:cNvSpPr/>
          <p:nvPr/>
        </p:nvSpPr>
        <p:spPr>
          <a:xfrm>
            <a:off x="1569657" y="2499742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壮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士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Freeform 24"/>
          <p:cNvSpPr/>
          <p:nvPr/>
        </p:nvSpPr>
        <p:spPr bwMode="gray">
          <a:xfrm rot="12248031" flipH="1">
            <a:off x="1828368" y="3040854"/>
            <a:ext cx="288566" cy="501952"/>
          </a:xfrm>
          <a:custGeom>
            <a:avLst/>
            <a:gdLst>
              <a:gd name="T0" fmla="*/ 12 w 1824"/>
              <a:gd name="T1" fmla="*/ 2464 h 2648"/>
              <a:gd name="T2" fmla="*/ 56 w 1824"/>
              <a:gd name="T3" fmla="*/ 2120 h 2648"/>
              <a:gd name="T4" fmla="*/ 124 w 1824"/>
              <a:gd name="T5" fmla="*/ 1808 h 2648"/>
              <a:gd name="T6" fmla="*/ 212 w 1824"/>
              <a:gd name="T7" fmla="*/ 1524 h 2648"/>
              <a:gd name="T8" fmla="*/ 316 w 1824"/>
              <a:gd name="T9" fmla="*/ 1270 h 2648"/>
              <a:gd name="T10" fmla="*/ 430 w 1824"/>
              <a:gd name="T11" fmla="*/ 1044 h 2648"/>
              <a:gd name="T12" fmla="*/ 550 w 1824"/>
              <a:gd name="T13" fmla="*/ 846 h 2648"/>
              <a:gd name="T14" fmla="*/ 672 w 1824"/>
              <a:gd name="T15" fmla="*/ 674 h 2648"/>
              <a:gd name="T16" fmla="*/ 792 w 1824"/>
              <a:gd name="T17" fmla="*/ 528 h 2648"/>
              <a:gd name="T18" fmla="*/ 906 w 1824"/>
              <a:gd name="T19" fmla="*/ 408 h 2648"/>
              <a:gd name="T20" fmla="*/ 1010 w 1824"/>
              <a:gd name="T21" fmla="*/ 310 h 2648"/>
              <a:gd name="T22" fmla="*/ 1096 w 1824"/>
              <a:gd name="T23" fmla="*/ 236 h 2648"/>
              <a:gd name="T24" fmla="*/ 1164 w 1824"/>
              <a:gd name="T25" fmla="*/ 184 h 2648"/>
              <a:gd name="T26" fmla="*/ 1208 w 1824"/>
              <a:gd name="T27" fmla="*/ 154 h 2648"/>
              <a:gd name="T28" fmla="*/ 1224 w 1824"/>
              <a:gd name="T29" fmla="*/ 144 h 2648"/>
              <a:gd name="T30" fmla="*/ 1728 w 1824"/>
              <a:gd name="T31" fmla="*/ 56 h 2648"/>
              <a:gd name="T32" fmla="*/ 1568 w 1824"/>
              <a:gd name="T33" fmla="*/ 328 h 2648"/>
              <a:gd name="T34" fmla="*/ 1554 w 1824"/>
              <a:gd name="T35" fmla="*/ 332 h 2648"/>
              <a:gd name="T36" fmla="*/ 1514 w 1824"/>
              <a:gd name="T37" fmla="*/ 346 h 2648"/>
              <a:gd name="T38" fmla="*/ 1452 w 1824"/>
              <a:gd name="T39" fmla="*/ 370 h 2648"/>
              <a:gd name="T40" fmla="*/ 1370 w 1824"/>
              <a:gd name="T41" fmla="*/ 410 h 2648"/>
              <a:gd name="T42" fmla="*/ 1270 w 1824"/>
              <a:gd name="T43" fmla="*/ 466 h 2648"/>
              <a:gd name="T44" fmla="*/ 1158 w 1824"/>
              <a:gd name="T45" fmla="*/ 540 h 2648"/>
              <a:gd name="T46" fmla="*/ 1034 w 1824"/>
              <a:gd name="T47" fmla="*/ 636 h 2648"/>
              <a:gd name="T48" fmla="*/ 904 w 1824"/>
              <a:gd name="T49" fmla="*/ 756 h 2648"/>
              <a:gd name="T50" fmla="*/ 770 w 1824"/>
              <a:gd name="T51" fmla="*/ 900 h 2648"/>
              <a:gd name="T52" fmla="*/ 632 w 1824"/>
              <a:gd name="T53" fmla="*/ 1076 h 2648"/>
              <a:gd name="T54" fmla="*/ 498 w 1824"/>
              <a:gd name="T55" fmla="*/ 1280 h 2648"/>
              <a:gd name="T56" fmla="*/ 370 w 1824"/>
              <a:gd name="T57" fmla="*/ 1518 h 2648"/>
              <a:gd name="T58" fmla="*/ 248 w 1824"/>
              <a:gd name="T59" fmla="*/ 1792 h 2648"/>
              <a:gd name="T60" fmla="*/ 138 w 1824"/>
              <a:gd name="T61" fmla="*/ 2104 h 2648"/>
              <a:gd name="T62" fmla="*/ 42 w 1824"/>
              <a:gd name="T63" fmla="*/ 2456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824" h="2648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+mn-lt"/>
              <a:ea typeface="+mn-ea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1641665" y="3003798"/>
            <a:ext cx="720080" cy="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云形标注 15"/>
          <p:cNvSpPr/>
          <p:nvPr/>
        </p:nvSpPr>
        <p:spPr>
          <a:xfrm>
            <a:off x="5221782" y="2761352"/>
            <a:ext cx="3143272" cy="1571636"/>
          </a:xfrm>
          <a:prstGeom prst="cloudCallout">
            <a:avLst>
              <a:gd name="adj1" fmla="val -45609"/>
              <a:gd name="adj2" fmla="val 42531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矩形 16"/>
          <p:cNvSpPr/>
          <p:nvPr/>
        </p:nvSpPr>
        <p:spPr>
          <a:xfrm>
            <a:off x="5549928" y="2979697"/>
            <a:ext cx="27146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五位战士勇敢机智、奋勇杀敌，这就是壮。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文本框 14"/>
          <p:cNvSpPr txBox="1"/>
          <p:nvPr/>
        </p:nvSpPr>
        <p:spPr>
          <a:xfrm>
            <a:off x="610364" y="464186"/>
            <a:ext cx="1931348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 smtClean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互动课堂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94" y="464186"/>
            <a:ext cx="366861" cy="456339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3534818" y="1978885"/>
            <a:ext cx="93610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/>
          <p:cNvGrpSpPr/>
          <p:nvPr/>
        </p:nvGrpSpPr>
        <p:grpSpPr>
          <a:xfrm>
            <a:off x="3180993" y="1037256"/>
            <a:ext cx="906780" cy="475466"/>
            <a:chOff x="1468" y="1220"/>
            <a:chExt cx="2001" cy="978"/>
          </a:xfrm>
        </p:grpSpPr>
        <p:sp>
          <p:nvSpPr>
            <p:cNvPr id="18" name="圆角矩形 17"/>
            <p:cNvSpPr/>
            <p:nvPr/>
          </p:nvSpPr>
          <p:spPr>
            <a:xfrm>
              <a:off x="1468" y="1244"/>
              <a:ext cx="2001" cy="954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zh-CN" altLang="en-US" sz="2400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1562" y="1220"/>
              <a:ext cx="1427" cy="8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地点</a:t>
              </a:r>
              <a:endPara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214942" y="1000114"/>
            <a:ext cx="906780" cy="523220"/>
            <a:chOff x="5480434" y="699542"/>
            <a:chExt cx="906780" cy="523220"/>
          </a:xfrm>
        </p:grpSpPr>
        <p:sp>
          <p:nvSpPr>
            <p:cNvPr id="20" name="圆角矩形 19"/>
            <p:cNvSpPr/>
            <p:nvPr/>
          </p:nvSpPr>
          <p:spPr>
            <a:xfrm>
              <a:off x="5480434" y="753381"/>
              <a:ext cx="906780" cy="463798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zh-CN" altLang="en-US" sz="2400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5481197" y="699542"/>
              <a:ext cx="90601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人物</a:t>
              </a:r>
              <a:endPara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153603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1295400" y="1501775"/>
            <a:ext cx="7848600" cy="998538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numCol="1" anchor="t" anchorCtr="0" compatLnSpc="1">
            <a:normAutofit fontScale="92500" lnSpcReduction="20000"/>
          </a:bodyPr>
          <a:lstStyle/>
          <a:p>
            <a:pPr>
              <a:buNone/>
            </a:pPr>
            <a:r>
              <a:rPr lang="zh-CN" altLang="en-US" sz="28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       你从课题“狼牙山五壮士”中了解到哪些问题？你如何理解“壮士”这个词的？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53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5" grpId="0"/>
      <p:bldP spid="9" grpId="0" animBg="1"/>
      <p:bldP spid="16" grpId="0" animBg="1"/>
      <p:bldP spid="17" grpId="0"/>
      <p:bldP spid="153603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548765" y="1181100"/>
            <a:ext cx="7198360" cy="1753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五壮士的“</a:t>
            </a:r>
            <a:r>
              <a:rPr lang="zh-CN" altLang="en-US" sz="36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壮</a:t>
            </a:r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”体现在哪里呢？结合每一部分来体会。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" y="1181100"/>
            <a:ext cx="1271270" cy="17589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18203" y="1718320"/>
            <a:ext cx="6984775" cy="12840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五壮士是在什么情况下接受任务的？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接受了什么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任务？默读第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自然段举手回答。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00035" y="714362"/>
            <a:ext cx="3286148" cy="642942"/>
            <a:chOff x="1468" y="1220"/>
            <a:chExt cx="2001" cy="1076"/>
          </a:xfrm>
        </p:grpSpPr>
        <p:sp>
          <p:nvSpPr>
            <p:cNvPr id="5" name="圆角矩形 4"/>
            <p:cNvSpPr/>
            <p:nvPr/>
          </p:nvSpPr>
          <p:spPr>
            <a:xfrm>
              <a:off x="1468" y="1244"/>
              <a:ext cx="2001" cy="954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zh-CN" altLang="en-US" sz="2400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1562" y="1220"/>
              <a:ext cx="100" cy="10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622590" y="755637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accent3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接受任务</a:t>
            </a:r>
            <a:r>
              <a:rPr lang="en-US" altLang="zh-CN" sz="2800" b="1" dirty="0" smtClean="0">
                <a:solidFill>
                  <a:schemeClr val="accent3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</a:t>
            </a:r>
            <a:r>
              <a:rPr lang="zh-CN" altLang="en-US" sz="28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见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壮心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71245" y="3215005"/>
            <a:ext cx="7041515" cy="82994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敌人大举进犯，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敌我力量悬殊</a:t>
            </a:r>
            <a:r>
              <a:rPr lang="zh-CN" altLang="en-US" sz="24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的情况下，七连接受了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掩护群众和主力部队转移</a:t>
            </a:r>
            <a:r>
              <a:rPr lang="zh-CN" altLang="en-US" sz="24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的任务。</a:t>
            </a:r>
            <a:endParaRPr lang="zh-CN" altLang="en-US" sz="24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928662" y="1357304"/>
            <a:ext cx="728667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1941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年秋，日寇集中兵力，向我晋察冀根据地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大举进犯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。当时，七连奉命在狼牙山一带坚持游击战争。经过一个多月英勇奋战，七连决定向龙王庙转移，把掩护群众和连队转移的任务交给了六班。 </a:t>
            </a:r>
          </a:p>
        </p:txBody>
      </p:sp>
      <p:sp>
        <p:nvSpPr>
          <p:cNvPr id="4" name="椭圆 3"/>
          <p:cNvSpPr/>
          <p:nvPr/>
        </p:nvSpPr>
        <p:spPr>
          <a:xfrm>
            <a:off x="857224" y="1785932"/>
            <a:ext cx="1512168" cy="428628"/>
          </a:xfrm>
          <a:prstGeom prst="ellipse">
            <a:avLst/>
          </a:prstGeom>
          <a:noFill/>
          <a:ln w="22225">
            <a:solidFill>
              <a:srgbClr val="FF0000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 smtClean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5" name="云形 4"/>
          <p:cNvSpPr/>
          <p:nvPr/>
        </p:nvSpPr>
        <p:spPr>
          <a:xfrm>
            <a:off x="2143108" y="642924"/>
            <a:ext cx="2303116" cy="857256"/>
          </a:xfrm>
          <a:prstGeom prst="cloud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0">
            <a:solidFill>
              <a:srgbClr val="FF0000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大规模地侵犯</a:t>
            </a:r>
            <a:endParaRPr lang="zh-CN" altLang="en-US" sz="2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/>
      <p:bldP spid="4" grpId="0" animBg="1"/>
      <p:bldP spid="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331640" y="854852"/>
            <a:ext cx="7056784" cy="12840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solidFill>
                  <a:srgbClr val="000000"/>
                </a:solidFill>
                <a:latin typeface="微软雅黑" panose="020B0503020204020204" pitchFamily="34" charset="-122"/>
              </a:rPr>
              <a:t>      </a:t>
            </a:r>
            <a:r>
              <a:rPr lang="zh-CN" altLang="en-US" sz="2800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同桌交流：这样</a:t>
            </a:r>
            <a:r>
              <a:rPr lang="zh-CN" altLang="en-US" sz="28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的形势下接受这样艰巨的任务，体现出五壮士的什么精神</a:t>
            </a:r>
            <a:r>
              <a:rPr lang="en-US" altLang="zh-CN" sz="28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?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689933" y="2841851"/>
            <a:ext cx="6340197" cy="584775"/>
          </a:xfrm>
          <a:prstGeom prst="rect">
            <a:avLst/>
          </a:prstGeom>
          <a:solidFill>
            <a:srgbClr val="0000FF"/>
          </a:solidFill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勇于承担重任，不怕牺牲的精神。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" y="854710"/>
            <a:ext cx="1240790" cy="17589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500034" y="642924"/>
            <a:ext cx="3286148" cy="642942"/>
            <a:chOff x="1468" y="1220"/>
            <a:chExt cx="2001" cy="1076"/>
          </a:xfrm>
        </p:grpSpPr>
        <p:sp>
          <p:nvSpPr>
            <p:cNvPr id="6" name="圆角矩形 5"/>
            <p:cNvSpPr/>
            <p:nvPr/>
          </p:nvSpPr>
          <p:spPr>
            <a:xfrm>
              <a:off x="1468" y="1244"/>
              <a:ext cx="2001" cy="954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zh-CN" altLang="en-US" sz="2400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1562" y="1220"/>
              <a:ext cx="100" cy="10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283845" y="1428750"/>
            <a:ext cx="8496935" cy="24168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五壮士接受任务后具体是怎样做的？</a:t>
            </a:r>
            <a:endParaRPr lang="en-US" altLang="zh-CN" sz="28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1.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请找出描写五壮士</a:t>
            </a:r>
            <a:r>
              <a:rPr lang="zh-CN" altLang="en-US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动作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zh-CN" altLang="en-US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神态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的词语，读一读。</a:t>
            </a:r>
            <a:endParaRPr lang="en-US" altLang="zh-CN" sz="28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2.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从五位壮士的描写中，你感受到了什么？默读第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自然段找出有关的语句。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11794" y="683564"/>
            <a:ext cx="30636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 smtClean="0">
                <a:solidFill>
                  <a:schemeClr val="accent3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诱敌上山</a:t>
            </a:r>
            <a:r>
              <a:rPr lang="en-US" altLang="zh-CN" sz="2800" dirty="0" smtClean="0">
                <a:solidFill>
                  <a:schemeClr val="accent3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</a:t>
            </a:r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见壮行</a:t>
            </a:r>
            <a:endParaRPr lang="zh-CN" altLang="en-US" sz="28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785495" y="2357120"/>
            <a:ext cx="5429885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</a:t>
            </a:r>
            <a:r>
              <a:rPr lang="zh-CN" altLang="zh-CN" sz="2400" b="1" dirty="0" smtClean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战士</a:t>
            </a:r>
            <a:r>
              <a:rPr lang="zh-CN" altLang="zh-CN" sz="2400" b="1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宋学义</a:t>
            </a:r>
            <a:r>
              <a:rPr lang="zh-CN" altLang="zh-CN" sz="2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掷一颗手榴弹就把胳膊</a:t>
            </a:r>
            <a:r>
              <a:rPr lang="zh-CN" altLang="zh-CN" sz="24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抡一圈儿</a:t>
            </a:r>
            <a:r>
              <a:rPr lang="zh-CN" altLang="zh-CN" sz="2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，好使出浑身的力气。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835468" y="1339174"/>
            <a:ext cx="58082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</a:t>
            </a:r>
            <a:r>
              <a:rPr lang="zh-CN" altLang="zh-CN" sz="2400" b="1" dirty="0" smtClean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副</a:t>
            </a:r>
            <a:r>
              <a:rPr lang="zh-CN" altLang="en-US" sz="2400" b="1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班长</a:t>
            </a:r>
            <a:r>
              <a:rPr lang="zh-CN" altLang="zh-CN" sz="2400" b="1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葛振林</a:t>
            </a:r>
            <a:r>
              <a:rPr lang="zh-CN" altLang="zh-CN" sz="2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打一枪就</a:t>
            </a:r>
            <a:r>
              <a:rPr lang="zh-CN" altLang="zh-CN" sz="24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大吼一声</a:t>
            </a:r>
            <a:r>
              <a:rPr lang="zh-CN" altLang="zh-CN" sz="2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，好像那个细小的枪口喷不完他的满腔怒火。</a:t>
            </a:r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928662" y="500048"/>
            <a:ext cx="69512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</a:t>
            </a:r>
            <a:r>
              <a:rPr lang="zh-CN" altLang="zh-CN" sz="2400" b="1" dirty="0" smtClean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班长</a:t>
            </a:r>
            <a:r>
              <a:rPr lang="zh-CN" altLang="zh-CN" sz="2400" b="1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马宝玉</a:t>
            </a:r>
            <a:r>
              <a:rPr lang="zh-CN" altLang="zh-CN" sz="24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沉着地指挥</a:t>
            </a:r>
            <a:r>
              <a:rPr lang="zh-CN" altLang="zh-CN" sz="2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战斗，让敌人走近了，才命令</a:t>
            </a:r>
            <a:r>
              <a:rPr lang="zh-CN" altLang="zh-CN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狠狠地打</a:t>
            </a:r>
            <a:r>
              <a:rPr lang="zh-CN" altLang="zh-CN" sz="2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。</a:t>
            </a:r>
            <a:endParaRPr lang="zh-CN" altLang="en-US" dirty="0"/>
          </a:p>
        </p:txBody>
      </p:sp>
      <p:sp>
        <p:nvSpPr>
          <p:cNvPr id="26" name="云形 25"/>
          <p:cNvSpPr/>
          <p:nvPr/>
        </p:nvSpPr>
        <p:spPr>
          <a:xfrm>
            <a:off x="6143636" y="3000378"/>
            <a:ext cx="2714644" cy="1285884"/>
          </a:xfrm>
          <a:prstGeom prst="cloud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0">
            <a:solidFill>
              <a:srgbClr val="FF0000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6357950" y="3214692"/>
            <a:ext cx="2393396" cy="83099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24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对</a:t>
            </a:r>
            <a:r>
              <a:rPr kumimoji="0" lang="zh-CN" altLang="en-US" sz="2400" b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日寇的痛恨和完成任务的决心</a:t>
            </a:r>
            <a:endParaRPr kumimoji="0" lang="zh-CN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  <a:cs typeface="+mj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85786" y="3286130"/>
            <a:ext cx="4993107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en-US" altLang="zh-CN" sz="24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        </a:t>
            </a:r>
            <a:r>
              <a:rPr lang="zh-CN" altLang="zh-CN" sz="2400" b="1" dirty="0" smtClean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胡德林和胡福才</a:t>
            </a:r>
            <a:r>
              <a:rPr lang="zh-CN" altLang="zh-CN" sz="24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这两个小战士把</a:t>
            </a:r>
            <a:r>
              <a:rPr lang="zh-CN" altLang="zh-CN" sz="2400" b="1" dirty="0" smtClean="0">
                <a:solidFill>
                  <a:srgbClr val="00B05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脸绷得紧紧的</a:t>
            </a:r>
            <a:r>
              <a:rPr lang="zh-CN" altLang="zh-CN" sz="24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，全神贯注地</a:t>
            </a:r>
            <a:r>
              <a:rPr lang="zh-CN" altLang="zh-CN" sz="24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瞄准敌人射击</a:t>
            </a:r>
            <a:r>
              <a:rPr lang="zh-CN" altLang="zh-CN" sz="24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。</a:t>
            </a:r>
            <a:endParaRPr lang="zh-CN" altLang="zh-CN" sz="24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 flipV="1">
            <a:off x="2000232" y="1285866"/>
            <a:ext cx="1214446" cy="54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4294869">
            <a:off x="5430378" y="2816388"/>
            <a:ext cx="888347" cy="642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椭圆 9"/>
          <p:cNvSpPr/>
          <p:nvPr/>
        </p:nvSpPr>
        <p:spPr>
          <a:xfrm>
            <a:off x="3000364" y="500048"/>
            <a:ext cx="1714512" cy="428628"/>
          </a:xfrm>
          <a:prstGeom prst="ellipse">
            <a:avLst/>
          </a:prstGeom>
          <a:noFill/>
          <a:ln w="22225">
            <a:solidFill>
              <a:srgbClr val="FF0000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 smtClean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572000" y="1357304"/>
            <a:ext cx="1285884" cy="428628"/>
          </a:xfrm>
          <a:prstGeom prst="ellipse">
            <a:avLst/>
          </a:prstGeom>
          <a:noFill/>
          <a:ln w="22225">
            <a:solidFill>
              <a:srgbClr val="FF0000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 smtClean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855956" y="2786064"/>
            <a:ext cx="1285884" cy="357190"/>
          </a:xfrm>
          <a:prstGeom prst="ellipse">
            <a:avLst/>
          </a:prstGeom>
          <a:noFill/>
          <a:ln w="22225">
            <a:solidFill>
              <a:srgbClr val="FF0000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 smtClean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4961235" y="2136514"/>
            <a:ext cx="1182401" cy="6608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V="1">
            <a:off x="3355969" y="3143254"/>
            <a:ext cx="500066" cy="54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椭圆 32"/>
          <p:cNvSpPr/>
          <p:nvPr/>
        </p:nvSpPr>
        <p:spPr>
          <a:xfrm>
            <a:off x="1142976" y="3643320"/>
            <a:ext cx="2000264" cy="428628"/>
          </a:xfrm>
          <a:prstGeom prst="ellipse">
            <a:avLst/>
          </a:prstGeom>
          <a:noFill/>
          <a:ln w="22225">
            <a:solidFill>
              <a:srgbClr val="FF0000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 smtClean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4857752" y="3643320"/>
            <a:ext cx="642942" cy="380720"/>
          </a:xfrm>
          <a:prstGeom prst="ellipse">
            <a:avLst/>
          </a:prstGeom>
          <a:noFill/>
          <a:ln w="22225">
            <a:solidFill>
              <a:srgbClr val="FF0000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 smtClean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857224" y="4037312"/>
            <a:ext cx="1309321" cy="391826"/>
          </a:xfrm>
          <a:prstGeom prst="ellipse">
            <a:avLst/>
          </a:prstGeom>
          <a:noFill/>
          <a:ln w="22225">
            <a:solidFill>
              <a:srgbClr val="FF0000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 smtClean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cxnSp>
        <p:nvCxnSpPr>
          <p:cNvPr id="36" name="直接连接符 35"/>
          <p:cNvCxnSpPr/>
          <p:nvPr/>
        </p:nvCxnSpPr>
        <p:spPr>
          <a:xfrm flipV="1">
            <a:off x="3428992" y="4000510"/>
            <a:ext cx="1156256" cy="26136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组合 37"/>
          <p:cNvGrpSpPr/>
          <p:nvPr/>
        </p:nvGrpSpPr>
        <p:grpSpPr>
          <a:xfrm>
            <a:off x="7000892" y="1357304"/>
            <a:ext cx="948471" cy="523110"/>
            <a:chOff x="1468" y="1220"/>
            <a:chExt cx="2093" cy="1076"/>
          </a:xfrm>
        </p:grpSpPr>
        <p:sp>
          <p:nvSpPr>
            <p:cNvPr id="39" name="圆角矩形 38"/>
            <p:cNvSpPr/>
            <p:nvPr/>
          </p:nvSpPr>
          <p:spPr>
            <a:xfrm>
              <a:off x="1468" y="1244"/>
              <a:ext cx="2001" cy="954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zh-CN" altLang="en-US" sz="2400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1562" y="1220"/>
              <a:ext cx="1999" cy="10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动作</a:t>
              </a:r>
              <a:endPara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7000892" y="2143122"/>
            <a:ext cx="948471" cy="523110"/>
            <a:chOff x="1468" y="1220"/>
            <a:chExt cx="2093" cy="1076"/>
          </a:xfrm>
        </p:grpSpPr>
        <p:sp>
          <p:nvSpPr>
            <p:cNvPr id="42" name="圆角矩形 41"/>
            <p:cNvSpPr/>
            <p:nvPr/>
          </p:nvSpPr>
          <p:spPr>
            <a:xfrm>
              <a:off x="1468" y="1244"/>
              <a:ext cx="2001" cy="954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zh-CN" altLang="en-US" sz="2400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1562" y="1220"/>
              <a:ext cx="1999" cy="10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神态</a:t>
              </a:r>
              <a:endPara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5" grpId="0"/>
      <p:bldP spid="3" grpId="0"/>
      <p:bldP spid="26" grpId="0" animBg="1"/>
      <p:bldP spid="12" grpId="0"/>
      <p:bldP spid="15" grpId="0"/>
      <p:bldP spid="10" grpId="0" animBg="1"/>
      <p:bldP spid="11" grpId="0" animBg="1"/>
      <p:bldP spid="13" grpId="0" bldLvl="0" animBg="1"/>
      <p:bldP spid="33" grpId="0" animBg="1"/>
      <p:bldP spid="34" grpId="0" animBg="1"/>
      <p:bldP spid="3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764-1F2231349246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6210" y="987425"/>
            <a:ext cx="4487545" cy="2736215"/>
          </a:xfrm>
          <a:prstGeom prst="rect">
            <a:avLst/>
          </a:prstGeom>
        </p:spPr>
      </p:pic>
      <p:pic>
        <p:nvPicPr>
          <p:cNvPr id="13" name="图片 12" descr="图片1.png"/>
          <p:cNvPicPr>
            <a:picLocks noChangeAspect="1"/>
          </p:cNvPicPr>
          <p:nvPr/>
        </p:nvPicPr>
        <p:blipFill>
          <a:blip r:embed="rId3" cstate="print"/>
          <a:srcRect r="3030"/>
          <a:stretch>
            <a:fillRect/>
          </a:stretch>
        </p:blipFill>
        <p:spPr>
          <a:xfrm>
            <a:off x="4211960" y="3147814"/>
            <a:ext cx="2304256" cy="12931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428596" y="571486"/>
            <a:ext cx="1584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accent3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说一说</a:t>
            </a:r>
            <a:endParaRPr lang="zh-CN" altLang="en-US" sz="2800" dirty="0">
              <a:solidFill>
                <a:schemeClr val="accent3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3252" name="AutoShape 4" descr="http://img01.taopic.com/141113/240475-1411130Q1385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3254" name="AutoShape 6" descr="http://sc.admin5.com/uploads/170223/764-1F22313492461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1691680" y="1563638"/>
            <a:ext cx="2664296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en-US" sz="24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全神贯注</a:t>
            </a:r>
            <a:r>
              <a:rPr lang="en-US" altLang="zh-CN" sz="24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r>
              <a:rPr lang="zh-CN" altLang="en-US" sz="24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是什么意思？说出两个类似的词语。</a:t>
            </a:r>
            <a:endParaRPr lang="zh-CN" altLang="en-US" sz="24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" name="云形标注 14"/>
          <p:cNvSpPr/>
          <p:nvPr/>
        </p:nvSpPr>
        <p:spPr>
          <a:xfrm>
            <a:off x="4572000" y="1428742"/>
            <a:ext cx="2643206" cy="1288164"/>
          </a:xfrm>
          <a:prstGeom prst="cloudCallout">
            <a:avLst>
              <a:gd name="adj1" fmla="val -23622"/>
              <a:gd name="adj2" fmla="val 79344"/>
            </a:avLst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accent1">
                <a:lumMod val="75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形容注意力高度集中。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云形标注 15"/>
          <p:cNvSpPr/>
          <p:nvPr/>
        </p:nvSpPr>
        <p:spPr>
          <a:xfrm>
            <a:off x="6300192" y="2427734"/>
            <a:ext cx="2376264" cy="1152128"/>
          </a:xfrm>
          <a:prstGeom prst="cloudCallout">
            <a:avLst>
              <a:gd name="adj1" fmla="val -40557"/>
              <a:gd name="adj2" fmla="val 59208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聚精会神</a:t>
            </a:r>
            <a:endParaRPr lang="en-US" altLang="zh-CN" sz="24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专心致志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  <p:bldP spid="15" grpId="0" animBg="1"/>
      <p:bldP spid="1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7158" y="500048"/>
            <a:ext cx="20717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A3830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近义词辨析</a:t>
            </a:r>
            <a:endParaRPr lang="zh-CN" altLang="en-US" sz="2800" dirty="0">
              <a:solidFill>
                <a:srgbClr val="A38302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右箭头 6"/>
          <p:cNvSpPr/>
          <p:nvPr/>
        </p:nvSpPr>
        <p:spPr>
          <a:xfrm>
            <a:off x="3643306" y="1643056"/>
            <a:ext cx="714380" cy="214314"/>
          </a:xfrm>
          <a:prstGeom prst="rightArrow">
            <a:avLst/>
          </a:prstGeom>
          <a:solidFill>
            <a:srgbClr val="FF0000"/>
          </a:solidFill>
          <a:ln w="12700">
            <a:noFill/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右箭头 7"/>
          <p:cNvSpPr/>
          <p:nvPr/>
        </p:nvSpPr>
        <p:spPr>
          <a:xfrm>
            <a:off x="3643306" y="2714626"/>
            <a:ext cx="714380" cy="214314"/>
          </a:xfrm>
          <a:prstGeom prst="rightArrow">
            <a:avLst/>
          </a:prstGeom>
          <a:solidFill>
            <a:srgbClr val="FF0000"/>
          </a:solidFill>
          <a:ln w="12700">
            <a:noFill/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下箭头 10"/>
          <p:cNvSpPr/>
          <p:nvPr/>
        </p:nvSpPr>
        <p:spPr>
          <a:xfrm>
            <a:off x="2285984" y="3214692"/>
            <a:ext cx="214314" cy="428628"/>
          </a:xfrm>
          <a:prstGeom prst="downArrow">
            <a:avLst/>
          </a:prstGeom>
          <a:solidFill>
            <a:srgbClr val="FF0000"/>
          </a:solidFill>
          <a:ln w="12700">
            <a:noFill/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1714480" y="1285866"/>
            <a:ext cx="1500198" cy="92869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聚精会神</a:t>
            </a:r>
            <a:endParaRPr lang="en-US" altLang="zh-CN" sz="24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专心致志</a:t>
            </a:r>
          </a:p>
        </p:txBody>
      </p:sp>
      <p:sp>
        <p:nvSpPr>
          <p:cNvPr id="13" name="圆角矩形 12"/>
          <p:cNvSpPr/>
          <p:nvPr/>
        </p:nvSpPr>
        <p:spPr>
          <a:xfrm>
            <a:off x="4786314" y="1428742"/>
            <a:ext cx="3000396" cy="50006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形容精神高度集中。</a:t>
            </a:r>
          </a:p>
        </p:txBody>
      </p:sp>
      <p:sp>
        <p:nvSpPr>
          <p:cNvPr id="14" name="圆角矩形 13"/>
          <p:cNvSpPr/>
          <p:nvPr/>
        </p:nvSpPr>
        <p:spPr>
          <a:xfrm>
            <a:off x="4786314" y="2571750"/>
            <a:ext cx="3214710" cy="50006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形容注意力高度集中。</a:t>
            </a:r>
          </a:p>
        </p:txBody>
      </p:sp>
      <p:sp>
        <p:nvSpPr>
          <p:cNvPr id="15" name="圆角矩形 14"/>
          <p:cNvSpPr/>
          <p:nvPr/>
        </p:nvSpPr>
        <p:spPr>
          <a:xfrm>
            <a:off x="1714480" y="2571750"/>
            <a:ext cx="1500198" cy="57150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全神贯注</a:t>
            </a:r>
          </a:p>
        </p:txBody>
      </p:sp>
      <p:sp>
        <p:nvSpPr>
          <p:cNvPr id="16" name="圆角矩形 15"/>
          <p:cNvSpPr/>
          <p:nvPr/>
        </p:nvSpPr>
        <p:spPr>
          <a:xfrm>
            <a:off x="857224" y="3714758"/>
            <a:ext cx="7715304" cy="57150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更能体现出两个小战士对日寇的痛恨和完成任务的决心。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601682"/>
            <a:ext cx="7171730" cy="1284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      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自然段既关注了人物群体，也写了每一位战士，想一想：这样写有什么好处？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28992" y="2428874"/>
            <a:ext cx="492922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这样写能让我们感受到整个英雄团体坚不可摧的力量。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050" name="Picture 2" descr="http://p5.so.qhimgs1.com/bdr/309__/t016e82d73f28dde53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86" y="1928808"/>
            <a:ext cx="2286016" cy="2500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788024" y="1893870"/>
            <a:ext cx="27146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accent3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（课后第</a:t>
            </a:r>
            <a:r>
              <a:rPr lang="en-US" altLang="zh-CN" sz="2800" b="1" dirty="0" smtClean="0">
                <a:solidFill>
                  <a:schemeClr val="accent3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2800" b="1" dirty="0" smtClean="0">
                <a:solidFill>
                  <a:schemeClr val="accent3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题）</a:t>
            </a:r>
            <a:endParaRPr lang="zh-CN" altLang="en-US" sz="2800" b="1" dirty="0">
              <a:solidFill>
                <a:schemeClr val="accent3">
                  <a:lumMod val="5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00" y="1285866"/>
            <a:ext cx="7607821" cy="2928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11510"/>
            <a:ext cx="850943" cy="697101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1515492" y="1621455"/>
            <a:ext cx="633670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28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在朗读这一部分的时候，红色的词语要</a:t>
            </a:r>
            <a:r>
              <a:rPr lang="zh-CN" altLang="en-US" sz="28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重读</a:t>
            </a:r>
            <a:r>
              <a:rPr lang="zh-CN" altLang="en-US" sz="28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，读出五壮士</a:t>
            </a:r>
            <a:r>
              <a:rPr lang="zh-CN" altLang="en-US" sz="28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对敌人的无比痛恨和完成任务的决心</a:t>
            </a:r>
            <a:r>
              <a:rPr lang="zh-CN" altLang="en-US" sz="28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。</a:t>
            </a:r>
          </a:p>
        </p:txBody>
      </p:sp>
      <p:sp>
        <p:nvSpPr>
          <p:cNvPr id="17" name="文本框 10"/>
          <p:cNvSpPr txBox="1"/>
          <p:nvPr/>
        </p:nvSpPr>
        <p:spPr>
          <a:xfrm>
            <a:off x="1115616" y="627534"/>
            <a:ext cx="172819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latin typeface="宋体" panose="02010600030101010101" pitchFamily="2" charset="-122"/>
                <a:ea typeface="宋体" panose="02010600030101010101" pitchFamily="2" charset="-122"/>
              </a:rPr>
              <a:t>朗读</a:t>
            </a:r>
            <a:r>
              <a:rPr lang="zh-CN" altLang="en-US" sz="26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指导</a:t>
            </a:r>
            <a:endParaRPr lang="zh-CN" altLang="en-US" sz="2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500034" y="642924"/>
            <a:ext cx="3286148" cy="642942"/>
            <a:chOff x="1468" y="1220"/>
            <a:chExt cx="2001" cy="1076"/>
          </a:xfrm>
        </p:grpSpPr>
        <p:sp>
          <p:nvSpPr>
            <p:cNvPr id="6" name="圆角矩形 5"/>
            <p:cNvSpPr/>
            <p:nvPr/>
          </p:nvSpPr>
          <p:spPr>
            <a:xfrm>
              <a:off x="1468" y="1244"/>
              <a:ext cx="2001" cy="954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zh-CN" altLang="en-US" sz="2400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1562" y="1220"/>
              <a:ext cx="100" cy="10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1043608" y="1643056"/>
            <a:ext cx="7028854" cy="2030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准备转移时，摆在五壮士面前的是两条什么样的路？他们选择了哪一条？为什么？从第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3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自然段找出有关的语句读一读。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32750" y="693724"/>
            <a:ext cx="30718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zh-CN" altLang="en-US" sz="2800" dirty="0" smtClean="0">
                <a:solidFill>
                  <a:schemeClr val="accent3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引上绝路</a:t>
            </a:r>
            <a:r>
              <a:rPr lang="en-US" altLang="zh-CN" sz="2800" dirty="0" smtClean="0">
                <a:solidFill>
                  <a:schemeClr val="accent3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</a:t>
            </a:r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明壮志  </a:t>
            </a:r>
            <a:endParaRPr lang="zh-CN" altLang="en-US" sz="28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p1.so.qhimgs1.com/bdr/270__/t01d5b81f29b6723aed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818" y="3571864"/>
            <a:ext cx="2000264" cy="15716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圆角矩形 12"/>
          <p:cNvSpPr/>
          <p:nvPr/>
        </p:nvSpPr>
        <p:spPr>
          <a:xfrm>
            <a:off x="857224" y="642924"/>
            <a:ext cx="7675786" cy="158759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面前有两条路：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一条通往主力转移的方向，走这条路可以很快追上连队，可是敌人紧跟在身后；另一条是通向狼牙山的顶峰棋盘陀，那儿三面都是悬崖绝壁。</a:t>
            </a: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走哪一条路呢？</a:t>
            </a:r>
          </a:p>
        </p:txBody>
      </p:sp>
      <p:sp>
        <p:nvSpPr>
          <p:cNvPr id="16" name="云形 15"/>
          <p:cNvSpPr/>
          <p:nvPr/>
        </p:nvSpPr>
        <p:spPr>
          <a:xfrm>
            <a:off x="457200" y="2643505"/>
            <a:ext cx="1349375" cy="571500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生路</a:t>
            </a:r>
          </a:p>
        </p:txBody>
      </p:sp>
      <p:sp>
        <p:nvSpPr>
          <p:cNvPr id="2" name="右箭头 1"/>
          <p:cNvSpPr/>
          <p:nvPr/>
        </p:nvSpPr>
        <p:spPr>
          <a:xfrm>
            <a:off x="2038610" y="2786064"/>
            <a:ext cx="504056" cy="214314"/>
          </a:xfrm>
          <a:prstGeom prst="rightArrow">
            <a:avLst/>
          </a:prstGeom>
          <a:solidFill>
            <a:srgbClr val="FF0000"/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云形 9"/>
          <p:cNvSpPr/>
          <p:nvPr/>
        </p:nvSpPr>
        <p:spPr>
          <a:xfrm>
            <a:off x="2571736" y="2500312"/>
            <a:ext cx="3099764" cy="792088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暴露主力部队</a:t>
            </a:r>
          </a:p>
        </p:txBody>
      </p:sp>
      <p:sp>
        <p:nvSpPr>
          <p:cNvPr id="11" name="云形 10"/>
          <p:cNvSpPr/>
          <p:nvPr/>
        </p:nvSpPr>
        <p:spPr>
          <a:xfrm>
            <a:off x="642910" y="3429006"/>
            <a:ext cx="1232520" cy="628485"/>
          </a:xfrm>
          <a:prstGeom prst="cloud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绝路</a:t>
            </a:r>
          </a:p>
        </p:txBody>
      </p:sp>
      <p:sp>
        <p:nvSpPr>
          <p:cNvPr id="12" name="右箭头 11"/>
          <p:cNvSpPr/>
          <p:nvPr/>
        </p:nvSpPr>
        <p:spPr>
          <a:xfrm>
            <a:off x="2071670" y="3643321"/>
            <a:ext cx="504056" cy="214314"/>
          </a:xfrm>
          <a:prstGeom prst="rightArrow">
            <a:avLst/>
          </a:prstGeom>
          <a:solidFill>
            <a:srgbClr val="FF0000"/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云形 14"/>
          <p:cNvSpPr/>
          <p:nvPr/>
        </p:nvSpPr>
        <p:spPr>
          <a:xfrm>
            <a:off x="2643174" y="3357568"/>
            <a:ext cx="2511896" cy="649212"/>
          </a:xfrm>
          <a:prstGeom prst="cloud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牺牲自己</a:t>
            </a:r>
          </a:p>
        </p:txBody>
      </p:sp>
      <p:sp>
        <p:nvSpPr>
          <p:cNvPr id="3" name="云形标注 2"/>
          <p:cNvSpPr/>
          <p:nvPr/>
        </p:nvSpPr>
        <p:spPr>
          <a:xfrm>
            <a:off x="7000892" y="2500313"/>
            <a:ext cx="1728192" cy="714380"/>
          </a:xfrm>
          <a:prstGeom prst="cloudCallout">
            <a:avLst>
              <a:gd name="adj1" fmla="val -45661"/>
              <a:gd name="adj2" fmla="val 69402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怎么选？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2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 bldLvl="0" animBg="1"/>
      <p:bldP spid="2" grpId="0" animBg="1"/>
      <p:bldP spid="10" grpId="0" animBg="1"/>
      <p:bldP spid="11" grpId="0" animBg="1"/>
      <p:bldP spid="12" grpId="0" animBg="1"/>
      <p:bldP spid="15" grpId="0" animBg="1"/>
      <p:bldP spid="3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圆角矩形 12"/>
          <p:cNvSpPr/>
          <p:nvPr/>
        </p:nvSpPr>
        <p:spPr>
          <a:xfrm>
            <a:off x="1000100" y="642924"/>
            <a:ext cx="7382624" cy="215511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</a:t>
            </a:r>
            <a:r>
              <a:rPr lang="zh-CN" altLang="zh-CN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为了保护人民群众和连队主力，班长</a:t>
            </a:r>
            <a:r>
              <a:rPr lang="zh-CN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斩钉截铁</a:t>
            </a:r>
            <a:r>
              <a:rPr lang="zh-CN" altLang="zh-CN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地说了一声</a:t>
            </a:r>
            <a:r>
              <a:rPr lang="en-US" altLang="zh-CN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走</a:t>
            </a:r>
            <a:r>
              <a:rPr lang="en-US" altLang="zh-CN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zh-CN" altLang="zh-CN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带头</a:t>
            </a:r>
            <a:r>
              <a:rPr lang="zh-CN" altLang="zh-CN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向棋盘陀走去。战士们</a:t>
            </a:r>
            <a:r>
              <a:rPr lang="zh-CN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热血沸腾</a:t>
            </a:r>
            <a:r>
              <a:rPr lang="zh-CN" altLang="zh-CN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紧跟</a:t>
            </a:r>
            <a:r>
              <a:rPr lang="zh-CN" altLang="zh-CN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在班长后面。他们知道班长要把敌人引上绝路。</a:t>
            </a:r>
            <a:endParaRPr lang="zh-CN" altLang="en-US" sz="28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1043608" y="1275606"/>
            <a:ext cx="1512168" cy="504056"/>
          </a:xfrm>
          <a:prstGeom prst="ellipse">
            <a:avLst/>
          </a:prstGeom>
          <a:noFill/>
          <a:ln w="19050">
            <a:solidFill>
              <a:srgbClr val="FF0000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 smtClean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6" name="云形 15"/>
          <p:cNvSpPr/>
          <p:nvPr/>
        </p:nvSpPr>
        <p:spPr>
          <a:xfrm>
            <a:off x="1475656" y="3003798"/>
            <a:ext cx="2160240" cy="1008112"/>
          </a:xfrm>
          <a:prstGeom prst="cloud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坚决果断，毫不犹豫</a:t>
            </a:r>
            <a:endParaRPr lang="zh-CN" altLang="en-US" sz="2400" b="1" dirty="0" smtClean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7" name="Freeform 24"/>
          <p:cNvSpPr/>
          <p:nvPr/>
        </p:nvSpPr>
        <p:spPr bwMode="gray">
          <a:xfrm rot="12645394" flipH="1">
            <a:off x="1369813" y="1761414"/>
            <a:ext cx="554906" cy="1435490"/>
          </a:xfrm>
          <a:custGeom>
            <a:avLst/>
            <a:gdLst>
              <a:gd name="T0" fmla="*/ 12 w 1824"/>
              <a:gd name="T1" fmla="*/ 2464 h 2648"/>
              <a:gd name="T2" fmla="*/ 56 w 1824"/>
              <a:gd name="T3" fmla="*/ 2120 h 2648"/>
              <a:gd name="T4" fmla="*/ 124 w 1824"/>
              <a:gd name="T5" fmla="*/ 1808 h 2648"/>
              <a:gd name="T6" fmla="*/ 212 w 1824"/>
              <a:gd name="T7" fmla="*/ 1524 h 2648"/>
              <a:gd name="T8" fmla="*/ 316 w 1824"/>
              <a:gd name="T9" fmla="*/ 1270 h 2648"/>
              <a:gd name="T10" fmla="*/ 430 w 1824"/>
              <a:gd name="T11" fmla="*/ 1044 h 2648"/>
              <a:gd name="T12" fmla="*/ 550 w 1824"/>
              <a:gd name="T13" fmla="*/ 846 h 2648"/>
              <a:gd name="T14" fmla="*/ 672 w 1824"/>
              <a:gd name="T15" fmla="*/ 674 h 2648"/>
              <a:gd name="T16" fmla="*/ 792 w 1824"/>
              <a:gd name="T17" fmla="*/ 528 h 2648"/>
              <a:gd name="T18" fmla="*/ 906 w 1824"/>
              <a:gd name="T19" fmla="*/ 408 h 2648"/>
              <a:gd name="T20" fmla="*/ 1010 w 1824"/>
              <a:gd name="T21" fmla="*/ 310 h 2648"/>
              <a:gd name="T22" fmla="*/ 1096 w 1824"/>
              <a:gd name="T23" fmla="*/ 236 h 2648"/>
              <a:gd name="T24" fmla="*/ 1164 w 1824"/>
              <a:gd name="T25" fmla="*/ 184 h 2648"/>
              <a:gd name="T26" fmla="*/ 1208 w 1824"/>
              <a:gd name="T27" fmla="*/ 154 h 2648"/>
              <a:gd name="T28" fmla="*/ 1224 w 1824"/>
              <a:gd name="T29" fmla="*/ 144 h 2648"/>
              <a:gd name="T30" fmla="*/ 1728 w 1824"/>
              <a:gd name="T31" fmla="*/ 56 h 2648"/>
              <a:gd name="T32" fmla="*/ 1568 w 1824"/>
              <a:gd name="T33" fmla="*/ 328 h 2648"/>
              <a:gd name="T34" fmla="*/ 1554 w 1824"/>
              <a:gd name="T35" fmla="*/ 332 h 2648"/>
              <a:gd name="T36" fmla="*/ 1514 w 1824"/>
              <a:gd name="T37" fmla="*/ 346 h 2648"/>
              <a:gd name="T38" fmla="*/ 1452 w 1824"/>
              <a:gd name="T39" fmla="*/ 370 h 2648"/>
              <a:gd name="T40" fmla="*/ 1370 w 1824"/>
              <a:gd name="T41" fmla="*/ 410 h 2648"/>
              <a:gd name="T42" fmla="*/ 1270 w 1824"/>
              <a:gd name="T43" fmla="*/ 466 h 2648"/>
              <a:gd name="T44" fmla="*/ 1158 w 1824"/>
              <a:gd name="T45" fmla="*/ 540 h 2648"/>
              <a:gd name="T46" fmla="*/ 1034 w 1824"/>
              <a:gd name="T47" fmla="*/ 636 h 2648"/>
              <a:gd name="T48" fmla="*/ 904 w 1824"/>
              <a:gd name="T49" fmla="*/ 756 h 2648"/>
              <a:gd name="T50" fmla="*/ 770 w 1824"/>
              <a:gd name="T51" fmla="*/ 900 h 2648"/>
              <a:gd name="T52" fmla="*/ 632 w 1824"/>
              <a:gd name="T53" fmla="*/ 1076 h 2648"/>
              <a:gd name="T54" fmla="*/ 498 w 1824"/>
              <a:gd name="T55" fmla="*/ 1280 h 2648"/>
              <a:gd name="T56" fmla="*/ 370 w 1824"/>
              <a:gd name="T57" fmla="*/ 1518 h 2648"/>
              <a:gd name="T58" fmla="*/ 248 w 1824"/>
              <a:gd name="T59" fmla="*/ 1792 h 2648"/>
              <a:gd name="T60" fmla="*/ 138 w 1824"/>
              <a:gd name="T61" fmla="*/ 2104 h 2648"/>
              <a:gd name="T62" fmla="*/ 42 w 1824"/>
              <a:gd name="T63" fmla="*/ 2456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824" h="2648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cxnSp>
        <p:nvCxnSpPr>
          <p:cNvPr id="22" name="直接连接符 21"/>
          <p:cNvCxnSpPr/>
          <p:nvPr/>
        </p:nvCxnSpPr>
        <p:spPr>
          <a:xfrm>
            <a:off x="3350144" y="2164325"/>
            <a:ext cx="136587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5868144" y="1749773"/>
            <a:ext cx="571504" cy="15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V="1">
            <a:off x="5073776" y="2164325"/>
            <a:ext cx="682936" cy="1379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云形 14"/>
          <p:cNvSpPr/>
          <p:nvPr/>
        </p:nvSpPr>
        <p:spPr>
          <a:xfrm>
            <a:off x="5070356" y="3075806"/>
            <a:ext cx="2738584" cy="1008112"/>
          </a:xfrm>
          <a:prstGeom prst="cloud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战士们崇高的牺牲精神</a:t>
            </a:r>
          </a:p>
        </p:txBody>
      </p:sp>
      <p:cxnSp>
        <p:nvCxnSpPr>
          <p:cNvPr id="10" name="直接连接符 9"/>
          <p:cNvCxnSpPr/>
          <p:nvPr/>
        </p:nvCxnSpPr>
        <p:spPr>
          <a:xfrm>
            <a:off x="4714876" y="1714494"/>
            <a:ext cx="357190" cy="15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reeform 24"/>
          <p:cNvSpPr/>
          <p:nvPr/>
        </p:nvSpPr>
        <p:spPr bwMode="gray">
          <a:xfrm rot="7428144">
            <a:off x="5890092" y="2121324"/>
            <a:ext cx="524384" cy="972291"/>
          </a:xfrm>
          <a:custGeom>
            <a:avLst/>
            <a:gdLst>
              <a:gd name="T0" fmla="*/ 12 w 1824"/>
              <a:gd name="T1" fmla="*/ 2464 h 2648"/>
              <a:gd name="T2" fmla="*/ 56 w 1824"/>
              <a:gd name="T3" fmla="*/ 2120 h 2648"/>
              <a:gd name="T4" fmla="*/ 124 w 1824"/>
              <a:gd name="T5" fmla="*/ 1808 h 2648"/>
              <a:gd name="T6" fmla="*/ 212 w 1824"/>
              <a:gd name="T7" fmla="*/ 1524 h 2648"/>
              <a:gd name="T8" fmla="*/ 316 w 1824"/>
              <a:gd name="T9" fmla="*/ 1270 h 2648"/>
              <a:gd name="T10" fmla="*/ 430 w 1824"/>
              <a:gd name="T11" fmla="*/ 1044 h 2648"/>
              <a:gd name="T12" fmla="*/ 550 w 1824"/>
              <a:gd name="T13" fmla="*/ 846 h 2648"/>
              <a:gd name="T14" fmla="*/ 672 w 1824"/>
              <a:gd name="T15" fmla="*/ 674 h 2648"/>
              <a:gd name="T16" fmla="*/ 792 w 1824"/>
              <a:gd name="T17" fmla="*/ 528 h 2648"/>
              <a:gd name="T18" fmla="*/ 906 w 1824"/>
              <a:gd name="T19" fmla="*/ 408 h 2648"/>
              <a:gd name="T20" fmla="*/ 1010 w 1824"/>
              <a:gd name="T21" fmla="*/ 310 h 2648"/>
              <a:gd name="T22" fmla="*/ 1096 w 1824"/>
              <a:gd name="T23" fmla="*/ 236 h 2648"/>
              <a:gd name="T24" fmla="*/ 1164 w 1824"/>
              <a:gd name="T25" fmla="*/ 184 h 2648"/>
              <a:gd name="T26" fmla="*/ 1208 w 1824"/>
              <a:gd name="T27" fmla="*/ 154 h 2648"/>
              <a:gd name="T28" fmla="*/ 1224 w 1824"/>
              <a:gd name="T29" fmla="*/ 144 h 2648"/>
              <a:gd name="T30" fmla="*/ 1728 w 1824"/>
              <a:gd name="T31" fmla="*/ 56 h 2648"/>
              <a:gd name="T32" fmla="*/ 1568 w 1824"/>
              <a:gd name="T33" fmla="*/ 328 h 2648"/>
              <a:gd name="T34" fmla="*/ 1554 w 1824"/>
              <a:gd name="T35" fmla="*/ 332 h 2648"/>
              <a:gd name="T36" fmla="*/ 1514 w 1824"/>
              <a:gd name="T37" fmla="*/ 346 h 2648"/>
              <a:gd name="T38" fmla="*/ 1452 w 1824"/>
              <a:gd name="T39" fmla="*/ 370 h 2648"/>
              <a:gd name="T40" fmla="*/ 1370 w 1824"/>
              <a:gd name="T41" fmla="*/ 410 h 2648"/>
              <a:gd name="T42" fmla="*/ 1270 w 1824"/>
              <a:gd name="T43" fmla="*/ 466 h 2648"/>
              <a:gd name="T44" fmla="*/ 1158 w 1824"/>
              <a:gd name="T45" fmla="*/ 540 h 2648"/>
              <a:gd name="T46" fmla="*/ 1034 w 1824"/>
              <a:gd name="T47" fmla="*/ 636 h 2648"/>
              <a:gd name="T48" fmla="*/ 904 w 1824"/>
              <a:gd name="T49" fmla="*/ 756 h 2648"/>
              <a:gd name="T50" fmla="*/ 770 w 1824"/>
              <a:gd name="T51" fmla="*/ 900 h 2648"/>
              <a:gd name="T52" fmla="*/ 632 w 1824"/>
              <a:gd name="T53" fmla="*/ 1076 h 2648"/>
              <a:gd name="T54" fmla="*/ 498 w 1824"/>
              <a:gd name="T55" fmla="*/ 1280 h 2648"/>
              <a:gd name="T56" fmla="*/ 370 w 1824"/>
              <a:gd name="T57" fmla="*/ 1518 h 2648"/>
              <a:gd name="T58" fmla="*/ 248 w 1824"/>
              <a:gd name="T59" fmla="*/ 1792 h 2648"/>
              <a:gd name="T60" fmla="*/ 138 w 1824"/>
              <a:gd name="T61" fmla="*/ 2104 h 2648"/>
              <a:gd name="T62" fmla="*/ 42 w 1824"/>
              <a:gd name="T63" fmla="*/ 2456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824" h="2648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3041774" y="4012230"/>
            <a:ext cx="2714644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accent3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（课后第</a:t>
            </a:r>
            <a:r>
              <a:rPr lang="en-US" altLang="zh-CN" sz="2800" b="1" dirty="0" smtClean="0">
                <a:solidFill>
                  <a:schemeClr val="accent3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800" b="1" dirty="0" smtClean="0">
                <a:solidFill>
                  <a:schemeClr val="accent3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题）</a:t>
            </a:r>
            <a:endParaRPr lang="zh-CN" altLang="en-US" sz="2800" b="1" dirty="0">
              <a:solidFill>
                <a:schemeClr val="accent3">
                  <a:lumMod val="5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6" grpId="0" animBg="1"/>
      <p:bldP spid="17" grpId="0" animBg="1"/>
      <p:bldP spid="15" grpId="0" animBg="1"/>
      <p:bldP spid="18" grpId="0" animBg="1"/>
      <p:bldP spid="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571486"/>
            <a:ext cx="20717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A3830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反义词辨析</a:t>
            </a:r>
            <a:endParaRPr lang="zh-CN" altLang="en-US" sz="2800" dirty="0">
              <a:solidFill>
                <a:srgbClr val="A38302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下箭头 8"/>
          <p:cNvSpPr/>
          <p:nvPr/>
        </p:nvSpPr>
        <p:spPr>
          <a:xfrm>
            <a:off x="3214678" y="1857370"/>
            <a:ext cx="214314" cy="357190"/>
          </a:xfrm>
          <a:prstGeom prst="downArrow">
            <a:avLst/>
          </a:prstGeom>
          <a:solidFill>
            <a:srgbClr val="FF0000"/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2643174" y="1285866"/>
            <a:ext cx="1500198" cy="500066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斩钉截铁</a:t>
            </a:r>
            <a:endParaRPr lang="zh-CN" altLang="en-US" sz="24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6000760" y="1285866"/>
            <a:ext cx="1500198" cy="500066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犹豫不决</a:t>
            </a:r>
          </a:p>
        </p:txBody>
      </p:sp>
      <p:sp>
        <p:nvSpPr>
          <p:cNvPr id="12" name="下箭头 11"/>
          <p:cNvSpPr/>
          <p:nvPr/>
        </p:nvSpPr>
        <p:spPr>
          <a:xfrm>
            <a:off x="6643702" y="1857370"/>
            <a:ext cx="214314" cy="357190"/>
          </a:xfrm>
          <a:prstGeom prst="downArrow">
            <a:avLst/>
          </a:prstGeom>
          <a:solidFill>
            <a:srgbClr val="FF0000"/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云形 13"/>
          <p:cNvSpPr/>
          <p:nvPr/>
        </p:nvSpPr>
        <p:spPr>
          <a:xfrm>
            <a:off x="2071670" y="2214560"/>
            <a:ext cx="2571768" cy="1071570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坚决果断，毫不犹豫。</a:t>
            </a:r>
            <a:endParaRPr lang="zh-CN" altLang="en-US" sz="24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云形 14"/>
          <p:cNvSpPr/>
          <p:nvPr/>
        </p:nvSpPr>
        <p:spPr>
          <a:xfrm>
            <a:off x="5500694" y="2214560"/>
            <a:ext cx="2571768" cy="1071570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迟疑。拿不定主意。</a:t>
            </a:r>
          </a:p>
        </p:txBody>
      </p:sp>
      <p:sp>
        <p:nvSpPr>
          <p:cNvPr id="16" name="圆角矩形 15"/>
          <p:cNvSpPr/>
          <p:nvPr/>
        </p:nvSpPr>
        <p:spPr>
          <a:xfrm>
            <a:off x="1462390" y="3827471"/>
            <a:ext cx="4357718" cy="50006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战士们崇高的牺牲精神</a:t>
            </a:r>
          </a:p>
        </p:txBody>
      </p:sp>
      <p:sp>
        <p:nvSpPr>
          <p:cNvPr id="17" name="下箭头 16"/>
          <p:cNvSpPr/>
          <p:nvPr/>
        </p:nvSpPr>
        <p:spPr>
          <a:xfrm>
            <a:off x="3214678" y="3357568"/>
            <a:ext cx="214314" cy="357190"/>
          </a:xfrm>
          <a:prstGeom prst="downArrow">
            <a:avLst/>
          </a:prstGeom>
          <a:solidFill>
            <a:srgbClr val="FF0000"/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左右箭头 17"/>
          <p:cNvSpPr/>
          <p:nvPr/>
        </p:nvSpPr>
        <p:spPr>
          <a:xfrm>
            <a:off x="4786314" y="1428742"/>
            <a:ext cx="571504" cy="214314"/>
          </a:xfrm>
          <a:prstGeom prst="leftRightArrow">
            <a:avLst/>
          </a:prstGeom>
          <a:solidFill>
            <a:srgbClr val="FF0000"/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4" grpId="0" animBg="1"/>
      <p:bldP spid="15" grpId="0" animBg="1"/>
      <p:bldP spid="16" grpId="0" bldLvl="0" animBg="1"/>
      <p:bldP spid="17" grpId="0" animBg="1"/>
      <p:bldP spid="18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/>
        </p:nvSpPr>
        <p:spPr>
          <a:xfrm>
            <a:off x="4071934" y="714362"/>
            <a:ext cx="4714908" cy="350046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3300"/>
              </a:lnSpc>
            </a:pPr>
            <a:r>
              <a:rPr lang="zh-CN" altLang="en-US" sz="24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狼牙山东西、东南各长</a:t>
            </a:r>
            <a:r>
              <a:rPr lang="en-US" altLang="zh-CN" sz="20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15</a:t>
            </a:r>
            <a:r>
              <a:rPr lang="zh-CN" altLang="en-US" sz="24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公里，面积为</a:t>
            </a:r>
            <a:r>
              <a:rPr lang="en-US" altLang="zh-CN" sz="20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225</a:t>
            </a:r>
            <a:r>
              <a:rPr lang="zh-CN" altLang="en-US" sz="24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平方千米。环山共有五陀</a:t>
            </a:r>
            <a:r>
              <a:rPr lang="en-US" altLang="zh-CN" sz="20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36</a:t>
            </a:r>
            <a:r>
              <a:rPr lang="zh-CN" altLang="en-US" sz="24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峰，主峰莲花瓣海拔</a:t>
            </a:r>
            <a:r>
              <a:rPr lang="en-US" altLang="zh-CN" sz="20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1105</a:t>
            </a:r>
            <a:r>
              <a:rPr lang="zh-CN" altLang="en-US" sz="24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米，西北两面均为悬崖峭壁，山势险峻。东西两面稍缓，各有一条羊肠小路通向主峰，“阎王鼻子”“小鬼脸”等险要之处非贴壁不可逾越。</a:t>
            </a:r>
            <a:endParaRPr lang="zh-CN" altLang="en-US" sz="2400" dirty="0" smtClean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20482" name="Picture 2" descr="http://s2.sinaimg.cn/middle/8b8a15aex7a4f8628aa21&amp;690"/>
          <p:cNvPicPr>
            <a:picLocks noChangeAspect="1" noChangeArrowheads="1"/>
          </p:cNvPicPr>
          <p:nvPr/>
        </p:nvPicPr>
        <p:blipFill>
          <a:blip r:embed="rId2"/>
          <a:srcRect l="3451" t="3024" r="3374" b="3225"/>
          <a:stretch>
            <a:fillRect/>
          </a:stretch>
        </p:blipFill>
        <p:spPr bwMode="auto">
          <a:xfrm>
            <a:off x="357158" y="785800"/>
            <a:ext cx="3643338" cy="28466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圆角矩形标注 3"/>
          <p:cNvSpPr/>
          <p:nvPr/>
        </p:nvSpPr>
        <p:spPr>
          <a:xfrm>
            <a:off x="1142976" y="3643320"/>
            <a:ext cx="2664296" cy="688623"/>
          </a:xfrm>
          <a:prstGeom prst="wedgeRoundRectCallout">
            <a:avLst>
              <a:gd name="adj1" fmla="val -42834"/>
              <a:gd name="adj2" fmla="val -101780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</a:t>
            </a:r>
            <a:r>
              <a:rPr lang="zh-CN" altLang="en-US" sz="24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为什么称这条路为绝路？</a:t>
            </a:r>
            <a:endParaRPr lang="zh-CN" altLang="en-US" sz="2400" dirty="0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http://p4.so.qhmsg.com/bdr/_240_/t01bcc34e2cdc4a58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71802" y="3000378"/>
            <a:ext cx="2492896" cy="1493913"/>
          </a:xfrm>
          <a:prstGeom prst="ellipse">
            <a:avLst/>
          </a:prstGeom>
          <a:ln w="15875" cap="rnd"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云形标注 6"/>
          <p:cNvSpPr/>
          <p:nvPr/>
        </p:nvSpPr>
        <p:spPr>
          <a:xfrm>
            <a:off x="642910" y="1928808"/>
            <a:ext cx="3143272" cy="1428760"/>
          </a:xfrm>
          <a:prstGeom prst="cloudCallout">
            <a:avLst>
              <a:gd name="adj1" fmla="val 42917"/>
              <a:gd name="adj2" fmla="val 41574"/>
            </a:avLst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2">
                <a:lumMod val="40000"/>
                <a:lumOff val="6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为了不让敌人发现群众和连队主力。</a:t>
            </a:r>
            <a:endParaRPr lang="zh-CN" altLang="en-US" sz="24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6" name="圆角矩形标注 5"/>
          <p:cNvSpPr/>
          <p:nvPr/>
        </p:nvSpPr>
        <p:spPr>
          <a:xfrm>
            <a:off x="5500694" y="1643056"/>
            <a:ext cx="3286148" cy="1928826"/>
          </a:xfrm>
          <a:prstGeom prst="wedgeRoundRectCallout">
            <a:avLst>
              <a:gd name="adj1" fmla="val -60988"/>
              <a:gd name="adj2" fmla="val 36499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>
                <a:lumMod val="65000"/>
                <a:lumOff val="35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不是，为了群众和部队的安全，他们义无反顾地选择了死亡，表现了不畏牺牲的英雄气概。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57224" y="699542"/>
            <a:ext cx="7286676" cy="1045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lang="zh-CN" altLang="en-US" sz="28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        为什么要选择这条路？这仅仅是把敌人引上绝路吗？</a:t>
            </a:r>
            <a:endParaRPr lang="zh-CN" altLang="en-US" sz="28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云形标注 7"/>
          <p:cNvSpPr/>
          <p:nvPr/>
        </p:nvSpPr>
        <p:spPr>
          <a:xfrm>
            <a:off x="4857752" y="915566"/>
            <a:ext cx="4034728" cy="1727622"/>
          </a:xfrm>
          <a:prstGeom prst="cloudCallout">
            <a:avLst>
              <a:gd name="adj1" fmla="val -30348"/>
              <a:gd name="adj2" fmla="val 66914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4">
                <a:lumMod val="40000"/>
                <a:lumOff val="6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Picture 6" descr="https://i03piccdn.sogoucdn.com/a694448029c933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1347614"/>
            <a:ext cx="3571900" cy="2016224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142976" y="1571618"/>
            <a:ext cx="3000396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</a:t>
            </a:r>
            <a:r>
              <a:rPr lang="zh-CN" altLang="en-US" sz="2400" b="1" dirty="0" smtClean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战士们知道班长要把敌人引上绝路，为什么他们还紧跟着？</a:t>
            </a:r>
            <a:endParaRPr lang="zh-CN" altLang="en-US" sz="2400" b="1" dirty="0">
              <a:solidFill>
                <a:schemeClr val="bg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14942" y="1142990"/>
            <a:ext cx="3247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zh-CN" altLang="en-US" sz="24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他们为了保证群众和部队主力安全转移，宁可牺牲自己也要把敌人一网打尽。</a:t>
            </a:r>
            <a:endParaRPr lang="zh-CN" altLang="en-US" sz="24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7" name="Picture 2" descr="http://img.mp.sohu.com/q_mini,c_zoom,w_640/upload/20170728/4a009d804bbe47d1a0a324daa89e6a37_th.jpg"/>
          <p:cNvPicPr>
            <a:picLocks noChangeAspect="1" noChangeArrowheads="1"/>
          </p:cNvPicPr>
          <p:nvPr/>
        </p:nvPicPr>
        <p:blipFill>
          <a:blip r:embed="rId3" cstate="print"/>
          <a:srcRect l="7560" r="47081" b="34481"/>
          <a:stretch>
            <a:fillRect/>
          </a:stretch>
        </p:blipFill>
        <p:spPr bwMode="auto">
          <a:xfrm>
            <a:off x="4429124" y="3071816"/>
            <a:ext cx="1430470" cy="12577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/>
      <p:bldP spid="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 descr="https://i01piccdn.sogoucdn.com/3de8065040c4bdf0"/>
          <p:cNvPicPr>
            <a:picLocks noChangeAspect="1" noChangeArrowheads="1"/>
          </p:cNvPicPr>
          <p:nvPr/>
        </p:nvPicPr>
        <p:blipFill>
          <a:blip r:embed="rId2" cstate="print"/>
          <a:srcRect l="7692" t="5767" r="7692" b="13490"/>
          <a:stretch>
            <a:fillRect/>
          </a:stretch>
        </p:blipFill>
        <p:spPr bwMode="auto">
          <a:xfrm flipH="1">
            <a:off x="3643306" y="3286130"/>
            <a:ext cx="2224838" cy="1152128"/>
          </a:xfrm>
          <a:prstGeom prst="rect">
            <a:avLst/>
          </a:prstGeom>
          <a:noFill/>
        </p:spPr>
      </p:pic>
      <p:sp>
        <p:nvSpPr>
          <p:cNvPr id="10" name="圆角矩形标注 9"/>
          <p:cNvSpPr/>
          <p:nvPr/>
        </p:nvSpPr>
        <p:spPr>
          <a:xfrm>
            <a:off x="6500826" y="2285998"/>
            <a:ext cx="2428892" cy="1285884"/>
          </a:xfrm>
          <a:prstGeom prst="wedgeRoundRectCallout">
            <a:avLst>
              <a:gd name="adj1" fmla="val -73770"/>
              <a:gd name="adj2" fmla="val 44975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bg1">
                <a:lumMod val="75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字里行间书写着五壮士的英雄豪迈，气壮山河，用“壮士”更贴切。</a:t>
            </a:r>
            <a:endParaRPr lang="zh-CN" altLang="en-US" sz="20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9" name="云形标注 8"/>
          <p:cNvSpPr/>
          <p:nvPr/>
        </p:nvSpPr>
        <p:spPr>
          <a:xfrm>
            <a:off x="2714612" y="1714494"/>
            <a:ext cx="3643338" cy="1508748"/>
          </a:xfrm>
          <a:prstGeom prst="cloudCallout">
            <a:avLst>
              <a:gd name="adj1" fmla="val 1361"/>
              <a:gd name="adj2" fmla="val 67472"/>
            </a:avLst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b="1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8" name="圆角矩形标注 7"/>
          <p:cNvSpPr/>
          <p:nvPr/>
        </p:nvSpPr>
        <p:spPr>
          <a:xfrm>
            <a:off x="500034" y="2643188"/>
            <a:ext cx="2143140" cy="1214446"/>
          </a:xfrm>
          <a:prstGeom prst="wedgeRoundRectCallout">
            <a:avLst>
              <a:gd name="adj1" fmla="val 77489"/>
              <a:gd name="adj2" fmla="val 39782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15875">
            <a:solidFill>
              <a:schemeClr val="tx1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“壮”是勇敢的意思，可以献出自己的生命，</a:t>
            </a:r>
            <a:endParaRPr lang="zh-CN" altLang="en-US" sz="20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85786" y="571486"/>
            <a:ext cx="7344816" cy="1090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</a:pPr>
            <a:r>
              <a:rPr lang="zh-CN" altLang="en-US" sz="28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        这时，你认为称他们</a:t>
            </a:r>
            <a:r>
              <a:rPr lang="zh-CN" altLang="en-US" sz="28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“五壮士”</a:t>
            </a:r>
            <a:r>
              <a:rPr lang="zh-CN" altLang="en-US" sz="28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合适，还是</a:t>
            </a:r>
            <a:r>
              <a:rPr lang="zh-CN" altLang="en-US" sz="28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“五战士”</a:t>
            </a:r>
            <a:r>
              <a:rPr lang="zh-CN" altLang="en-US" sz="28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合适？为什么？ </a:t>
            </a:r>
            <a:endParaRPr lang="zh-CN" altLang="en-US" sz="28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71802" y="1928808"/>
            <a:ext cx="30003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五位战士为了掩护群众和部队主力转移，英勇杀敌，勇于献身，就是壮士。</a:t>
            </a:r>
            <a:endParaRPr lang="zh-CN" altLang="en-US" sz="20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 animBg="1"/>
      <p:bldP spid="8" grpId="0" animBg="1"/>
      <p:bldP spid="2" grpId="0"/>
      <p:bldP spid="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500034" y="642924"/>
            <a:ext cx="3286148" cy="642942"/>
            <a:chOff x="1468" y="1220"/>
            <a:chExt cx="2001" cy="1076"/>
          </a:xfrm>
        </p:grpSpPr>
        <p:sp>
          <p:nvSpPr>
            <p:cNvPr id="6" name="圆角矩形 5"/>
            <p:cNvSpPr/>
            <p:nvPr/>
          </p:nvSpPr>
          <p:spPr>
            <a:xfrm>
              <a:off x="1468" y="1244"/>
              <a:ext cx="2001" cy="954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zh-CN" altLang="en-US" sz="2400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1562" y="1220"/>
              <a:ext cx="100" cy="10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785786" y="1714494"/>
            <a:ext cx="7680181" cy="2030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五壮士把敌人引上顶峰后，是怎么做的？小组合作朗读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4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、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5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自然段，找出描写五壮士英勇杀敌的词语。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32432" y="693724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2800" dirty="0" smtClean="0">
                <a:solidFill>
                  <a:schemeClr val="accent3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顶峰歼敌</a:t>
            </a:r>
            <a:r>
              <a:rPr lang="en-US" altLang="zh-CN" sz="2800" dirty="0" smtClean="0">
                <a:solidFill>
                  <a:schemeClr val="accent3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</a:t>
            </a:r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看壮举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圆角矩形 27"/>
          <p:cNvSpPr/>
          <p:nvPr/>
        </p:nvSpPr>
        <p:spPr>
          <a:xfrm>
            <a:off x="5073334" y="3428689"/>
            <a:ext cx="3071834" cy="78581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石头砸得很密集，非常迅猛，非常有力。</a:t>
            </a:r>
            <a:endParaRPr lang="zh-CN" altLang="en-US" sz="2400" b="1" dirty="0" smtClean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1071538" y="785230"/>
            <a:ext cx="7032844" cy="172876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 smtClean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143000" y="857250"/>
            <a:ext cx="6848475" cy="16941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</a:pP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 </a:t>
            </a:r>
            <a:r>
              <a:rPr lang="zh-CN" altLang="en-US" sz="24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他刚要拧开盖子，马宝玉</a:t>
            </a:r>
            <a:r>
              <a:rPr lang="zh-CN" altLang="en-US" sz="24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抢前一步</a:t>
            </a:r>
            <a:r>
              <a:rPr lang="zh-CN" altLang="en-US" sz="24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，</a:t>
            </a:r>
            <a:r>
              <a:rPr lang="zh-CN" altLang="en-US" sz="24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夺过</a:t>
            </a:r>
            <a:r>
              <a:rPr lang="zh-CN" altLang="en-US" sz="24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手榴弹插在腰间，</a:t>
            </a:r>
            <a:r>
              <a:rPr lang="zh-CN" altLang="en-US" sz="24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猛地举起</a:t>
            </a:r>
            <a:r>
              <a:rPr lang="zh-CN" altLang="en-US" sz="24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一块大石头，大声喊：“同志们！用石头</a:t>
            </a:r>
            <a:r>
              <a:rPr lang="zh-CN" altLang="en-US" sz="24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砸</a:t>
            </a:r>
            <a:r>
              <a:rPr lang="zh-CN" altLang="en-US" sz="24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！”顿时，</a:t>
            </a:r>
            <a:r>
              <a:rPr lang="zh-CN" altLang="en-US" sz="24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石头像雹子一样</a:t>
            </a:r>
            <a:r>
              <a:rPr lang="zh-CN" altLang="en-US" sz="24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带着五位壮士的决心，带着中国人民的仇恨，向敌人头上砸去。</a:t>
            </a:r>
            <a:endParaRPr lang="zh-CN" altLang="en-US" sz="24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5214942" y="857238"/>
            <a:ext cx="1285884" cy="357190"/>
          </a:xfrm>
          <a:prstGeom prst="ellipse">
            <a:avLst/>
          </a:prstGeom>
          <a:noFill/>
          <a:ln w="19050">
            <a:solidFill>
              <a:srgbClr val="FF0000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 smtClean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6786578" y="857238"/>
            <a:ext cx="714380" cy="357190"/>
          </a:xfrm>
          <a:prstGeom prst="ellipse">
            <a:avLst/>
          </a:prstGeom>
          <a:noFill/>
          <a:ln w="19050">
            <a:solidFill>
              <a:srgbClr val="FF0000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 smtClean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3357554" y="1142990"/>
            <a:ext cx="1357322" cy="428628"/>
          </a:xfrm>
          <a:prstGeom prst="ellipse">
            <a:avLst/>
          </a:prstGeom>
          <a:noFill/>
          <a:ln w="19050">
            <a:solidFill>
              <a:srgbClr val="FF0000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 smtClean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3608200" y="1506734"/>
            <a:ext cx="500066" cy="374645"/>
          </a:xfrm>
          <a:prstGeom prst="ellipse">
            <a:avLst/>
          </a:prstGeom>
          <a:noFill/>
          <a:ln w="19050">
            <a:solidFill>
              <a:srgbClr val="FF0000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 smtClean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5604516" y="1816730"/>
            <a:ext cx="2063828" cy="1588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2" name="Freeform 24"/>
          <p:cNvSpPr/>
          <p:nvPr/>
        </p:nvSpPr>
        <p:spPr bwMode="gray">
          <a:xfrm rot="15410282" flipH="1">
            <a:off x="6214987" y="1820536"/>
            <a:ext cx="556793" cy="867270"/>
          </a:xfrm>
          <a:custGeom>
            <a:avLst/>
            <a:gdLst>
              <a:gd name="T0" fmla="*/ 12 w 1824"/>
              <a:gd name="T1" fmla="*/ 2464 h 2648"/>
              <a:gd name="T2" fmla="*/ 56 w 1824"/>
              <a:gd name="T3" fmla="*/ 2120 h 2648"/>
              <a:gd name="T4" fmla="*/ 124 w 1824"/>
              <a:gd name="T5" fmla="*/ 1808 h 2648"/>
              <a:gd name="T6" fmla="*/ 212 w 1824"/>
              <a:gd name="T7" fmla="*/ 1524 h 2648"/>
              <a:gd name="T8" fmla="*/ 316 w 1824"/>
              <a:gd name="T9" fmla="*/ 1270 h 2648"/>
              <a:gd name="T10" fmla="*/ 430 w 1824"/>
              <a:gd name="T11" fmla="*/ 1044 h 2648"/>
              <a:gd name="T12" fmla="*/ 550 w 1824"/>
              <a:gd name="T13" fmla="*/ 846 h 2648"/>
              <a:gd name="T14" fmla="*/ 672 w 1824"/>
              <a:gd name="T15" fmla="*/ 674 h 2648"/>
              <a:gd name="T16" fmla="*/ 792 w 1824"/>
              <a:gd name="T17" fmla="*/ 528 h 2648"/>
              <a:gd name="T18" fmla="*/ 906 w 1824"/>
              <a:gd name="T19" fmla="*/ 408 h 2648"/>
              <a:gd name="T20" fmla="*/ 1010 w 1824"/>
              <a:gd name="T21" fmla="*/ 310 h 2648"/>
              <a:gd name="T22" fmla="*/ 1096 w 1824"/>
              <a:gd name="T23" fmla="*/ 236 h 2648"/>
              <a:gd name="T24" fmla="*/ 1164 w 1824"/>
              <a:gd name="T25" fmla="*/ 184 h 2648"/>
              <a:gd name="T26" fmla="*/ 1208 w 1824"/>
              <a:gd name="T27" fmla="*/ 154 h 2648"/>
              <a:gd name="T28" fmla="*/ 1224 w 1824"/>
              <a:gd name="T29" fmla="*/ 144 h 2648"/>
              <a:gd name="T30" fmla="*/ 1728 w 1824"/>
              <a:gd name="T31" fmla="*/ 56 h 2648"/>
              <a:gd name="T32" fmla="*/ 1568 w 1824"/>
              <a:gd name="T33" fmla="*/ 328 h 2648"/>
              <a:gd name="T34" fmla="*/ 1554 w 1824"/>
              <a:gd name="T35" fmla="*/ 332 h 2648"/>
              <a:gd name="T36" fmla="*/ 1514 w 1824"/>
              <a:gd name="T37" fmla="*/ 346 h 2648"/>
              <a:gd name="T38" fmla="*/ 1452 w 1824"/>
              <a:gd name="T39" fmla="*/ 370 h 2648"/>
              <a:gd name="T40" fmla="*/ 1370 w 1824"/>
              <a:gd name="T41" fmla="*/ 410 h 2648"/>
              <a:gd name="T42" fmla="*/ 1270 w 1824"/>
              <a:gd name="T43" fmla="*/ 466 h 2648"/>
              <a:gd name="T44" fmla="*/ 1158 w 1824"/>
              <a:gd name="T45" fmla="*/ 540 h 2648"/>
              <a:gd name="T46" fmla="*/ 1034 w 1824"/>
              <a:gd name="T47" fmla="*/ 636 h 2648"/>
              <a:gd name="T48" fmla="*/ 904 w 1824"/>
              <a:gd name="T49" fmla="*/ 756 h 2648"/>
              <a:gd name="T50" fmla="*/ 770 w 1824"/>
              <a:gd name="T51" fmla="*/ 900 h 2648"/>
              <a:gd name="T52" fmla="*/ 632 w 1824"/>
              <a:gd name="T53" fmla="*/ 1076 h 2648"/>
              <a:gd name="T54" fmla="*/ 498 w 1824"/>
              <a:gd name="T55" fmla="*/ 1280 h 2648"/>
              <a:gd name="T56" fmla="*/ 370 w 1824"/>
              <a:gd name="T57" fmla="*/ 1518 h 2648"/>
              <a:gd name="T58" fmla="*/ 248 w 1824"/>
              <a:gd name="T59" fmla="*/ 1792 h 2648"/>
              <a:gd name="T60" fmla="*/ 138 w 1824"/>
              <a:gd name="T61" fmla="*/ 2104 h 2648"/>
              <a:gd name="T62" fmla="*/ 42 w 1824"/>
              <a:gd name="T63" fmla="*/ 2456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824" h="2648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" name="爆炸形 1 25"/>
          <p:cNvSpPr/>
          <p:nvPr/>
        </p:nvSpPr>
        <p:spPr>
          <a:xfrm>
            <a:off x="5214942" y="2571750"/>
            <a:ext cx="1857388" cy="857256"/>
          </a:xfrm>
          <a:prstGeom prst="irregularSeal1">
            <a:avLst/>
          </a:prstGeom>
          <a:solidFill>
            <a:srgbClr val="FF0000">
              <a:alpha val="64000"/>
            </a:srgbClr>
          </a:solidFill>
          <a:ln>
            <a:noFill/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比喻</a:t>
            </a:r>
            <a:endParaRPr lang="zh-CN" altLang="en-US" sz="28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Freeform 24"/>
          <p:cNvSpPr/>
          <p:nvPr/>
        </p:nvSpPr>
        <p:spPr bwMode="gray">
          <a:xfrm rot="15040460" flipH="1">
            <a:off x="3038002" y="1652092"/>
            <a:ext cx="683213" cy="1649011"/>
          </a:xfrm>
          <a:custGeom>
            <a:avLst/>
            <a:gdLst>
              <a:gd name="T0" fmla="*/ 12 w 1824"/>
              <a:gd name="T1" fmla="*/ 2464 h 2648"/>
              <a:gd name="T2" fmla="*/ 56 w 1824"/>
              <a:gd name="T3" fmla="*/ 2120 h 2648"/>
              <a:gd name="T4" fmla="*/ 124 w 1824"/>
              <a:gd name="T5" fmla="*/ 1808 h 2648"/>
              <a:gd name="T6" fmla="*/ 212 w 1824"/>
              <a:gd name="T7" fmla="*/ 1524 h 2648"/>
              <a:gd name="T8" fmla="*/ 316 w 1824"/>
              <a:gd name="T9" fmla="*/ 1270 h 2648"/>
              <a:gd name="T10" fmla="*/ 430 w 1824"/>
              <a:gd name="T11" fmla="*/ 1044 h 2648"/>
              <a:gd name="T12" fmla="*/ 550 w 1824"/>
              <a:gd name="T13" fmla="*/ 846 h 2648"/>
              <a:gd name="T14" fmla="*/ 672 w 1824"/>
              <a:gd name="T15" fmla="*/ 674 h 2648"/>
              <a:gd name="T16" fmla="*/ 792 w 1824"/>
              <a:gd name="T17" fmla="*/ 528 h 2648"/>
              <a:gd name="T18" fmla="*/ 906 w 1824"/>
              <a:gd name="T19" fmla="*/ 408 h 2648"/>
              <a:gd name="T20" fmla="*/ 1010 w 1824"/>
              <a:gd name="T21" fmla="*/ 310 h 2648"/>
              <a:gd name="T22" fmla="*/ 1096 w 1824"/>
              <a:gd name="T23" fmla="*/ 236 h 2648"/>
              <a:gd name="T24" fmla="*/ 1164 w 1824"/>
              <a:gd name="T25" fmla="*/ 184 h 2648"/>
              <a:gd name="T26" fmla="*/ 1208 w 1824"/>
              <a:gd name="T27" fmla="*/ 154 h 2648"/>
              <a:gd name="T28" fmla="*/ 1224 w 1824"/>
              <a:gd name="T29" fmla="*/ 144 h 2648"/>
              <a:gd name="T30" fmla="*/ 1728 w 1824"/>
              <a:gd name="T31" fmla="*/ 56 h 2648"/>
              <a:gd name="T32" fmla="*/ 1568 w 1824"/>
              <a:gd name="T33" fmla="*/ 328 h 2648"/>
              <a:gd name="T34" fmla="*/ 1554 w 1824"/>
              <a:gd name="T35" fmla="*/ 332 h 2648"/>
              <a:gd name="T36" fmla="*/ 1514 w 1824"/>
              <a:gd name="T37" fmla="*/ 346 h 2648"/>
              <a:gd name="T38" fmla="*/ 1452 w 1824"/>
              <a:gd name="T39" fmla="*/ 370 h 2648"/>
              <a:gd name="T40" fmla="*/ 1370 w 1824"/>
              <a:gd name="T41" fmla="*/ 410 h 2648"/>
              <a:gd name="T42" fmla="*/ 1270 w 1824"/>
              <a:gd name="T43" fmla="*/ 466 h 2648"/>
              <a:gd name="T44" fmla="*/ 1158 w 1824"/>
              <a:gd name="T45" fmla="*/ 540 h 2648"/>
              <a:gd name="T46" fmla="*/ 1034 w 1824"/>
              <a:gd name="T47" fmla="*/ 636 h 2648"/>
              <a:gd name="T48" fmla="*/ 904 w 1824"/>
              <a:gd name="T49" fmla="*/ 756 h 2648"/>
              <a:gd name="T50" fmla="*/ 770 w 1824"/>
              <a:gd name="T51" fmla="*/ 900 h 2648"/>
              <a:gd name="T52" fmla="*/ 632 w 1824"/>
              <a:gd name="T53" fmla="*/ 1076 h 2648"/>
              <a:gd name="T54" fmla="*/ 498 w 1824"/>
              <a:gd name="T55" fmla="*/ 1280 h 2648"/>
              <a:gd name="T56" fmla="*/ 370 w 1824"/>
              <a:gd name="T57" fmla="*/ 1518 h 2648"/>
              <a:gd name="T58" fmla="*/ 248 w 1824"/>
              <a:gd name="T59" fmla="*/ 1792 h 2648"/>
              <a:gd name="T60" fmla="*/ 138 w 1824"/>
              <a:gd name="T61" fmla="*/ 2104 h 2648"/>
              <a:gd name="T62" fmla="*/ 42 w 1824"/>
              <a:gd name="T63" fmla="*/ 2456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824" h="2648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" name="云形 14"/>
          <p:cNvSpPr/>
          <p:nvPr/>
        </p:nvSpPr>
        <p:spPr>
          <a:xfrm>
            <a:off x="1214414" y="3214692"/>
            <a:ext cx="2286016" cy="1000132"/>
          </a:xfrm>
          <a:prstGeom prst="cloud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 smtClean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571604" y="3286130"/>
            <a:ext cx="15716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与敌人血战到底！</a:t>
            </a:r>
            <a:endParaRPr lang="zh-CN" altLang="en-US" sz="24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50944" y="4002070"/>
            <a:ext cx="2714644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accent3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（课后第</a:t>
            </a:r>
            <a:r>
              <a:rPr lang="en-US" altLang="zh-CN" sz="2800" b="1" dirty="0" smtClean="0">
                <a:solidFill>
                  <a:schemeClr val="accent3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800" b="1" dirty="0" smtClean="0">
                <a:solidFill>
                  <a:schemeClr val="accent3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题）</a:t>
            </a:r>
            <a:endParaRPr lang="zh-CN" altLang="en-US" sz="2800" b="1" dirty="0">
              <a:solidFill>
                <a:schemeClr val="accent3">
                  <a:lumMod val="5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ldLvl="0" animBg="1"/>
      <p:bldP spid="9" grpId="0" animBg="1"/>
      <p:bldP spid="16" grpId="0"/>
      <p:bldP spid="10" grpId="0" animBg="1"/>
      <p:bldP spid="11" grpId="0" animBg="1"/>
      <p:bldP spid="12" grpId="0" animBg="1"/>
      <p:bldP spid="13" grpId="0" bldLvl="0" animBg="1"/>
      <p:bldP spid="22" grpId="0" animBg="1"/>
      <p:bldP spid="26" grpId="0" animBg="1"/>
      <p:bldP spid="14" grpId="0" animBg="1"/>
      <p:bldP spid="15" grpId="0" animBg="1"/>
      <p:bldP spid="17" grpId="0"/>
      <p:bldP spid="5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1.jpg"/>
          <p:cNvPicPr>
            <a:picLocks noChangeAspect="1"/>
          </p:cNvPicPr>
          <p:nvPr/>
        </p:nvPicPr>
        <p:blipFill>
          <a:blip r:embed="rId2">
            <a:lum contrast="12000"/>
          </a:blip>
          <a:stretch>
            <a:fillRect/>
          </a:stretch>
        </p:blipFill>
        <p:spPr>
          <a:xfrm>
            <a:off x="785786" y="1000114"/>
            <a:ext cx="3500462" cy="3143272"/>
          </a:xfrm>
          <a:prstGeom prst="rect">
            <a:avLst/>
          </a:prstGeom>
        </p:spPr>
      </p:pic>
      <p:pic>
        <p:nvPicPr>
          <p:cNvPr id="5" name="Picture 2" descr="http://pic27.photophoto.cn/20130512/0005018364033790_b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4849" r="22409" b="11765"/>
          <a:stretch>
            <a:fillRect/>
          </a:stretch>
        </p:blipFill>
        <p:spPr bwMode="auto">
          <a:xfrm flipH="1">
            <a:off x="4429124" y="3214692"/>
            <a:ext cx="1225846" cy="1225276"/>
          </a:xfrm>
          <a:prstGeom prst="rect">
            <a:avLst/>
          </a:prstGeom>
          <a:noFill/>
        </p:spPr>
      </p:pic>
      <p:sp>
        <p:nvSpPr>
          <p:cNvPr id="2" name="矩形 1"/>
          <p:cNvSpPr/>
          <p:nvPr/>
        </p:nvSpPr>
        <p:spPr>
          <a:xfrm>
            <a:off x="2143108" y="1857370"/>
            <a:ext cx="171451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为什么用石头砸？</a:t>
            </a:r>
            <a:endParaRPr lang="zh-CN" altLang="en-US" sz="28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714480" y="2500312"/>
            <a:ext cx="5929354" cy="6376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云形标注 5"/>
          <p:cNvSpPr/>
          <p:nvPr/>
        </p:nvSpPr>
        <p:spPr>
          <a:xfrm>
            <a:off x="4572000" y="1214428"/>
            <a:ext cx="4071966" cy="1857388"/>
          </a:xfrm>
          <a:prstGeom prst="cloudCallou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五壮士已经激战数小时，弹药都打完了，他们要与敌人血战到底。</a:t>
            </a:r>
            <a:endParaRPr lang="zh-CN" altLang="en-US" sz="2400" dirty="0" smtClean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10"/>
          <p:cNvGrpSpPr/>
          <p:nvPr/>
        </p:nvGrpSpPr>
        <p:grpSpPr>
          <a:xfrm>
            <a:off x="1428728" y="1500182"/>
            <a:ext cx="6643735" cy="2214579"/>
            <a:chOff x="682268" y="1203602"/>
            <a:chExt cx="7575970" cy="2789523"/>
          </a:xfrm>
        </p:grpSpPr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4859581" y="594468"/>
              <a:ext cx="2789523" cy="4007790"/>
            </a:xfrm>
            <a:prstGeom prst="rect">
              <a:avLst/>
            </a:prstGeom>
          </p:spPr>
        </p:pic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432682" y="545468"/>
              <a:ext cx="2067347" cy="3568176"/>
            </a:xfrm>
            <a:prstGeom prst="rect">
              <a:avLst/>
            </a:prstGeom>
          </p:spPr>
        </p:pic>
        <p:sp>
          <p:nvSpPr>
            <p:cNvPr id="48" name="椭圆 47"/>
            <p:cNvSpPr/>
            <p:nvPr/>
          </p:nvSpPr>
          <p:spPr>
            <a:xfrm>
              <a:off x="3796439" y="1759552"/>
              <a:ext cx="216000" cy="216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4491260" y="1759552"/>
              <a:ext cx="216000" cy="216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空心弧 49"/>
            <p:cNvSpPr/>
            <p:nvPr/>
          </p:nvSpPr>
          <p:spPr>
            <a:xfrm>
              <a:off x="3860375" y="1649338"/>
              <a:ext cx="780143" cy="437700"/>
            </a:xfrm>
            <a:prstGeom prst="blockArc">
              <a:avLst>
                <a:gd name="adj1" fmla="val 10568588"/>
                <a:gd name="adj2" fmla="val 0"/>
                <a:gd name="adj3" fmla="val 20563"/>
              </a:avLst>
            </a:prstGeom>
            <a:solidFill>
              <a:srgbClr val="CDBA85"/>
            </a:solidFill>
            <a:ln>
              <a:solidFill>
                <a:srgbClr val="CDBA8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1" name="椭圆 50"/>
            <p:cNvSpPr/>
            <p:nvPr/>
          </p:nvSpPr>
          <p:spPr>
            <a:xfrm>
              <a:off x="3782845" y="2272201"/>
              <a:ext cx="216000" cy="216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椭圆 51"/>
            <p:cNvSpPr/>
            <p:nvPr/>
          </p:nvSpPr>
          <p:spPr>
            <a:xfrm>
              <a:off x="4477666" y="2272201"/>
              <a:ext cx="216000" cy="216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空心弧 52"/>
            <p:cNvSpPr/>
            <p:nvPr/>
          </p:nvSpPr>
          <p:spPr>
            <a:xfrm>
              <a:off x="3846781" y="2161987"/>
              <a:ext cx="780143" cy="437700"/>
            </a:xfrm>
            <a:prstGeom prst="blockArc">
              <a:avLst>
                <a:gd name="adj1" fmla="val 10568588"/>
                <a:gd name="adj2" fmla="val 0"/>
                <a:gd name="adj3" fmla="val 20563"/>
              </a:avLst>
            </a:prstGeom>
            <a:solidFill>
              <a:srgbClr val="CDBA85"/>
            </a:solidFill>
            <a:ln>
              <a:solidFill>
                <a:srgbClr val="CDBA8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7" name="椭圆 56"/>
            <p:cNvSpPr/>
            <p:nvPr/>
          </p:nvSpPr>
          <p:spPr>
            <a:xfrm>
              <a:off x="3782844" y="2797233"/>
              <a:ext cx="216000" cy="216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椭圆 57"/>
            <p:cNvSpPr/>
            <p:nvPr/>
          </p:nvSpPr>
          <p:spPr>
            <a:xfrm>
              <a:off x="4477665" y="2797233"/>
              <a:ext cx="216000" cy="216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空心弧 58"/>
            <p:cNvSpPr/>
            <p:nvPr/>
          </p:nvSpPr>
          <p:spPr>
            <a:xfrm>
              <a:off x="3846780" y="2687019"/>
              <a:ext cx="780143" cy="437700"/>
            </a:xfrm>
            <a:prstGeom prst="blockArc">
              <a:avLst>
                <a:gd name="adj1" fmla="val 10568588"/>
                <a:gd name="adj2" fmla="val 0"/>
                <a:gd name="adj3" fmla="val 20563"/>
              </a:avLst>
            </a:prstGeom>
            <a:solidFill>
              <a:srgbClr val="CDBA85"/>
            </a:solidFill>
            <a:ln>
              <a:solidFill>
                <a:srgbClr val="CDBA8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857224" y="1000114"/>
            <a:ext cx="81369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小讨论：和原句对比读，哪句话给你印象更为深刻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?</a:t>
            </a:r>
            <a:endParaRPr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591945" y="1785620"/>
            <a:ext cx="2504440" cy="119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</a:t>
            </a:r>
            <a:r>
              <a:rPr lang="zh-CN" altLang="en-US" sz="24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拾起</a:t>
            </a:r>
            <a:r>
              <a:rPr lang="zh-CN" altLang="en-US" sz="24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一块石头，大声喊：“同志们！用石头</a:t>
            </a:r>
            <a:r>
              <a:rPr lang="zh-CN" altLang="en-US" sz="24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扔</a:t>
            </a:r>
            <a:r>
              <a:rPr lang="zh-CN" altLang="en-US" sz="24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！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214942" y="1857371"/>
            <a:ext cx="2428892" cy="15684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24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</a:t>
            </a:r>
            <a:r>
              <a:rPr lang="zh-CN" altLang="en-US" sz="24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猛地举起</a:t>
            </a:r>
            <a:r>
              <a:rPr lang="zh-CN" altLang="en-US" sz="24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一块</a:t>
            </a:r>
            <a:r>
              <a:rPr lang="zh-CN" altLang="en-US" sz="2400" b="1" dirty="0" smtClean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磨盘大的</a:t>
            </a:r>
            <a:r>
              <a:rPr lang="zh-CN" altLang="en-US" sz="24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石头，大声喊：“同志们！用石头</a:t>
            </a:r>
            <a:r>
              <a:rPr lang="zh-CN" altLang="en-US" sz="24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砸</a:t>
            </a:r>
            <a:r>
              <a:rPr lang="zh-CN" altLang="en-US" sz="24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！</a:t>
            </a:r>
            <a:endParaRPr lang="en-US" altLang="zh-CN" sz="24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1" name="Freeform 24"/>
          <p:cNvSpPr/>
          <p:nvPr/>
        </p:nvSpPr>
        <p:spPr bwMode="gray">
          <a:xfrm rot="12248031">
            <a:off x="4456101" y="2940142"/>
            <a:ext cx="647608" cy="1138429"/>
          </a:xfrm>
          <a:custGeom>
            <a:avLst/>
            <a:gdLst>
              <a:gd name="T0" fmla="*/ 12 w 1824"/>
              <a:gd name="T1" fmla="*/ 2464 h 2648"/>
              <a:gd name="T2" fmla="*/ 56 w 1824"/>
              <a:gd name="T3" fmla="*/ 2120 h 2648"/>
              <a:gd name="T4" fmla="*/ 124 w 1824"/>
              <a:gd name="T5" fmla="*/ 1808 h 2648"/>
              <a:gd name="T6" fmla="*/ 212 w 1824"/>
              <a:gd name="T7" fmla="*/ 1524 h 2648"/>
              <a:gd name="T8" fmla="*/ 316 w 1824"/>
              <a:gd name="T9" fmla="*/ 1270 h 2648"/>
              <a:gd name="T10" fmla="*/ 430 w 1824"/>
              <a:gd name="T11" fmla="*/ 1044 h 2648"/>
              <a:gd name="T12" fmla="*/ 550 w 1824"/>
              <a:gd name="T13" fmla="*/ 846 h 2648"/>
              <a:gd name="T14" fmla="*/ 672 w 1824"/>
              <a:gd name="T15" fmla="*/ 674 h 2648"/>
              <a:gd name="T16" fmla="*/ 792 w 1824"/>
              <a:gd name="T17" fmla="*/ 528 h 2648"/>
              <a:gd name="T18" fmla="*/ 906 w 1824"/>
              <a:gd name="T19" fmla="*/ 408 h 2648"/>
              <a:gd name="T20" fmla="*/ 1010 w 1824"/>
              <a:gd name="T21" fmla="*/ 310 h 2648"/>
              <a:gd name="T22" fmla="*/ 1096 w 1824"/>
              <a:gd name="T23" fmla="*/ 236 h 2648"/>
              <a:gd name="T24" fmla="*/ 1164 w 1824"/>
              <a:gd name="T25" fmla="*/ 184 h 2648"/>
              <a:gd name="T26" fmla="*/ 1208 w 1824"/>
              <a:gd name="T27" fmla="*/ 154 h 2648"/>
              <a:gd name="T28" fmla="*/ 1224 w 1824"/>
              <a:gd name="T29" fmla="*/ 144 h 2648"/>
              <a:gd name="T30" fmla="*/ 1728 w 1824"/>
              <a:gd name="T31" fmla="*/ 56 h 2648"/>
              <a:gd name="T32" fmla="*/ 1568 w 1824"/>
              <a:gd name="T33" fmla="*/ 328 h 2648"/>
              <a:gd name="T34" fmla="*/ 1554 w 1824"/>
              <a:gd name="T35" fmla="*/ 332 h 2648"/>
              <a:gd name="T36" fmla="*/ 1514 w 1824"/>
              <a:gd name="T37" fmla="*/ 346 h 2648"/>
              <a:gd name="T38" fmla="*/ 1452 w 1824"/>
              <a:gd name="T39" fmla="*/ 370 h 2648"/>
              <a:gd name="T40" fmla="*/ 1370 w 1824"/>
              <a:gd name="T41" fmla="*/ 410 h 2648"/>
              <a:gd name="T42" fmla="*/ 1270 w 1824"/>
              <a:gd name="T43" fmla="*/ 466 h 2648"/>
              <a:gd name="T44" fmla="*/ 1158 w 1824"/>
              <a:gd name="T45" fmla="*/ 540 h 2648"/>
              <a:gd name="T46" fmla="*/ 1034 w 1824"/>
              <a:gd name="T47" fmla="*/ 636 h 2648"/>
              <a:gd name="T48" fmla="*/ 904 w 1824"/>
              <a:gd name="T49" fmla="*/ 756 h 2648"/>
              <a:gd name="T50" fmla="*/ 770 w 1824"/>
              <a:gd name="T51" fmla="*/ 900 h 2648"/>
              <a:gd name="T52" fmla="*/ 632 w 1824"/>
              <a:gd name="T53" fmla="*/ 1076 h 2648"/>
              <a:gd name="T54" fmla="*/ 498 w 1824"/>
              <a:gd name="T55" fmla="*/ 1280 h 2648"/>
              <a:gd name="T56" fmla="*/ 370 w 1824"/>
              <a:gd name="T57" fmla="*/ 1518 h 2648"/>
              <a:gd name="T58" fmla="*/ 248 w 1824"/>
              <a:gd name="T59" fmla="*/ 1792 h 2648"/>
              <a:gd name="T60" fmla="*/ 138 w 1824"/>
              <a:gd name="T61" fmla="*/ 2104 h 2648"/>
              <a:gd name="T62" fmla="*/ 42 w 1824"/>
              <a:gd name="T63" fmla="*/ 2456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824" h="2648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810" y="309880"/>
            <a:ext cx="1511935" cy="6134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5" name="TextBox 24"/>
          <p:cNvSpPr txBox="1"/>
          <p:nvPr/>
        </p:nvSpPr>
        <p:spPr>
          <a:xfrm>
            <a:off x="214282" y="500048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</a:rPr>
              <a:t>比较句子</a:t>
            </a:r>
          </a:p>
        </p:txBody>
      </p:sp>
      <p:sp>
        <p:nvSpPr>
          <p:cNvPr id="29" name="圆角矩形 28"/>
          <p:cNvSpPr/>
          <p:nvPr/>
        </p:nvSpPr>
        <p:spPr>
          <a:xfrm>
            <a:off x="1142976" y="3214692"/>
            <a:ext cx="2928958" cy="121444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</a:t>
            </a:r>
            <a:r>
              <a:rPr lang="zh-CN" altLang="en-US" sz="24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体现出五壮士对敌人的仇恨，与敌人血战到底的决心。</a:t>
            </a:r>
            <a:endParaRPr lang="zh-CN" altLang="en-US" sz="2400" b="1" dirty="0" smtClean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16" grpId="0"/>
      <p:bldP spid="31" grpId="0" animBg="1"/>
      <p:bldP spid="29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620" y="2790825"/>
            <a:ext cx="8280400" cy="15640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17" y="2116701"/>
            <a:ext cx="850943" cy="697101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1071538" y="2791136"/>
            <a:ext cx="7286676" cy="1383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两个“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带着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”，后一个语气更强，“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砸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”前稍做停顿，“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砸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”读重音。</a:t>
            </a:r>
            <a:r>
              <a:rPr lang="zh-CN" altLang="en-US" sz="2800" dirty="0" smtClean="0">
                <a:solidFill>
                  <a:srgbClr val="0000FF"/>
                </a:solidFill>
              </a:rPr>
              <a:t>　　</a:t>
            </a:r>
            <a:endParaRPr lang="zh-CN" altLang="en-US" sz="2800" b="1" dirty="0" smtClean="0">
              <a:solidFill>
                <a:srgbClr val="0000FF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7" name="文本框 10"/>
          <p:cNvSpPr txBox="1"/>
          <p:nvPr/>
        </p:nvSpPr>
        <p:spPr>
          <a:xfrm>
            <a:off x="1410038" y="2298065"/>
            <a:ext cx="357886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latin typeface="宋体" panose="02010600030101010101" pitchFamily="2" charset="-122"/>
                <a:ea typeface="宋体" panose="02010600030101010101" pitchFamily="2" charset="-122"/>
              </a:rPr>
              <a:t>朗读</a:t>
            </a:r>
            <a:r>
              <a:rPr lang="zh-CN" altLang="en-US" sz="26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指导</a:t>
            </a:r>
            <a:endParaRPr lang="zh-CN" altLang="en-US" sz="2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59460" y="696595"/>
            <a:ext cx="7598410" cy="1076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石头像雹子一样带着五位壮士的决心，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带着</a:t>
            </a:r>
            <a:r>
              <a:rPr lang="zh-CN" altLang="en-US" sz="32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中国人民的仇恨，向敌人头上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砸</a:t>
            </a:r>
            <a:r>
              <a:rPr lang="zh-CN" altLang="en-US" sz="32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去。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2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428728" y="1643056"/>
            <a:ext cx="678661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＊石头像雹子一样带着五位壮士的决心，</a:t>
            </a:r>
            <a:endParaRPr lang="en-US" altLang="zh-CN" sz="2800" b="1" dirty="0" smtClean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8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28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带着中国人民的仇恨，向敌人头上砸去。</a:t>
            </a:r>
            <a:endParaRPr lang="zh-CN" altLang="en-US" sz="28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28728" y="3000378"/>
            <a:ext cx="65008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＊刘翔像离弦的箭一样带着自己的决心， </a:t>
            </a:r>
            <a:endParaRPr lang="en-US" altLang="zh-CN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带着全国人民的期望，向终点奔去。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69950" y="477520"/>
            <a:ext cx="502539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3600" b="1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仿照下面句子写一句话。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23" y="527891"/>
            <a:ext cx="559476" cy="5454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7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428596" y="571486"/>
            <a:ext cx="3286148" cy="642942"/>
            <a:chOff x="1468" y="1220"/>
            <a:chExt cx="2001" cy="1076"/>
          </a:xfrm>
        </p:grpSpPr>
        <p:sp>
          <p:nvSpPr>
            <p:cNvPr id="6" name="圆角矩形 5"/>
            <p:cNvSpPr/>
            <p:nvPr/>
          </p:nvSpPr>
          <p:spPr>
            <a:xfrm>
              <a:off x="1468" y="1244"/>
              <a:ext cx="2001" cy="954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zh-CN" altLang="en-US" sz="2400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1562" y="1220"/>
              <a:ext cx="100" cy="10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998220" y="1499870"/>
            <a:ext cx="7002780" cy="2030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五壮士胜利完成任务后，是怎样高喊着口号英勇跳崖的？这表现了什么？找出五壮士跳崖的语句。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60760" y="633081"/>
            <a:ext cx="30700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 smtClean="0">
                <a:solidFill>
                  <a:schemeClr val="accent3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英勇跳崖</a:t>
            </a:r>
            <a:r>
              <a:rPr lang="en-US" altLang="zh-CN" sz="2800" dirty="0" smtClean="0">
                <a:solidFill>
                  <a:schemeClr val="accent3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</a:t>
            </a:r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感壮言</a:t>
            </a:r>
            <a:endParaRPr lang="zh-CN" altLang="en-US" sz="28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圆角矩形 10"/>
          <p:cNvSpPr/>
          <p:nvPr/>
        </p:nvSpPr>
        <p:spPr>
          <a:xfrm>
            <a:off x="928662" y="642924"/>
            <a:ext cx="7461472" cy="171451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2880"/>
              </a:lnSpc>
              <a:spcBef>
                <a:spcPct val="0"/>
              </a:spcBef>
            </a:pP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“打倒日本帝国主义！”</a:t>
            </a:r>
            <a:endParaRPr lang="en-US" altLang="zh-CN" sz="24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ts val="2880"/>
              </a:lnSpc>
              <a:spcBef>
                <a:spcPct val="0"/>
              </a:spcBef>
            </a:pP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“中国共产党万岁！”</a:t>
            </a:r>
            <a:endParaRPr lang="en-US" altLang="zh-CN" sz="24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ts val="2880"/>
              </a:lnSpc>
              <a:spcBef>
                <a:spcPct val="0"/>
              </a:spcBef>
            </a:pP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这是英雄的中国人民坚强不屈的声音！这声音惊天动地，气壮山河！</a:t>
            </a:r>
          </a:p>
        </p:txBody>
      </p:sp>
      <p:pic>
        <p:nvPicPr>
          <p:cNvPr id="14" name="图片 13" descr="图片1.jpg"/>
          <p:cNvPicPr>
            <a:picLocks noChangeAspect="1"/>
          </p:cNvPicPr>
          <p:nvPr/>
        </p:nvPicPr>
        <p:blipFill>
          <a:blip r:embed="rId2"/>
          <a:srcRect t="10733" b="6806"/>
          <a:stretch>
            <a:fillRect/>
          </a:stretch>
        </p:blipFill>
        <p:spPr>
          <a:xfrm>
            <a:off x="3286116" y="3071816"/>
            <a:ext cx="2071702" cy="1357322"/>
          </a:xfrm>
          <a:prstGeom prst="rect">
            <a:avLst/>
          </a:prstGeom>
        </p:spPr>
      </p:pic>
      <p:sp>
        <p:nvSpPr>
          <p:cNvPr id="15" name="圆角矩形标注 14"/>
          <p:cNvSpPr/>
          <p:nvPr/>
        </p:nvSpPr>
        <p:spPr>
          <a:xfrm>
            <a:off x="571472" y="2500312"/>
            <a:ext cx="2500330" cy="1214446"/>
          </a:xfrm>
          <a:prstGeom prst="wedgeRoundRectCallout">
            <a:avLst>
              <a:gd name="adj1" fmla="val 56403"/>
              <a:gd name="adj2" fmla="val 35901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对敌人的无比仇恨和将抗战进行到底的决心。</a:t>
            </a:r>
          </a:p>
        </p:txBody>
      </p:sp>
      <p:cxnSp>
        <p:nvCxnSpPr>
          <p:cNvPr id="10" name="直接连接符 9"/>
          <p:cNvCxnSpPr/>
          <p:nvPr/>
        </p:nvCxnSpPr>
        <p:spPr>
          <a:xfrm>
            <a:off x="1928794" y="1480177"/>
            <a:ext cx="2571768" cy="1588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928794" y="1122987"/>
            <a:ext cx="2643206" cy="1588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3" name="圆角矩形标注 12"/>
          <p:cNvSpPr/>
          <p:nvPr/>
        </p:nvSpPr>
        <p:spPr>
          <a:xfrm>
            <a:off x="5929322" y="2643188"/>
            <a:ext cx="2571768" cy="1500198"/>
          </a:xfrm>
          <a:prstGeom prst="wedgeRoundRectCallout">
            <a:avLst>
              <a:gd name="adj1" fmla="val -72798"/>
              <a:gd name="adj2" fmla="val -1848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对祖国、人民的无比热爱和不怕牺牲、视死如归的英雄气概。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 animBg="1"/>
      <p:bldP spid="13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714480" y="714362"/>
            <a:ext cx="6643734" cy="1484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800"/>
              </a:lnSpc>
            </a:pP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“五壮士为什么跳崖？”带着对“五壮士”的崇敬和赞美找出有关的句子读一读，体会英雄们当时的心情？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00785" y="2562225"/>
            <a:ext cx="7157720" cy="1116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</a:pP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任务胜利地完成了，此时此刻他们感到无比的轻松。他们不想做日本鬼子的俘虏，毅然选择跳崖。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35" y="577215"/>
            <a:ext cx="1358265" cy="17589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254896" y="483518"/>
            <a:ext cx="2698175" cy="5232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五壮士跳崖片段</a:t>
            </a:r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 flipH="1">
            <a:off x="7334250" y="1076325"/>
            <a:ext cx="154940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</a:rPr>
              <a:t>点</a:t>
            </a:r>
          </a:p>
          <a:p>
            <a:r>
              <a:rPr lang="zh-CN" altLang="en-US" sz="2400">
                <a:solidFill>
                  <a:srgbClr val="FF0000"/>
                </a:solidFill>
              </a:rPr>
              <a:t>击</a:t>
            </a:r>
          </a:p>
          <a:p>
            <a:r>
              <a:rPr lang="zh-CN" altLang="en-US" sz="2400">
                <a:solidFill>
                  <a:srgbClr val="FF0000"/>
                </a:solidFill>
              </a:rPr>
              <a:t>图片</a:t>
            </a:r>
          </a:p>
          <a:p>
            <a:r>
              <a:rPr lang="zh-CN" altLang="en-US" sz="2400">
                <a:solidFill>
                  <a:srgbClr val="FF0000"/>
                </a:solidFill>
              </a:rPr>
              <a:t>播</a:t>
            </a:r>
          </a:p>
          <a:p>
            <a:r>
              <a:rPr lang="zh-CN" altLang="en-US" sz="2400">
                <a:solidFill>
                  <a:srgbClr val="FF0000"/>
                </a:solidFill>
              </a:rPr>
              <a:t>放</a:t>
            </a:r>
          </a:p>
        </p:txBody>
      </p:sp>
      <p:pic>
        <p:nvPicPr>
          <p:cNvPr id="4" name="图片 3">
            <a:hlinkClick r:id="rId3" action="ppaction://hlinkfile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5170" y="1076325"/>
            <a:ext cx="5153025" cy="33356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狼牙山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214546" y="2714626"/>
            <a:ext cx="5357850" cy="83099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indent="0" defTabSz="6858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ea"/>
                <a:ea typeface="+mj-ea"/>
                <a:cs typeface="+mj-cs"/>
              </a:rPr>
              <a:t>壮士一去兮不复还</a:t>
            </a:r>
          </a:p>
        </p:txBody>
      </p:sp>
      <p:sp>
        <p:nvSpPr>
          <p:cNvPr id="4" name="矩形 3"/>
          <p:cNvSpPr/>
          <p:nvPr/>
        </p:nvSpPr>
        <p:spPr>
          <a:xfrm>
            <a:off x="2500298" y="1285866"/>
            <a:ext cx="467628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b="1" dirty="0" smtClean="0">
                <a:solidFill>
                  <a:srgbClr val="FF0000"/>
                </a:solidFill>
                <a:latin typeface="+mj-ea"/>
              </a:rPr>
              <a:t>风萧萧兮易水寒 </a:t>
            </a:r>
            <a:endParaRPr lang="zh-CN" altLang="en-US" sz="4800" dirty="0"/>
          </a:p>
        </p:txBody>
      </p:sp>
      <p:pic>
        <p:nvPicPr>
          <p:cNvPr id="5" name="悲壮.mp3">
            <a:hlinkClick r:id="" action="ppaction://media"/>
          </p:cNvPr>
          <p:cNvPicPr>
            <a:picLocks noRot="1"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786710" y="4071948"/>
            <a:ext cx="304800" cy="304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57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8" grpId="0"/>
      <p:bldP spid="4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86" y="1214428"/>
            <a:ext cx="7780337" cy="2928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文本框 6"/>
          <p:cNvSpPr txBox="1"/>
          <p:nvPr/>
        </p:nvSpPr>
        <p:spPr>
          <a:xfrm>
            <a:off x="1214414" y="1428742"/>
            <a:ext cx="6696744" cy="230832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视死如归  不畏牺牲  </a:t>
            </a:r>
            <a:r>
              <a:rPr lang="zh-CN" altLang="en-US" sz="36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气壮山河</a:t>
            </a: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endParaRPr lang="en-US" altLang="zh-CN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顶天立地  </a:t>
            </a:r>
            <a:r>
              <a:rPr lang="zh-CN" altLang="en-US" sz="36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昂首挺胸</a:t>
            </a: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义无反顾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文本框 11"/>
          <p:cNvSpPr txBox="1"/>
          <p:nvPr/>
        </p:nvSpPr>
        <p:spPr>
          <a:xfrm>
            <a:off x="857224" y="571486"/>
            <a:ext cx="614681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dirty="0">
                <a:latin typeface="黑体" panose="02010609060101010101" pitchFamily="49" charset="-122"/>
                <a:ea typeface="黑体" panose="02010609060101010101" pitchFamily="49" charset="-122"/>
              </a:rPr>
              <a:t>词语</a:t>
            </a:r>
            <a:r>
              <a:rPr lang="zh-CN" altLang="en-US" sz="2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积累（</a:t>
            </a:r>
            <a:r>
              <a:rPr lang="zh-CN" altLang="en-US" sz="26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表现五壮士英雄气概的词语</a:t>
            </a:r>
            <a:r>
              <a:rPr lang="zh-CN" altLang="en-US" sz="26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en-US" sz="2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20" y="500048"/>
            <a:ext cx="447979" cy="539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132205" y="1032510"/>
            <a:ext cx="7022465" cy="11169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  <a:spcBef>
                <a:spcPct val="0"/>
              </a:spcBef>
            </a:pP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    </a:t>
            </a: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近年来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，有人在网上</a:t>
            </a: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诋毁“五壮士”，你觉得这样的做法正确吗？为什么？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9552" y="509029"/>
            <a:ext cx="28180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A3830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小组互动来讨论</a:t>
            </a:r>
            <a:endParaRPr lang="zh-CN" altLang="en-US" sz="2800" dirty="0">
              <a:solidFill>
                <a:srgbClr val="A38302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5100" y="2857502"/>
            <a:ext cx="1095198" cy="1457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云形标注 2"/>
          <p:cNvSpPr/>
          <p:nvPr/>
        </p:nvSpPr>
        <p:spPr>
          <a:xfrm>
            <a:off x="2984177" y="2195826"/>
            <a:ext cx="3571900" cy="1464343"/>
          </a:xfrm>
          <a:prstGeom prst="cloudCallout">
            <a:avLst>
              <a:gd name="adj1" fmla="val -60501"/>
              <a:gd name="adj2" fmla="val 36976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不对。我们应该对烈士怀着敬仰的心情。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 bldLvl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643042" y="857238"/>
            <a:ext cx="6736832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这篇课文按事情的发展顺序记叙了“五壮士” 为了人民群众和连主队力转移，和敌人英勇作战，最后跳崖的事。说一说这是一群什么样的战士？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1857356" y="3071816"/>
            <a:ext cx="6500858" cy="57150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这是一群视死如归、不畏牺牲的战士。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417" y="901209"/>
            <a:ext cx="1290533" cy="17587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57224" y="1214428"/>
            <a:ext cx="7643866" cy="1438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400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同学们，我们今天能在和平的环境下，健康快乐地成长，都是烈士们抛头颅洒热血换来的，此时此刻你想对这些革命烈士说些什么？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　　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8596" y="500048"/>
            <a:ext cx="24288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全班互动交流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57224" y="2714626"/>
            <a:ext cx="7358114" cy="637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857250" y="2868295"/>
            <a:ext cx="7448550" cy="118300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敬爱的叔叔阿姨 ，你们放心。我们会好好学习，长大为祖国建设尽自己的一份力量。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圆角矩形 24"/>
          <p:cNvSpPr/>
          <p:nvPr/>
        </p:nvSpPr>
        <p:spPr>
          <a:xfrm>
            <a:off x="1000100" y="1214428"/>
            <a:ext cx="7416824" cy="2928958"/>
          </a:xfrm>
          <a:prstGeom prst="roundRect">
            <a:avLst/>
          </a:prstGeom>
          <a:solidFill>
            <a:srgbClr val="FFFFFF"/>
          </a:solidFill>
          <a:ln>
            <a:noFill/>
          </a:ln>
          <a:effectLst>
            <a:outerShdw blurRad="368300" dist="88900" dir="5400000" algn="t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4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76226" y="1563638"/>
            <a:ext cx="615553" cy="223224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indent="0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狼牙山五壮士</a:t>
            </a:r>
          </a:p>
        </p:txBody>
      </p:sp>
      <p:sp>
        <p:nvSpPr>
          <p:cNvPr id="10" name="TextBox 9"/>
          <p:cNvSpPr txBox="1"/>
          <p:nvPr/>
        </p:nvSpPr>
        <p:spPr>
          <a:xfrm rot="10800000" flipV="1">
            <a:off x="2786620" y="1862281"/>
            <a:ext cx="1440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诱敌上山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86050" y="2382855"/>
            <a:ext cx="1440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引上绝路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86050" y="2954359"/>
            <a:ext cx="1440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顶峰歼敌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86050" y="3525863"/>
            <a:ext cx="1440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英勇跳崖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786314" y="1882789"/>
            <a:ext cx="12144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见</a:t>
            </a: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壮行</a:t>
            </a:r>
            <a:endParaRPr kumimoji="0" lang="zh-CN" altLang="en-US" sz="24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786314" y="2382855"/>
            <a:ext cx="12978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见</a:t>
            </a:r>
            <a:r>
              <a:rPr kumimoji="0" lang="zh-CN" alt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壮志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86314" y="2954359"/>
            <a:ext cx="12144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见</a:t>
            </a:r>
            <a:r>
              <a:rPr kumimoji="0" lang="zh-CN" alt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壮举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86314" y="3525863"/>
            <a:ext cx="12144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见</a:t>
            </a:r>
            <a:r>
              <a:rPr kumimoji="0" lang="zh-CN" alt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壮言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00826" y="2071684"/>
            <a:ext cx="16916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视死如归</a:t>
            </a:r>
            <a:endParaRPr lang="en-US" altLang="zh-CN" sz="2400" dirty="0" smtClean="0">
              <a:latin typeface="黑体" panose="02010609060101010101" pitchFamily="49" charset="-122"/>
              <a:ea typeface="黑体" panose="02010609060101010101" pitchFamily="49" charset="-122"/>
              <a:cs typeface="+mj-cs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不畏牺牲</a:t>
            </a:r>
          </a:p>
        </p:txBody>
      </p:sp>
      <p:sp>
        <p:nvSpPr>
          <p:cNvPr id="27" name="左大括号 26"/>
          <p:cNvSpPr/>
          <p:nvPr/>
        </p:nvSpPr>
        <p:spPr>
          <a:xfrm>
            <a:off x="2357422" y="1563638"/>
            <a:ext cx="214314" cy="2232248"/>
          </a:xfrm>
          <a:prstGeom prst="leftBrace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8" name="左大括号 27"/>
          <p:cNvSpPr/>
          <p:nvPr/>
        </p:nvSpPr>
        <p:spPr>
          <a:xfrm flipH="1">
            <a:off x="6000760" y="1631448"/>
            <a:ext cx="300002" cy="2236445"/>
          </a:xfrm>
          <a:prstGeom prst="leftBrace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9" name="文本框 14"/>
          <p:cNvSpPr txBox="1"/>
          <p:nvPr/>
        </p:nvSpPr>
        <p:spPr>
          <a:xfrm>
            <a:off x="642910" y="500048"/>
            <a:ext cx="2219380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结构梳理</a:t>
            </a: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65" y="567616"/>
            <a:ext cx="366860" cy="45633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 rot="10800000" flipV="1">
            <a:off x="2768943" y="1421124"/>
            <a:ext cx="1440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接受任务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86314" y="1400616"/>
            <a:ext cx="12144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见壮心 </a:t>
            </a:r>
            <a:endParaRPr kumimoji="0" lang="zh-CN" altLang="en-US" sz="24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j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6" grpId="0"/>
      <p:bldP spid="10" grpId="0"/>
      <p:bldP spid="11" grpId="0"/>
      <p:bldP spid="12" grpId="0"/>
      <p:bldP spid="14" grpId="0"/>
      <p:bldP spid="19" grpId="0"/>
      <p:bldP spid="20" grpId="0"/>
      <p:bldP spid="21" grpId="0"/>
      <p:bldP spid="22" grpId="0"/>
      <p:bldP spid="24" grpId="0"/>
      <p:bldP spid="27" grpId="0" animBg="1"/>
      <p:bldP spid="28" grpId="0" animBg="1"/>
      <p:bldP spid="17" grpId="0"/>
      <p:bldP spid="18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15616" y="1131590"/>
            <a:ext cx="7056784" cy="316928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  <a:spcBef>
                <a:spcPct val="0"/>
              </a:spcBef>
            </a:pPr>
            <a:r>
              <a:rPr kumimoji="0" lang="zh-CN" alt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  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  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本文记叙了抗日战争时期，八路军某部七连六班的五位战士为了掩护群众和部队的转移</a:t>
            </a:r>
            <a:r>
              <a:rPr kumimoji="0" lang="zh-CN" altLang="en-US" sz="2800" b="1" i="0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，</a:t>
            </a:r>
            <a:r>
              <a:rPr lang="zh-CN" altLang="en-US" sz="2800" b="1" dirty="0" smtClean="0"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                 </a:t>
            </a:r>
            <a:r>
              <a:rPr kumimoji="0" lang="zh-CN" altLang="en-US" sz="2800" b="1" i="0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，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把敌人             </a:t>
            </a:r>
            <a:r>
              <a:rPr lang="zh-CN" altLang="en-US" sz="2800" b="1" dirty="0" smtClean="0"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                ，最后 </a:t>
            </a:r>
            <a:r>
              <a:rPr lang="en-US" altLang="zh-CN" sz="2800" b="1" dirty="0" smtClean="0"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                </a:t>
            </a:r>
            <a:r>
              <a:rPr lang="zh-CN" altLang="en-US" sz="2800" b="1" dirty="0" smtClean="0"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的故事，表现了五位壮士        </a:t>
            </a:r>
            <a:endParaRPr lang="en-US" altLang="zh-CN" sz="2800" b="1" dirty="0" smtClean="0">
              <a:latin typeface="华文楷体" panose="02010600040101010101" pitchFamily="2" charset="-122"/>
              <a:ea typeface="华文楷体" panose="02010600040101010101" pitchFamily="2" charset="-122"/>
              <a:cs typeface="+mj-cs"/>
            </a:endParaRPr>
          </a:p>
          <a:p>
            <a:pPr>
              <a:lnSpc>
                <a:spcPts val="4000"/>
              </a:lnSpc>
              <a:spcBef>
                <a:spcPct val="0"/>
              </a:spcBef>
            </a:pPr>
            <a:r>
              <a:rPr lang="zh-CN" altLang="en-US" sz="2800" b="1" dirty="0" smtClean="0"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           、               、               的革命精神和英雄气概。</a:t>
            </a:r>
            <a:endParaRPr kumimoji="0" lang="zh-CN" altLang="en-US" sz="28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23728" y="2211710"/>
            <a:ext cx="1656184" cy="52197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28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诱敌上山</a:t>
            </a:r>
            <a:endParaRPr kumimoji="0" lang="zh-CN" alt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  <a:cs typeface="+mj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48064" y="2211710"/>
            <a:ext cx="2736304" cy="52197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28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引上狼牙山顶峰</a:t>
            </a:r>
            <a:endParaRPr kumimoji="0" lang="zh-CN" alt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  <a:cs typeface="+mj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67744" y="3219822"/>
            <a:ext cx="1656184" cy="52197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28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仇恨敌人</a:t>
            </a:r>
            <a:endParaRPr kumimoji="0" lang="zh-CN" alt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  <a:cs typeface="+mj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995936" y="3219822"/>
            <a:ext cx="2448272" cy="52197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28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勇于牺牲</a:t>
            </a:r>
            <a:endParaRPr kumimoji="0" lang="zh-CN" alt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  <a:cs typeface="+mj-cs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835696" y="2643758"/>
            <a:ext cx="1607820" cy="603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000"/>
              </a:lnSpc>
            </a:pPr>
            <a:r>
              <a:rPr lang="zh-CN" altLang="en-US" sz="28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英勇跳崖</a:t>
            </a:r>
            <a:endParaRPr lang="zh-CN" altLang="en-US" sz="2800" b="1" dirty="0" smtClean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308304" y="2643758"/>
            <a:ext cx="895350" cy="603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000"/>
              </a:lnSpc>
            </a:pPr>
            <a:r>
              <a:rPr lang="zh-CN" altLang="en-US" sz="28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热爱</a:t>
            </a:r>
          </a:p>
        </p:txBody>
      </p:sp>
      <p:sp>
        <p:nvSpPr>
          <p:cNvPr id="20" name="矩形 19"/>
          <p:cNvSpPr/>
          <p:nvPr/>
        </p:nvSpPr>
        <p:spPr>
          <a:xfrm>
            <a:off x="1187624" y="3219822"/>
            <a:ext cx="89535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8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祖国</a:t>
            </a:r>
            <a:endParaRPr lang="zh-CN" altLang="en-US" sz="2800" b="1" dirty="0" smtClean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2267744" y="2643758"/>
            <a:ext cx="144016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1979712" y="3147814"/>
            <a:ext cx="144016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2411760" y="3651870"/>
            <a:ext cx="144016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4139952" y="3651870"/>
            <a:ext cx="144016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>
            <a:endCxn id="19" idx="0"/>
          </p:cNvCxnSpPr>
          <p:nvPr/>
        </p:nvCxnSpPr>
        <p:spPr>
          <a:xfrm>
            <a:off x="5288270" y="2643758"/>
            <a:ext cx="246763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1331640" y="3651870"/>
            <a:ext cx="72008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7452320" y="3147814"/>
            <a:ext cx="648072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14"/>
          <p:cNvSpPr txBox="1"/>
          <p:nvPr/>
        </p:nvSpPr>
        <p:spPr>
          <a:xfrm>
            <a:off x="624427" y="411510"/>
            <a:ext cx="2036757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主题概括</a:t>
            </a: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64187"/>
            <a:ext cx="366860" cy="4563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13" grpId="0"/>
      <p:bldP spid="15" grpId="0"/>
      <p:bldP spid="18" grpId="0"/>
      <p:bldP spid="19" grpId="0"/>
      <p:bldP spid="20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90" descr="G:\f盘\2013年及前\各种稿件\以往稿件集锦\2013年 我的稿件\png（小图标）\K框\kuan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36"/>
          <a:stretch>
            <a:fillRect/>
          </a:stretch>
        </p:blipFill>
        <p:spPr bwMode="auto">
          <a:xfrm>
            <a:off x="971550" y="231775"/>
            <a:ext cx="7444740" cy="4125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935634" y="1561992"/>
            <a:ext cx="5688632" cy="2416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    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五位壮士英勇跳崖后，爬上崖头的日军，面对五壮士跳崖处，随着指挥官的口令整整齐齐地排成几列，恭恭敬敬地三鞠躬。这群“皇军武士”，终于发现和他们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3000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多人激战一天的八路军，仅仅只有五人，他们震惊之余，完全被我中华勇士捐 </a:t>
            </a:r>
            <a:endParaRPr kumimoji="0" lang="en-US" altLang="zh-CN" sz="24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  <a:cs typeface="+mj-cs"/>
            </a:endParaRPr>
          </a:p>
          <a:p>
            <a:pPr marL="0" marR="0" indent="0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2400" b="1" dirty="0" smtClean="0">
                <a:solidFill>
                  <a:srgbClr val="0070C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          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躯殉国的牺牲精神折服了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……</a:t>
            </a:r>
            <a:endParaRPr kumimoji="0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  <a:cs typeface="+mj-cs"/>
            </a:endParaRPr>
          </a:p>
        </p:txBody>
      </p:sp>
      <p:sp>
        <p:nvSpPr>
          <p:cNvPr id="8" name="文本框 14"/>
          <p:cNvSpPr txBox="1"/>
          <p:nvPr/>
        </p:nvSpPr>
        <p:spPr>
          <a:xfrm>
            <a:off x="624428" y="411510"/>
            <a:ext cx="1931348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拓展延伸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64187"/>
            <a:ext cx="366860" cy="4563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571486"/>
            <a:ext cx="2000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推荐阅读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6" name="图片 5" descr="图片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32" y="1214428"/>
            <a:ext cx="2428892" cy="3095630"/>
          </a:xfrm>
          <a:prstGeom prst="rect">
            <a:avLst/>
          </a:prstGeom>
        </p:spPr>
      </p:pic>
      <p:pic>
        <p:nvPicPr>
          <p:cNvPr id="8" name="图片 7" descr="图片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6380" y="1214428"/>
            <a:ext cx="2214578" cy="3057532"/>
          </a:xfrm>
          <a:prstGeom prst="rect">
            <a:avLst/>
          </a:prstGeom>
          <a:effectLst>
            <a:outerShdw blurRad="50800" dist="38100" dir="2700000" sx="104000" sy="104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72865" y="1058317"/>
            <a:ext cx="3744416" cy="52197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indent="0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一、按要求写句子。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4348" y="1643056"/>
            <a:ext cx="7744250" cy="46037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1. 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五位壮士眺望着群众和部队主力远去的方向。（缩句）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28728" y="2143122"/>
            <a:ext cx="2736304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24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壮士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眺望着方向。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4348" y="2643188"/>
            <a:ext cx="7715304" cy="82994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indent="0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2. 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五壮士向顶峰攀登。五位壮士依托大树和岩石向敌人</a:t>
            </a:r>
            <a:endParaRPr kumimoji="0" lang="en-US" altLang="zh-CN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  <a:cs typeface="+mj-cs"/>
            </a:endParaRPr>
          </a:p>
          <a:p>
            <a:pPr marL="0" marR="0" indent="0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2400" b="1" dirty="0" smtClean="0"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      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射击。（用关联词语合为一句话）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8520" y="3473450"/>
            <a:ext cx="7456805" cy="82994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        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五位壮士</a:t>
            </a:r>
            <a:r>
              <a:rPr kumimoji="0" lang="zh-CN" altLang="en-US" sz="2400" b="1" i="0" u="heavy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一面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向顶峰攀登，</a:t>
            </a:r>
            <a:r>
              <a:rPr kumimoji="0" lang="zh-CN" altLang="en-US" sz="2400" b="1" i="0" u="heavy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一面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依托大树和岩石向敌人射击。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20" y="499731"/>
            <a:ext cx="366860" cy="456339"/>
          </a:xfrm>
          <a:prstGeom prst="rect">
            <a:avLst/>
          </a:prstGeom>
        </p:spPr>
      </p:pic>
      <p:sp>
        <p:nvSpPr>
          <p:cNvPr id="7" name="文本框 14"/>
          <p:cNvSpPr txBox="1"/>
          <p:nvPr/>
        </p:nvSpPr>
        <p:spPr>
          <a:xfrm>
            <a:off x="714348" y="428293"/>
            <a:ext cx="1931348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 smtClean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课堂演练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1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68020" y="575945"/>
            <a:ext cx="8033385" cy="11169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indent="0" defTabSz="685800" rtl="0" eaLnBrk="1" fontAlgn="auto" latinLnBrk="0" hangingPunct="1">
              <a:lnSpc>
                <a:spcPts val="4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    二、为了纪念五位壮士，易县人民政府修建了纪念塔。面对着纪念塔，你想说些什么？</a:t>
            </a:r>
            <a:endParaRPr kumimoji="0" lang="zh-CN" altLang="en-US" sz="28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94677" y="1978974"/>
            <a:ext cx="4176464" cy="225615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indent="0" defTabSz="6858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示例：</a:t>
            </a:r>
            <a:endParaRPr kumimoji="0" lang="en-US" altLang="zh-CN" sz="24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  <a:cs typeface="+mj-cs"/>
            </a:endParaRPr>
          </a:p>
          <a:p>
            <a:pPr marL="0" marR="0" indent="0" defTabSz="685800" rtl="0" eaLnBrk="1" fontAlgn="auto" latinLnBrk="0" hangingPunct="1">
              <a:lnSpc>
                <a:spcPts val="35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24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        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敬爱的战士们，你们为了人民群众和部队主力的安全，英勇地献出了自己年轻的生命，你们永远活在我们心中。</a:t>
            </a:r>
          </a:p>
        </p:txBody>
      </p:sp>
      <p:pic>
        <p:nvPicPr>
          <p:cNvPr id="6" name="图片 5" descr="455dd60et6c009dfdb5af&amp;69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00655" y="1865627"/>
            <a:ext cx="3500462" cy="2233958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1000125" y="601345"/>
            <a:ext cx="7026275" cy="11169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4000"/>
              </a:lnSpc>
            </a:pP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    三、课下在网络上搜一搜根据这篇课文改编的电影，看一看。</a:t>
            </a:r>
            <a:endParaRPr lang="en-US" altLang="zh-CN" sz="28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</p:txBody>
      </p:sp>
      <p:pic>
        <p:nvPicPr>
          <p:cNvPr id="9" name="图片 8" descr="图片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100" y="1928808"/>
            <a:ext cx="3429024" cy="228601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7752" y="1928808"/>
            <a:ext cx="3143272" cy="228601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2、3、6、8、10、11、12、15"/>
  <p:tag name="KSO_WM_TEMPLATE_SUBCATEGORY" val="0"/>
  <p:tag name="KSO_WM_TAG_VERSION" val="1.0"/>
  <p:tag name="KSO_WM_BEAUTIFY_FLAG" val="#wm#"/>
  <p:tag name="KSO_WM_TEMPLATE_CATEGORY" val="custom"/>
  <p:tag name="KSO_WM_TEMPLATE_INDEX" val="2018730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2756</Words>
  <Application>Microsoft Office PowerPoint</Application>
  <PresentationFormat>全屏显示(16:9)</PresentationFormat>
  <Paragraphs>346</Paragraphs>
  <Slides>66</Slides>
  <Notes>7</Notes>
  <HiddenSlides>0</HiddenSlides>
  <MMClips>2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66</vt:i4>
      </vt:variant>
    </vt:vector>
  </HeadingPairs>
  <TitlesOfParts>
    <vt:vector size="78" baseType="lpstr">
      <vt:lpstr>Arial</vt:lpstr>
      <vt:lpstr>宋体</vt:lpstr>
      <vt:lpstr>汉语拼音</vt:lpstr>
      <vt:lpstr>Times New Roman</vt:lpstr>
      <vt:lpstr>幼圆</vt:lpstr>
      <vt:lpstr>Calibri</vt:lpstr>
      <vt:lpstr>微软雅黑</vt:lpstr>
      <vt:lpstr>华文楷体</vt:lpstr>
      <vt:lpstr>楷体</vt:lpstr>
      <vt:lpstr>黑体</vt:lpstr>
      <vt:lpstr>Kaiti SC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</dc:title>
  <dc:creator/>
  <cp:lastModifiedBy/>
  <cp:revision>114</cp:revision>
  <dcterms:created xsi:type="dcterms:W3CDTF">2017-03-17T02:28:00Z</dcterms:created>
  <dcterms:modified xsi:type="dcterms:W3CDTF">2019-08-02T07:59:42Z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2052-11.1.0.8612</vt:lpwstr>
  </property>
</Properties>
</file>