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601" r:id="rId3"/>
    <p:sldId id="498" r:id="rId4"/>
    <p:sldId id="449" r:id="rId5"/>
    <p:sldId id="470" r:id="rId6"/>
    <p:sldId id="450" r:id="rId7"/>
    <p:sldId id="452" r:id="rId8"/>
    <p:sldId id="453" r:id="rId9"/>
    <p:sldId id="497" r:id="rId10"/>
    <p:sldId id="466" r:id="rId11"/>
    <p:sldId id="467" r:id="rId12"/>
    <p:sldId id="455" r:id="rId13"/>
    <p:sldId id="469" r:id="rId14"/>
    <p:sldId id="489" r:id="rId15"/>
    <p:sldId id="456" r:id="rId16"/>
    <p:sldId id="491" r:id="rId17"/>
    <p:sldId id="603" r:id="rId18"/>
    <p:sldId id="462" r:id="rId19"/>
    <p:sldId id="463" r:id="rId20"/>
    <p:sldId id="474" r:id="rId21"/>
    <p:sldId id="475" r:id="rId22"/>
    <p:sldId id="476" r:id="rId23"/>
    <p:sldId id="477" r:id="rId24"/>
    <p:sldId id="478" r:id="rId25"/>
    <p:sldId id="479" r:id="rId26"/>
    <p:sldId id="484" r:id="rId27"/>
    <p:sldId id="492" r:id="rId28"/>
    <p:sldId id="485" r:id="rId29"/>
    <p:sldId id="605" r:id="rId30"/>
    <p:sldId id="493" r:id="rId31"/>
    <p:sldId id="607" r:id="rId32"/>
    <p:sldId id="648" r:id="rId33"/>
    <p:sldId id="670" r:id="rId34"/>
    <p:sldId id="671" r:id="rId35"/>
    <p:sldId id="652" r:id="rId36"/>
    <p:sldId id="653" r:id="rId37"/>
    <p:sldId id="654" r:id="rId38"/>
    <p:sldId id="669" r:id="rId39"/>
  </p:sldIdLst>
  <p:sldSz cx="9144000" cy="5143500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F3E8"/>
    <a:srgbClr val="F57913"/>
    <a:srgbClr val="5A8B25"/>
    <a:srgbClr val="BE905D"/>
    <a:srgbClr val="417B65"/>
    <a:srgbClr val="007400"/>
    <a:srgbClr val="FF3E09"/>
    <a:srgbClr val="FF9900"/>
    <a:srgbClr val="D09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813"/>
    <p:restoredTop sz="96256"/>
  </p:normalViewPr>
  <p:slideViewPr>
    <p:cSldViewPr showGuides="1">
      <p:cViewPr varScale="1">
        <p:scale>
          <a:sx n="146" d="100"/>
          <a:sy n="146" d="100"/>
        </p:scale>
        <p:origin x="702" y="120"/>
      </p:cViewPr>
      <p:guideLst>
        <p:guide orient="horz" pos="1592"/>
        <p:guide pos="285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4" Type="http://schemas.openxmlformats.org/officeDocument/2006/relationships/tableStyles" Target="tableStyles.xml"/><Relationship Id="rId43" Type="http://schemas.openxmlformats.org/officeDocument/2006/relationships/viewProps" Target="viewProps.xml"/><Relationship Id="rId42" Type="http://schemas.openxmlformats.org/officeDocument/2006/relationships/presProps" Target="presProps.xml"/><Relationship Id="rId41" Type="http://schemas.openxmlformats.org/officeDocument/2006/relationships/handoutMaster" Target="handoutMasters/handoutMaster1.xml"/><Relationship Id="rId4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状元成才路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C312643-00D7-47DC-8D98-ED4C1D03D4A6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状元成才路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C002A06-9615-4ECF-9FCC-A368A6D0D66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状元成才路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1D91214-399C-4293-82C6-58D68C4BCE12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状元成才路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A36C69C-78D9-40F7-B309-00F9FF714E6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7" name="图片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34950" y="250825"/>
            <a:ext cx="8674100" cy="47783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图片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09575" y="366713"/>
            <a:ext cx="8424863" cy="45291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矩形 5"/>
          <p:cNvSpPr/>
          <p:nvPr/>
        </p:nvSpPr>
        <p:spPr>
          <a:xfrm>
            <a:off x="395288" y="339725"/>
            <a:ext cx="8424863" cy="4535488"/>
          </a:xfrm>
          <a:prstGeom prst="rect">
            <a:avLst/>
          </a:prstGeom>
          <a:noFill/>
          <a:ln w="1111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7" name="图片 6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842250" y="4279900"/>
            <a:ext cx="935038" cy="9350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8" name="图片 7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842250" y="3730625"/>
            <a:ext cx="1577975" cy="15795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9" name="图片 8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-14287" y="3221038"/>
            <a:ext cx="1922462" cy="19224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图片 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79650" y="1528763"/>
            <a:ext cx="4638675" cy="18351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5_自定义版式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pic>
        <p:nvPicPr>
          <p:cNvPr id="1026" name="图片 1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7" name="图片 1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1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3.png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3.png"/><Relationship Id="rId1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3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3.png"/><Relationship Id="rId1" Type="http://schemas.openxmlformats.org/officeDocument/2006/relationships/image" Target="../media/image3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18415" y="969010"/>
            <a:ext cx="8751570" cy="19380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304800"/>
            <a:r>
              <a:rPr lang="zh-CN" sz="4000">
                <a:ea typeface="宋体" panose="02010600030101010101" pitchFamily="2" charset="-122"/>
              </a:rPr>
              <a:t>旧书不厌百回读，熟读精思子自知。                                                                                                    </a:t>
            </a:r>
            <a:endParaRPr lang="zh-CN" sz="4000">
              <a:ea typeface="宋体" panose="02010600030101010101" pitchFamily="2" charset="-122"/>
            </a:endParaRPr>
          </a:p>
          <a:p>
            <a:pPr indent="304800"/>
            <a:endParaRPr lang="zh-CN" sz="4000">
              <a:ea typeface="宋体" panose="02010600030101010101" pitchFamily="2" charset="-122"/>
            </a:endParaRPr>
          </a:p>
          <a:p>
            <a:pPr indent="304800"/>
            <a:r>
              <a:rPr lang="zh-CN" sz="4000">
                <a:ea typeface="宋体" panose="02010600030101010101" pitchFamily="2" charset="-122"/>
              </a:rPr>
              <a:t>                                                  ——苏轼 </a:t>
            </a:r>
            <a:endParaRPr lang="zh-CN" altLang="en-US" sz="4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椭圆 1"/>
          <p:cNvSpPr/>
          <p:nvPr/>
        </p:nvSpPr>
        <p:spPr>
          <a:xfrm>
            <a:off x="3155950" y="1746250"/>
            <a:ext cx="792163" cy="720725"/>
          </a:xfrm>
          <a:prstGeom prst="ellipse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315" name="标题 1"/>
          <p:cNvSpPr txBox="1"/>
          <p:nvPr/>
        </p:nvSpPr>
        <p:spPr>
          <a:xfrm>
            <a:off x="3059113" y="1677988"/>
            <a:ext cx="2951162" cy="777875"/>
          </a:xfrm>
          <a:prstGeom prst="rect">
            <a:avLst/>
          </a:prstGeom>
          <a:noFill/>
          <a:ln w="12700">
            <a:noFill/>
          </a:ln>
        </p:spPr>
        <p:txBody>
          <a:bodyPr/>
          <a:p>
            <a:pPr algn="ctr" eaLnBrk="1" hangingPunct="1">
              <a:buFont typeface="Arial" panose="020B0604020202020204" pitchFamily="34" charset="0"/>
            </a:pPr>
            <a:r>
              <a:rPr lang="en-US" altLang="zh-CN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4400" b="1" dirty="0">
                <a:latin typeface="楷体" panose="02010609060101010101" pitchFamily="49" charset="-122"/>
                <a:ea typeface="楷体" panose="02010609060101010101" pitchFamily="49" charset="-122"/>
              </a:rPr>
              <a:t>  草 原</a:t>
            </a:r>
            <a:endParaRPr lang="zh-CN" altLang="en-US" sz="4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3316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825" y="195263"/>
            <a:ext cx="3908425" cy="4635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3059430" y="2930525"/>
            <a:ext cx="3183890" cy="650875"/>
          </a:xfrm>
          <a:prstGeom prst="rect">
            <a:avLst/>
          </a:prstGeom>
          <a:gradFill>
            <a:gsLst>
              <a:gs pos="0">
                <a:srgbClr val="FBFB11"/>
              </a:gs>
              <a:gs pos="100000">
                <a:srgbClr val="838309"/>
              </a:gs>
            </a:gsLst>
            <a:lin scaled="0"/>
          </a:gradFill>
          <a:ln>
            <a:noFill/>
          </a:ln>
        </p:spPr>
        <p:txBody>
          <a:bodyPr wrap="square"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实验小学  毛 燕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7" name="文本框 1"/>
          <p:cNvSpPr txBox="1"/>
          <p:nvPr/>
        </p:nvSpPr>
        <p:spPr>
          <a:xfrm>
            <a:off x="269240" y="835660"/>
            <a:ext cx="8756650" cy="59080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绿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毯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线条  柔美  惊叹  回味  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乐趣 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洒脱  衣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裳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彩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虹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马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蹄</a:t>
            </a:r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礼貌  拘束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举杯  感人  会心  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微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笑  骏马  套马  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稍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有  热乎乎 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目的地 </a:t>
            </a:r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1755" y="104775"/>
            <a:ext cx="2086610" cy="73088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square">
            <a:spAutoFit/>
          </a:bodyPr>
          <a:p>
            <a:pPr algn="ctr"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32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字词学习</a:t>
            </a:r>
            <a:endParaRPr lang="zh-CN" altLang="en-US" sz="3200" b="1" dirty="0" smtClean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6626" name="组合 16"/>
          <p:cNvGrpSpPr/>
          <p:nvPr/>
        </p:nvGrpSpPr>
        <p:grpSpPr>
          <a:xfrm>
            <a:off x="1637665" y="1637983"/>
            <a:ext cx="1300163" cy="1371600"/>
            <a:chOff x="692150" y="1593850"/>
            <a:chExt cx="1792288" cy="1889125"/>
          </a:xfrm>
        </p:grpSpPr>
        <p:grpSp>
          <p:nvGrpSpPr>
            <p:cNvPr id="26644" name="组合 7"/>
            <p:cNvGrpSpPr/>
            <p:nvPr/>
          </p:nvGrpSpPr>
          <p:grpSpPr>
            <a:xfrm>
              <a:off x="692150" y="1660525"/>
              <a:ext cx="1792288" cy="1822450"/>
              <a:chOff x="2437" y="2032"/>
              <a:chExt cx="1244" cy="1264"/>
            </a:xfrm>
          </p:grpSpPr>
          <p:sp>
            <p:nvSpPr>
              <p:cNvPr id="26646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pPr eaLnBrk="1" hangingPunct="1"/>
                <a:endParaRPr lang="zh-CN" altLang="en-US" sz="1200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26647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26648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26645" name="TextBox 2"/>
            <p:cNvSpPr txBox="1"/>
            <p:nvPr/>
          </p:nvSpPr>
          <p:spPr>
            <a:xfrm>
              <a:off x="719138" y="1593850"/>
              <a:ext cx="1582737" cy="132343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/>
              <a:r>
                <a:rPr lang="zh-CN" altLang="en-US" sz="8000" b="1" dirty="0">
                  <a:solidFill>
                    <a:srgbClr val="174134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毯</a:t>
              </a:r>
              <a:endParaRPr lang="zh-CN" altLang="en-US" sz="8000" b="1" dirty="0">
                <a:solidFill>
                  <a:srgbClr val="174134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6627" name="组合 22"/>
          <p:cNvGrpSpPr/>
          <p:nvPr/>
        </p:nvGrpSpPr>
        <p:grpSpPr>
          <a:xfrm>
            <a:off x="6331731" y="1697673"/>
            <a:ext cx="1376623" cy="1433923"/>
            <a:chOff x="4615444" y="1508060"/>
            <a:chExt cx="1897917" cy="1976357"/>
          </a:xfrm>
        </p:grpSpPr>
        <p:grpSp>
          <p:nvGrpSpPr>
            <p:cNvPr id="26639" name="组合 7"/>
            <p:cNvGrpSpPr/>
            <p:nvPr/>
          </p:nvGrpSpPr>
          <p:grpSpPr>
            <a:xfrm>
              <a:off x="4615444" y="1522111"/>
              <a:ext cx="1897917" cy="1962306"/>
              <a:chOff x="2360" y="1936"/>
              <a:chExt cx="1322" cy="1361"/>
            </a:xfrm>
          </p:grpSpPr>
          <p:sp>
            <p:nvSpPr>
              <p:cNvPr id="26641" name="矩形 1"/>
              <p:cNvSpPr/>
              <p:nvPr/>
            </p:nvSpPr>
            <p:spPr>
              <a:xfrm>
                <a:off x="2360" y="1936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pPr eaLnBrk="1" hangingPunct="1"/>
                <a:endParaRPr lang="zh-CN" altLang="en-US" sz="1200" dirty="0">
                  <a:solidFill>
                    <a:schemeClr val="bg1"/>
                  </a:solidFill>
                  <a:latin typeface="宋体" panose="02010600030101010101" pitchFamily="2" charset="-122"/>
                </a:endParaRPr>
              </a:p>
            </p:txBody>
          </p:sp>
          <p:cxnSp>
            <p:nvCxnSpPr>
              <p:cNvPr id="26642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26643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26640" name="TextBox 42"/>
            <p:cNvSpPr txBox="1"/>
            <p:nvPr/>
          </p:nvSpPr>
          <p:spPr>
            <a:xfrm>
              <a:off x="4726339" y="1508060"/>
              <a:ext cx="1704975" cy="182219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/>
              <a:r>
                <a:rPr lang="zh-CN" altLang="en-US" sz="8000" b="1" dirty="0">
                  <a:solidFill>
                    <a:srgbClr val="174134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稍</a:t>
              </a:r>
              <a:endParaRPr lang="zh-CN" altLang="en-US" sz="8000" b="1" dirty="0">
                <a:solidFill>
                  <a:srgbClr val="174134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6628" name="组合 28"/>
          <p:cNvGrpSpPr/>
          <p:nvPr/>
        </p:nvGrpSpPr>
        <p:grpSpPr>
          <a:xfrm>
            <a:off x="3922078" y="1544955"/>
            <a:ext cx="1298575" cy="1416050"/>
            <a:chOff x="2709863" y="1531938"/>
            <a:chExt cx="1789112" cy="1951037"/>
          </a:xfrm>
        </p:grpSpPr>
        <p:grpSp>
          <p:nvGrpSpPr>
            <p:cNvPr id="26634" name="组合 7"/>
            <p:cNvGrpSpPr/>
            <p:nvPr/>
          </p:nvGrpSpPr>
          <p:grpSpPr>
            <a:xfrm>
              <a:off x="2709863" y="1660525"/>
              <a:ext cx="1789112" cy="1822450"/>
              <a:chOff x="2437" y="2032"/>
              <a:chExt cx="1244" cy="1264"/>
            </a:xfrm>
          </p:grpSpPr>
          <p:sp>
            <p:nvSpPr>
              <p:cNvPr id="26636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pPr eaLnBrk="1" hangingPunct="1"/>
                <a:endParaRPr lang="zh-CN" altLang="en-US" sz="1200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26637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26638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26635" name="TextBox 2"/>
            <p:cNvSpPr txBox="1"/>
            <p:nvPr/>
          </p:nvSpPr>
          <p:spPr>
            <a:xfrm>
              <a:off x="2816225" y="1531938"/>
              <a:ext cx="1579563" cy="132343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/>
              <a:r>
                <a:rPr lang="zh-CN" altLang="en-US" sz="8000" b="1" dirty="0">
                  <a:solidFill>
                    <a:srgbClr val="174134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腐</a:t>
              </a:r>
              <a:endParaRPr lang="zh-CN" altLang="en-US" sz="8000" b="1" dirty="0">
                <a:solidFill>
                  <a:srgbClr val="174134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3088260" y="214677"/>
            <a:ext cx="296747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2700" cap="rnd">
                  <a:solidFill>
                    <a:srgbClr val="174134"/>
                  </a:solidFill>
                  <a:prstDash val="solid"/>
                </a:ln>
                <a:pattFill prst="dkUpDiag">
                  <a:fgClr>
                    <a:srgbClr val="387456"/>
                  </a:fgClr>
                  <a:bgClr>
                    <a:srgbClr val="8EC4AF"/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书写指导</a:t>
            </a:r>
            <a:endParaRPr kumimoji="0" lang="zh-CN" altLang="en-US" sz="5400" b="1" i="0" u="none" strike="noStrike" kern="1200" cap="none" spc="0" normalizeH="0" baseline="0" noProof="0" dirty="0">
              <a:ln w="12700" cap="rnd">
                <a:solidFill>
                  <a:srgbClr val="174134"/>
                </a:solidFill>
                <a:prstDash val="solid"/>
              </a:ln>
              <a:pattFill prst="dkUpDiag">
                <a:fgClr>
                  <a:srgbClr val="387456"/>
                </a:fgClr>
                <a:bgClr>
                  <a:srgbClr val="8EC4AF"/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09258" y="3834448"/>
            <a:ext cx="1148150" cy="13220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8000" b="1" dirty="0">
                <a:solidFill>
                  <a:srgbClr val="174134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骏</a:t>
            </a:r>
            <a:endParaRPr lang="en-US" altLang="zh-CN" sz="8000" b="1" dirty="0">
              <a:solidFill>
                <a:srgbClr val="174134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" name="组合 16"/>
          <p:cNvGrpSpPr/>
          <p:nvPr/>
        </p:nvGrpSpPr>
        <p:grpSpPr>
          <a:xfrm>
            <a:off x="3789680" y="3696018"/>
            <a:ext cx="1300163" cy="1371600"/>
            <a:chOff x="692150" y="1593850"/>
            <a:chExt cx="1792288" cy="1889125"/>
          </a:xfrm>
        </p:grpSpPr>
        <p:grpSp>
          <p:nvGrpSpPr>
            <p:cNvPr id="5" name="组合 7"/>
            <p:cNvGrpSpPr/>
            <p:nvPr/>
          </p:nvGrpSpPr>
          <p:grpSpPr>
            <a:xfrm>
              <a:off x="692150" y="1660525"/>
              <a:ext cx="1792288" cy="1822450"/>
              <a:chOff x="2437" y="2032"/>
              <a:chExt cx="1244" cy="1264"/>
            </a:xfrm>
          </p:grpSpPr>
          <p:sp>
            <p:nvSpPr>
              <p:cNvPr id="7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pPr eaLnBrk="1" hangingPunct="1"/>
                <a:endParaRPr lang="zh-CN" altLang="en-US" sz="1200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8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9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10" name="TextBox 2"/>
            <p:cNvSpPr txBox="1"/>
            <p:nvPr/>
          </p:nvSpPr>
          <p:spPr>
            <a:xfrm>
              <a:off x="719138" y="1593850"/>
              <a:ext cx="1582737" cy="18209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/>
              <a:endParaRPr lang="zh-CN" altLang="en-US" sz="8000" b="1" dirty="0">
                <a:solidFill>
                  <a:srgbClr val="174134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1" name="组合 16"/>
          <p:cNvGrpSpPr/>
          <p:nvPr/>
        </p:nvGrpSpPr>
        <p:grpSpPr>
          <a:xfrm>
            <a:off x="6311900" y="3668078"/>
            <a:ext cx="1300163" cy="1468755"/>
            <a:chOff x="692150" y="1460037"/>
            <a:chExt cx="1792288" cy="2022938"/>
          </a:xfrm>
        </p:grpSpPr>
        <p:grpSp>
          <p:nvGrpSpPr>
            <p:cNvPr id="12" name="组合 7"/>
            <p:cNvGrpSpPr/>
            <p:nvPr/>
          </p:nvGrpSpPr>
          <p:grpSpPr>
            <a:xfrm>
              <a:off x="692150" y="1660525"/>
              <a:ext cx="1792288" cy="1822450"/>
              <a:chOff x="2437" y="2032"/>
              <a:chExt cx="1244" cy="1264"/>
            </a:xfrm>
          </p:grpSpPr>
          <p:sp>
            <p:nvSpPr>
              <p:cNvPr id="13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pPr eaLnBrk="1" hangingPunct="1"/>
                <a:endParaRPr lang="zh-CN" altLang="en-US" sz="1200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14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15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16" name="TextBox 2"/>
            <p:cNvSpPr txBox="1"/>
            <p:nvPr/>
          </p:nvSpPr>
          <p:spPr>
            <a:xfrm>
              <a:off x="797045" y="1460037"/>
              <a:ext cx="1582737" cy="18209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/>
              <a:r>
                <a:rPr lang="zh-CN" altLang="en-US" sz="8000" b="1" dirty="0">
                  <a:solidFill>
                    <a:srgbClr val="174134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套</a:t>
              </a:r>
              <a:endParaRPr lang="zh-CN" altLang="en-US" sz="8000" b="1" dirty="0">
                <a:solidFill>
                  <a:srgbClr val="174134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" name="组合 16"/>
          <p:cNvGrpSpPr/>
          <p:nvPr/>
        </p:nvGrpSpPr>
        <p:grpSpPr>
          <a:xfrm>
            <a:off x="1353639" y="3677603"/>
            <a:ext cx="1376459" cy="1322275"/>
            <a:chOff x="1706435" y="1689181"/>
            <a:chExt cx="1897462" cy="1821188"/>
          </a:xfrm>
        </p:grpSpPr>
        <p:grpSp>
          <p:nvGrpSpPr>
            <p:cNvPr id="17" name="组合 7"/>
            <p:cNvGrpSpPr/>
            <p:nvPr/>
          </p:nvGrpSpPr>
          <p:grpSpPr>
            <a:xfrm>
              <a:off x="1706435" y="1702338"/>
              <a:ext cx="1897462" cy="1808032"/>
              <a:chOff x="3141" y="2061"/>
              <a:chExt cx="1317" cy="1254"/>
            </a:xfrm>
          </p:grpSpPr>
          <p:sp>
            <p:nvSpPr>
              <p:cNvPr id="18" name="矩形 1"/>
              <p:cNvSpPr/>
              <p:nvPr/>
            </p:nvSpPr>
            <p:spPr>
              <a:xfrm>
                <a:off x="3213" y="2061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pPr eaLnBrk="1" hangingPunct="1"/>
                <a:endParaRPr lang="zh-CN" altLang="en-US" sz="1200" dirty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19" name="直接连接符 4"/>
              <p:cNvCxnSpPr/>
              <p:nvPr/>
            </p:nvCxnSpPr>
            <p:spPr>
              <a:xfrm>
                <a:off x="3141" y="2684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20" name="直接连接符 6"/>
              <p:cNvCxnSpPr/>
              <p:nvPr/>
            </p:nvCxnSpPr>
            <p:spPr>
              <a:xfrm>
                <a:off x="3764" y="2070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21" name="TextBox 2"/>
            <p:cNvSpPr txBox="1"/>
            <p:nvPr/>
          </p:nvSpPr>
          <p:spPr>
            <a:xfrm>
              <a:off x="1916622" y="1689181"/>
              <a:ext cx="1582737" cy="18209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/>
              <a:r>
                <a:rPr lang="zh-CN" altLang="zh-CN" sz="8000" b="1" dirty="0">
                  <a:solidFill>
                    <a:srgbClr val="174134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蹄</a:t>
              </a:r>
              <a:endParaRPr lang="zh-CN" altLang="zh-CN" sz="8000" b="1" dirty="0">
                <a:solidFill>
                  <a:srgbClr val="174134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2" name="文本框 1"/>
          <p:cNvSpPr txBox="1"/>
          <p:nvPr/>
        </p:nvSpPr>
        <p:spPr>
          <a:xfrm>
            <a:off x="730250" y="555625"/>
            <a:ext cx="7226300" cy="11969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</a:rPr>
              <a:t>    这里还有一组词语，自由读一读，说说你的发现。</a:t>
            </a:r>
            <a:endParaRPr lang="zh-CN" altLang="en-US" sz="3200" b="1" dirty="0">
              <a:latin typeface="宋体" panose="02010600030101010101" pitchFamily="2" charset="-122"/>
            </a:endParaRPr>
          </a:p>
        </p:txBody>
      </p:sp>
      <p:sp>
        <p:nvSpPr>
          <p:cNvPr id="15363" name="文本框 1"/>
          <p:cNvSpPr txBox="1"/>
          <p:nvPr/>
        </p:nvSpPr>
        <p:spPr>
          <a:xfrm>
            <a:off x="827088" y="1979613"/>
            <a:ext cx="7129462" cy="8715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好客  同行  似乎  蒙古包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1"/>
          <p:cNvSpPr txBox="1"/>
          <p:nvPr/>
        </p:nvSpPr>
        <p:spPr>
          <a:xfrm>
            <a:off x="827088" y="1987550"/>
            <a:ext cx="7129462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4000" b="1" dirty="0">
                <a:solidFill>
                  <a:srgbClr val="FF643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好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客  同</a:t>
            </a:r>
            <a:r>
              <a:rPr lang="zh-CN" altLang="en-US" sz="4000" b="1" dirty="0">
                <a:solidFill>
                  <a:srgbClr val="FF643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行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4000" b="1" dirty="0">
                <a:solidFill>
                  <a:srgbClr val="FF643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似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乎  </a:t>
            </a:r>
            <a:r>
              <a:rPr lang="zh-CN" altLang="en-US" sz="4000" b="1" dirty="0">
                <a:solidFill>
                  <a:srgbClr val="FF643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蒙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古包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50950" y="1695450"/>
            <a:ext cx="935038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en-US" altLang="zh-CN" sz="3200" b="1" dirty="0">
                <a:solidFill>
                  <a:srgbClr val="009900"/>
                </a:solidFill>
                <a:latin typeface="宋体" panose="02010600030101010101" pitchFamily="2" charset="-122"/>
              </a:rPr>
              <a:t>hào</a:t>
            </a:r>
            <a:endParaRPr lang="zh-CN" altLang="en-US" sz="3200" b="1" dirty="0">
              <a:solidFill>
                <a:srgbClr val="009900"/>
              </a:solidFill>
              <a:latin typeface="宋体" panose="0201060003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148013" y="1695450"/>
            <a:ext cx="1081087" cy="642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en-US" altLang="zh-CN" sz="3200" b="1" dirty="0">
                <a:solidFill>
                  <a:srgbClr val="009900"/>
                </a:solidFill>
                <a:latin typeface="宋体" panose="02010600030101010101" pitchFamily="2" charset="-122"/>
              </a:rPr>
              <a:t>xínɡ</a:t>
            </a:r>
            <a:endParaRPr lang="zh-CN" altLang="en-US" sz="3200" b="1" dirty="0">
              <a:solidFill>
                <a:srgbClr val="009900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408488" y="1695450"/>
            <a:ext cx="649287" cy="642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en-US" altLang="zh-CN" sz="3200" b="1" dirty="0">
                <a:solidFill>
                  <a:srgbClr val="009900"/>
                </a:solidFill>
                <a:latin typeface="宋体" panose="02010600030101010101" pitchFamily="2" charset="-122"/>
              </a:rPr>
              <a:t>sì</a:t>
            </a:r>
            <a:endParaRPr lang="zh-CN" altLang="en-US" sz="3200" b="1" dirty="0">
              <a:solidFill>
                <a:srgbClr val="009900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740400" y="1695450"/>
            <a:ext cx="1152525" cy="642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en-US" altLang="zh-CN" sz="3200" b="1" dirty="0">
                <a:solidFill>
                  <a:srgbClr val="009900"/>
                </a:solidFill>
                <a:latin typeface="宋体" panose="02010600030101010101" pitchFamily="2" charset="-122"/>
              </a:rPr>
              <a:t>měnɡ</a:t>
            </a:r>
            <a:endParaRPr lang="zh-CN" altLang="en-US" sz="3200" b="1" dirty="0">
              <a:solidFill>
                <a:srgbClr val="009900"/>
              </a:solidFill>
              <a:latin typeface="宋体" panose="02010600030101010101" pitchFamily="2" charset="-122"/>
            </a:endParaRPr>
          </a:p>
        </p:txBody>
      </p:sp>
      <p:sp>
        <p:nvSpPr>
          <p:cNvPr id="10" name="文本框 1"/>
          <p:cNvSpPr txBox="1"/>
          <p:nvPr/>
        </p:nvSpPr>
        <p:spPr>
          <a:xfrm>
            <a:off x="1257300" y="3011488"/>
            <a:ext cx="7129463" cy="17954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50000"/>
              </a:lnSpc>
            </a:pP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美好  银行  似的  蒙蒙细雨</a:t>
            </a:r>
            <a:endParaRPr lang="en-US" altLang="zh-CN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                  蒙骗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728788" y="2763838"/>
            <a:ext cx="93662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en-US" altLang="zh-CN" sz="3200" b="1" dirty="0">
                <a:solidFill>
                  <a:srgbClr val="009900"/>
                </a:solidFill>
                <a:latin typeface="宋体" panose="02010600030101010101" pitchFamily="2" charset="-122"/>
              </a:rPr>
              <a:t>hǎo</a:t>
            </a:r>
            <a:endParaRPr lang="zh-CN" altLang="en-US" sz="3200" b="1" dirty="0">
              <a:solidFill>
                <a:srgbClr val="009900"/>
              </a:solidFill>
              <a:latin typeface="宋体" panose="0201060003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198813" y="2763838"/>
            <a:ext cx="115252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en-US" altLang="zh-CN" sz="3200" b="1" dirty="0">
                <a:solidFill>
                  <a:srgbClr val="009900"/>
                </a:solidFill>
                <a:latin typeface="宋体" panose="02010600030101010101" pitchFamily="2" charset="-122"/>
              </a:rPr>
              <a:t>hánɡ</a:t>
            </a:r>
            <a:endParaRPr lang="zh-CN" altLang="en-US" sz="3200" b="1" dirty="0">
              <a:solidFill>
                <a:srgbClr val="009900"/>
              </a:solidFill>
              <a:latin typeface="宋体" panose="0201060003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295775" y="2763838"/>
            <a:ext cx="863600" cy="6429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en-US" altLang="zh-CN" sz="3200" b="1" dirty="0">
                <a:solidFill>
                  <a:srgbClr val="009900"/>
                </a:solidFill>
                <a:latin typeface="宋体" panose="02010600030101010101" pitchFamily="2" charset="-122"/>
              </a:rPr>
              <a:t>shì</a:t>
            </a:r>
            <a:endParaRPr lang="zh-CN" altLang="en-US" sz="3200" b="1" dirty="0">
              <a:solidFill>
                <a:srgbClr val="009900"/>
              </a:solidFill>
              <a:latin typeface="宋体" panose="02010600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740400" y="2708275"/>
            <a:ext cx="1119188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en-US" altLang="zh-CN" sz="3200" b="1" dirty="0">
                <a:solidFill>
                  <a:srgbClr val="009900"/>
                </a:solidFill>
                <a:latin typeface="宋体" panose="02010600030101010101" pitchFamily="2" charset="-122"/>
              </a:rPr>
              <a:t>ménɡ</a:t>
            </a:r>
            <a:endParaRPr lang="zh-CN" altLang="en-US" sz="3200" b="1" dirty="0">
              <a:solidFill>
                <a:srgbClr val="009900"/>
              </a:solidFill>
              <a:latin typeface="宋体" panose="02010600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740400" y="3690938"/>
            <a:ext cx="1119188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en-US" altLang="zh-CN" sz="3200" b="1" dirty="0">
                <a:solidFill>
                  <a:srgbClr val="009900"/>
                </a:solidFill>
                <a:latin typeface="宋体" panose="02010600030101010101" pitchFamily="2" charset="-122"/>
              </a:rPr>
              <a:t>mēnɡ</a:t>
            </a:r>
            <a:endParaRPr lang="zh-CN" altLang="en-US" sz="3200" b="1" dirty="0">
              <a:solidFill>
                <a:srgbClr val="009900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6" grpId="0"/>
      <p:bldP spid="7" grpId="0"/>
      <p:bldP spid="8" grpId="0"/>
      <p:bldP spid="10" grpId="0"/>
      <p:bldP spid="11" grpId="0"/>
      <p:bldP spid="12" grpId="0"/>
      <p:bldP spid="13" grpId="0"/>
      <p:bldP spid="14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9" name="文本框 2"/>
          <p:cNvSpPr txBox="1"/>
          <p:nvPr/>
        </p:nvSpPr>
        <p:spPr>
          <a:xfrm>
            <a:off x="791528" y="1223010"/>
            <a:ext cx="7561262" cy="21510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</a:pPr>
            <a:r>
              <a:rPr lang="zh-CN" altLang="en-US" sz="3600" b="1" dirty="0">
                <a:latin typeface="宋体" panose="02010600030101010101" pitchFamily="2" charset="-122"/>
              </a:rPr>
              <a:t>    朗读课文，边读边想象。思考：课文主要写了什么内容？读课文时你能想到哪些画面？</a:t>
            </a:r>
            <a:endParaRPr lang="zh-CN" altLang="en-US" sz="3600" b="1" dirty="0">
              <a:latin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0010" y="88265"/>
            <a:ext cx="2086610" cy="73088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square">
            <a:spAutoFit/>
          </a:bodyPr>
          <a:p>
            <a:pPr algn="ctr"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32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整体感知</a:t>
            </a:r>
            <a:endParaRPr lang="zh-CN" altLang="en-US" sz="3200" b="1" dirty="0" smtClean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双波形 2"/>
          <p:cNvSpPr/>
          <p:nvPr/>
        </p:nvSpPr>
        <p:spPr>
          <a:xfrm>
            <a:off x="1043940" y="3723640"/>
            <a:ext cx="2087880" cy="792480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草原风光图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双波形 3"/>
          <p:cNvSpPr/>
          <p:nvPr/>
        </p:nvSpPr>
        <p:spPr>
          <a:xfrm>
            <a:off x="3528695" y="3723640"/>
            <a:ext cx="2087880" cy="792480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喜迎远客图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双波形 4"/>
          <p:cNvSpPr/>
          <p:nvPr/>
        </p:nvSpPr>
        <p:spPr>
          <a:xfrm>
            <a:off x="6078855" y="3723640"/>
            <a:ext cx="2087880" cy="792480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主客联欢图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/>
      <p:bldP spid="3" grpId="0" animBg="1"/>
      <p:bldP spid="5" grpId="0" animBg="1"/>
      <p:bldP spid="4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5363" name="文本框 2"/>
          <p:cNvSpPr txBox="1"/>
          <p:nvPr/>
        </p:nvSpPr>
        <p:spPr>
          <a:xfrm>
            <a:off x="611188" y="1492250"/>
            <a:ext cx="7993062" cy="2971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</a:pPr>
            <a:r>
              <a:rPr lang="zh-CN" altLang="en-US" sz="3600" b="1" dirty="0">
                <a:latin typeface="宋体" panose="02010600030101010101" pitchFamily="2" charset="-122"/>
              </a:rPr>
              <a:t>    草原的景色是怎样的？请大家默读课文第</a:t>
            </a:r>
            <a:r>
              <a:rPr lang="en-US" altLang="zh-CN" sz="3600" b="1" dirty="0">
                <a:latin typeface="宋体" panose="02010600030101010101" pitchFamily="2" charset="-122"/>
              </a:rPr>
              <a:t>1</a:t>
            </a:r>
            <a:r>
              <a:rPr lang="zh-CN" altLang="en-US" sz="3600" b="1" dirty="0">
                <a:latin typeface="宋体" panose="02010600030101010101" pitchFamily="2" charset="-122"/>
              </a:rPr>
              <a:t>自然段，边读边想象草原的美景，把你</a:t>
            </a:r>
            <a:r>
              <a:rPr lang="zh-CN" altLang="en-US" sz="3600" b="1" dirty="0">
                <a:solidFill>
                  <a:srgbClr val="FF0000"/>
                </a:solidFill>
                <a:latin typeface="宋体" panose="02010600030101010101" pitchFamily="2" charset="-122"/>
              </a:rPr>
              <a:t>感受最深</a:t>
            </a:r>
            <a:r>
              <a:rPr lang="zh-CN" altLang="en-US" sz="3600" b="1" dirty="0">
                <a:latin typeface="宋体" panose="02010600030101010101" pitchFamily="2" charset="-122"/>
              </a:rPr>
              <a:t>的地方</a:t>
            </a:r>
            <a:r>
              <a:rPr lang="zh-CN" altLang="en-US" sz="3600" b="1" dirty="0">
                <a:solidFill>
                  <a:srgbClr val="FF0000"/>
                </a:solidFill>
                <a:latin typeface="宋体" panose="02010600030101010101" pitchFamily="2" charset="-122"/>
              </a:rPr>
              <a:t>画出来</a:t>
            </a:r>
            <a:r>
              <a:rPr lang="en-US" altLang="zh-CN" sz="3600" b="1" dirty="0">
                <a:latin typeface="宋体" panose="02010600030101010101" pitchFamily="2" charset="-122"/>
              </a:rPr>
              <a:t>,</a:t>
            </a:r>
            <a:r>
              <a:rPr lang="zh-CN" altLang="zh-CN" sz="3600" b="1" dirty="0">
                <a:latin typeface="宋体" panose="02010600030101010101" pitchFamily="2" charset="-122"/>
              </a:rPr>
              <a:t>还可以</a:t>
            </a:r>
            <a:r>
              <a:rPr lang="zh-CN" altLang="zh-CN" sz="3600" b="1" dirty="0">
                <a:solidFill>
                  <a:srgbClr val="FF0000"/>
                </a:solidFill>
                <a:latin typeface="宋体" panose="02010600030101010101" pitchFamily="2" charset="-122"/>
              </a:rPr>
              <a:t>做批注</a:t>
            </a:r>
            <a:r>
              <a:rPr lang="zh-CN" altLang="en-US" sz="3600" b="1" dirty="0">
                <a:latin typeface="宋体" panose="02010600030101010101" pitchFamily="2" charset="-122"/>
              </a:rPr>
              <a:t>。</a:t>
            </a:r>
            <a:endParaRPr lang="zh-CN" altLang="en-US" sz="3600" b="1" dirty="0">
              <a:latin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0010" y="88265"/>
            <a:ext cx="2086610" cy="73088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square">
            <a:spAutoFit/>
          </a:bodyPr>
          <a:p>
            <a:pPr algn="ctr"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32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品读感悟</a:t>
            </a:r>
            <a:endParaRPr lang="zh-CN" altLang="en-US" sz="3200" b="1" dirty="0" smtClean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Rectangle 3"/>
          <p:cNvSpPr/>
          <p:nvPr/>
        </p:nvSpPr>
        <p:spPr>
          <a:xfrm>
            <a:off x="179388" y="2049463"/>
            <a:ext cx="8642350" cy="684212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>
            <a:spAutoFit/>
          </a:bodyPr>
          <a:p>
            <a:pPr eaLnBrk="1" hangingPunct="1">
              <a:lnSpc>
                <a:spcPct val="120000"/>
              </a:lnSpc>
              <a:buFont typeface="Arial" panose="020B0604020202020204" pitchFamily="34" charset="0"/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 在天底下，一</a:t>
            </a:r>
            <a:r>
              <a:rPr lang="zh-CN" altLang="en-US" sz="3600" b="1" dirty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碧</a:t>
            </a:r>
            <a:r>
              <a:rPr lang="zh-CN" altLang="en-US" sz="3600" b="1" dirty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千里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，而并不茫茫。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圆角矩形标注 3"/>
          <p:cNvSpPr/>
          <p:nvPr/>
        </p:nvSpPr>
        <p:spPr>
          <a:xfrm>
            <a:off x="1331913" y="2919413"/>
            <a:ext cx="3024188" cy="703263"/>
          </a:xfrm>
          <a:prstGeom prst="wedgeRoundRectCallout">
            <a:avLst>
              <a:gd name="adj1" fmla="val 42913"/>
              <a:gd name="adj2" fmla="val -85203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形容青草很绿。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圆角矩形标注 4"/>
          <p:cNvSpPr/>
          <p:nvPr/>
        </p:nvSpPr>
        <p:spPr>
          <a:xfrm>
            <a:off x="4416425" y="2930525"/>
            <a:ext cx="4575175" cy="703263"/>
          </a:xfrm>
          <a:prstGeom prst="wedgeRoundRectCallout">
            <a:avLst>
              <a:gd name="adj1" fmla="val -39520"/>
              <a:gd name="adj2" fmla="val -83000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指草原的范围辽阔无边。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双波形 5"/>
          <p:cNvSpPr/>
          <p:nvPr/>
        </p:nvSpPr>
        <p:spPr>
          <a:xfrm>
            <a:off x="3132088" y="3767088"/>
            <a:ext cx="3697425" cy="1030432"/>
          </a:xfrm>
          <a:prstGeom prst="doubleWave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A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辽阔、碧绿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srgbClr val="FA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464" name="Rectangle 3"/>
          <p:cNvSpPr/>
          <p:nvPr/>
        </p:nvSpPr>
        <p:spPr>
          <a:xfrm>
            <a:off x="323850" y="771525"/>
            <a:ext cx="8424863" cy="1195388"/>
          </a:xfrm>
          <a:prstGeom prst="rect">
            <a:avLst/>
          </a:prstGeom>
          <a:noFill/>
          <a:ln w="9525">
            <a:noFill/>
          </a:ln>
        </p:spPr>
        <p:txBody>
          <a:bodyPr lIns="91438" tIns="45719" rIns="91438" bIns="45719">
            <a:spAutoFit/>
          </a:bodyPr>
          <a:p>
            <a:pPr eaLnBrk="1" hangingPunct="1">
              <a:lnSpc>
                <a:spcPct val="120000"/>
              </a:lnSpc>
              <a:buFont typeface="Arial" panose="020B0604020202020204" pitchFamily="34" charset="0"/>
            </a:pPr>
            <a:r>
              <a:rPr lang="zh-CN" altLang="en-US" sz="3200" b="1" dirty="0">
                <a:latin typeface="宋体" panose="02010600030101010101" pitchFamily="2" charset="-122"/>
              </a:rPr>
              <a:t>    找出本段中心句，说说这句话表现了草原的什么特点？</a:t>
            </a:r>
            <a:endParaRPr lang="zh-CN" altLang="en-US" sz="3200" b="1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文本框 1"/>
          <p:cNvSpPr txBox="1"/>
          <p:nvPr/>
        </p:nvSpPr>
        <p:spPr>
          <a:xfrm>
            <a:off x="345440" y="778193"/>
            <a:ext cx="8064500" cy="24104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那些小丘的线条是那么柔美，就像只用绿色渲染，不用墨线勾勒的中国画那样，到处翠色欲流，轻轻流入云际。这种境界，既使人惊叹，又叫人舒服，既愿久立四望，又想坐下低吟一首奇丽的小诗。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506" name="文本框 3"/>
          <p:cNvSpPr txBox="1"/>
          <p:nvPr/>
        </p:nvSpPr>
        <p:spPr>
          <a:xfrm>
            <a:off x="481965" y="3294380"/>
            <a:ext cx="8025130" cy="1210945"/>
          </a:xfrm>
          <a:prstGeom prst="rect">
            <a:avLst/>
          </a:prstGeom>
          <a:solidFill>
            <a:srgbClr val="92D050"/>
          </a:solidFill>
          <a:ln w="9525">
            <a:noFill/>
          </a:ln>
        </p:spPr>
        <p:txBody>
          <a:bodyPr wrap="square">
            <a:spAutoFit/>
          </a:bodyPr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宋体" panose="02010600030101010101" pitchFamily="2" charset="-122"/>
              </a:rPr>
              <a:t>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读句子，说一说这段话哪一句是直接写草原景色的？根据读的内容你想象到了什么？哪一句是写作者的感受的？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339" name="文本框 19"/>
          <p:cNvSpPr txBox="1"/>
          <p:nvPr/>
        </p:nvSpPr>
        <p:spPr>
          <a:xfrm>
            <a:off x="539433" y="309245"/>
            <a:ext cx="8064500" cy="650875"/>
          </a:xfrm>
          <a:prstGeom prst="rect">
            <a:avLst/>
          </a:prstGeom>
          <a:gradFill>
            <a:gsLst>
              <a:gs pos="0">
                <a:srgbClr val="FBFB11"/>
              </a:gs>
              <a:gs pos="100000">
                <a:srgbClr val="838309"/>
              </a:gs>
            </a:gsLst>
            <a:lin scaled="0"/>
          </a:gradFill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2800" b="1" dirty="0">
                <a:solidFill>
                  <a:srgbClr val="FF3E0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>
                <a:solidFill>
                  <a:srgbClr val="FF3E0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前一句写的是草原景色，后一句写的是作者的感受。</a:t>
            </a:r>
            <a:endParaRPr lang="zh-CN" altLang="en-US" sz="2400" b="1" dirty="0">
              <a:solidFill>
                <a:srgbClr val="FF3E09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1" bldLvl="0" animBg="1"/>
      <p:bldP spid="14339" grpId="0" bldLvl="0" animBg="1"/>
      <p:bldP spid="14339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文本框 3"/>
          <p:cNvSpPr txBox="1"/>
          <p:nvPr/>
        </p:nvSpPr>
        <p:spPr>
          <a:xfrm>
            <a:off x="471805" y="339725"/>
            <a:ext cx="8652510" cy="16414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宋体" panose="02010600030101010101" pitchFamily="2" charset="-122"/>
              </a:rPr>
              <a:t>对比朗读：</a:t>
            </a:r>
            <a:endParaRPr lang="en-US" altLang="zh-CN" sz="2800" b="1" dirty="0">
              <a:latin typeface="宋体" panose="02010600030101010101" pitchFamily="2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2800" b="1" dirty="0">
                <a:latin typeface="宋体" panose="02010600030101010101" pitchFamily="2" charset="-122"/>
              </a:rPr>
              <a:t>    </a:t>
            </a:r>
            <a:r>
              <a:rPr lang="zh-CN" altLang="en-US" sz="2800" b="1" dirty="0">
                <a:latin typeface="宋体" panose="02010600030101010101" pitchFamily="2" charset="-122"/>
              </a:rPr>
              <a:t>如果去掉后一句，表达上会有什么不同呢，读一读，说一说。</a:t>
            </a:r>
            <a:endParaRPr lang="zh-CN" altLang="en-US" sz="2800" b="1" dirty="0">
              <a:latin typeface="宋体" panose="02010600030101010101" pitchFamily="2" charset="-122"/>
            </a:endParaRPr>
          </a:p>
        </p:txBody>
      </p:sp>
      <p:sp>
        <p:nvSpPr>
          <p:cNvPr id="15363" name="文本框 19"/>
          <p:cNvSpPr txBox="1"/>
          <p:nvPr/>
        </p:nvSpPr>
        <p:spPr>
          <a:xfrm>
            <a:off x="617220" y="1925955"/>
            <a:ext cx="8064500" cy="11982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  <a:spcBef>
                <a:spcPts val="600"/>
              </a:spcBef>
            </a:pPr>
            <a:r>
              <a:rPr lang="zh-CN" altLang="en-US" sz="3200" b="1" dirty="0">
                <a:solidFill>
                  <a:srgbClr val="FF3E0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800" b="1" dirty="0">
                <a:solidFill>
                  <a:srgbClr val="FF3E0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作者的感受是作者看到美景后自然的真情流露，情真意切，情景交融。</a:t>
            </a:r>
            <a:endParaRPr lang="zh-CN" altLang="en-US" sz="2800" b="1" dirty="0">
              <a:solidFill>
                <a:srgbClr val="FF3E09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29055" y="2954020"/>
            <a:ext cx="5899150" cy="730885"/>
          </a:xfrm>
          <a:prstGeom prst="rect">
            <a:avLst/>
          </a:prstGeom>
          <a:noFill/>
          <a:ln>
            <a:noFill/>
          </a:ln>
        </p:spPr>
        <p:txBody>
          <a:bodyPr wrap="none" anchor="t"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在写景中融入感受有什么好处？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058" name="文本框 1"/>
          <p:cNvSpPr txBox="1"/>
          <p:nvPr/>
        </p:nvSpPr>
        <p:spPr>
          <a:xfrm>
            <a:off x="944245" y="3733800"/>
            <a:ext cx="6011545" cy="570865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846C21"/>
              </a:gs>
            </a:gsLst>
            <a:lin scaled="0"/>
          </a:gradFill>
          <a:ln w="9525">
            <a:noFill/>
          </a:ln>
        </p:spPr>
        <p:txBody>
          <a:bodyPr wrap="square">
            <a:spAutoFit/>
          </a:bodyPr>
          <a:p>
            <a:pPr marL="457200" indent="-457200" eaLnBrk="1" hangingPunct="1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2400" b="1" dirty="0">
                <a:latin typeface="宋体" panose="02010600030101010101" pitchFamily="2" charset="-122"/>
              </a:rPr>
              <a:t>在写景中融入感受使景物更有感染力。</a:t>
            </a:r>
            <a:endParaRPr lang="zh-CN" altLang="en-US" sz="2400" b="1" dirty="0">
              <a:latin typeface="宋体" panose="02010600030101010101" pitchFamily="2" charset="-122"/>
            </a:endParaRPr>
          </a:p>
        </p:txBody>
      </p:sp>
      <p:sp>
        <p:nvSpPr>
          <p:cNvPr id="3" name="文本框 1"/>
          <p:cNvSpPr txBox="1"/>
          <p:nvPr/>
        </p:nvSpPr>
        <p:spPr>
          <a:xfrm>
            <a:off x="944245" y="4540250"/>
            <a:ext cx="7653020" cy="570865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846C21"/>
              </a:gs>
            </a:gsLst>
            <a:lin scaled="0"/>
          </a:gradFill>
          <a:ln w="9525">
            <a:noFill/>
          </a:ln>
        </p:spPr>
        <p:txBody>
          <a:bodyPr wrap="square">
            <a:spAutoFit/>
          </a:bodyPr>
          <a:p>
            <a:pPr marL="457200" indent="-457200" eaLnBrk="1" hangingPunct="1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zh-CN" altLang="en-US" sz="2400" b="1" dirty="0">
                <a:latin typeface="宋体" panose="02010600030101010101" pitchFamily="2" charset="-122"/>
              </a:rPr>
              <a:t>在写景中融入感受，能将作者的情感表达得更充分。</a:t>
            </a:r>
            <a:endParaRPr lang="zh-CN" altLang="en-US" sz="2400" b="1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  <p:bldP spid="2" grpId="0"/>
      <p:bldP spid="2" grpId="1"/>
      <p:bldP spid="45058" grpId="0" bldLvl="0" animBg="1"/>
      <p:bldP spid="3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文本框 2"/>
          <p:cNvSpPr txBox="1"/>
          <p:nvPr/>
        </p:nvSpPr>
        <p:spPr>
          <a:xfrm>
            <a:off x="427038" y="927735"/>
            <a:ext cx="4649787" cy="14452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00000"/>
              </a:lnSpc>
              <a:spcBef>
                <a:spcPts val="600"/>
              </a:spcBef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羊群一会儿上了小丘，一会儿又下来，走在哪里都像给无边的绿毯绣上了白色的大花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932" y="1082211"/>
            <a:ext cx="3687136" cy="24542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文本框 4"/>
          <p:cNvSpPr txBox="1"/>
          <p:nvPr/>
        </p:nvSpPr>
        <p:spPr>
          <a:xfrm>
            <a:off x="1344613" y="1801813"/>
            <a:ext cx="688975" cy="5708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2400" b="1" dirty="0">
                <a:solidFill>
                  <a:srgbClr val="FF3E0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绣</a:t>
            </a:r>
            <a:endParaRPr lang="zh-CN" altLang="en-US" sz="2400" b="1" dirty="0">
              <a:solidFill>
                <a:srgbClr val="FF3E09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427355" y="276860"/>
            <a:ext cx="7243445" cy="650875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 wrap="square">
            <a:spAutoFit/>
          </a:bodyPr>
          <a:p>
            <a:pPr eaLnBrk="1" hangingPunct="1">
              <a:lnSpc>
                <a:spcPct val="13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读一读，说一说读了这个句子你有什么体会？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578" name="文本框 19"/>
          <p:cNvSpPr txBox="1"/>
          <p:nvPr/>
        </p:nvSpPr>
        <p:spPr>
          <a:xfrm>
            <a:off x="488315" y="2372995"/>
            <a:ext cx="4460875" cy="2430145"/>
          </a:xfrm>
          <a:prstGeom prst="rect">
            <a:avLst/>
          </a:prstGeom>
          <a:gradFill>
            <a:gsLst>
              <a:gs pos="0">
                <a:srgbClr val="FECF40"/>
              </a:gs>
              <a:gs pos="100000">
                <a:srgbClr val="846C21"/>
              </a:gs>
            </a:gsLst>
            <a:lin scaled="0"/>
          </a:gradFill>
          <a:ln w="9525">
            <a:noFill/>
          </a:ln>
        </p:spPr>
        <p:txBody>
          <a:bodyPr wrap="square">
            <a:spAutoFit/>
          </a:bodyPr>
          <a:p>
            <a:pPr eaLnBrk="1" hangingPunct="1">
              <a:lnSpc>
                <a:spcPct val="100000"/>
              </a:lnSpc>
              <a:spcBef>
                <a:spcPts val="600"/>
              </a:spcBef>
            </a:pP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“绣”字用得妙，羊群本来在吃草而随意走来走去，可在老舍的笔下，它们就是能工巧匠，在精心为草原这块无边的绿毯绣上白色的大花，并且图案在不断变化，真是美极了！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5" grpId="0"/>
      <p:bldP spid="6" grpId="0" bldLvl="0" animBg="1"/>
      <p:bldP spid="2457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7650" name="图片 1"/>
          <p:cNvPicPr>
            <a:picLocks noChangeAspect="1"/>
          </p:cNvPicPr>
          <p:nvPr/>
        </p:nvPicPr>
        <p:blipFill>
          <a:blip r:embed="rId1"/>
          <a:srcRect b="11168"/>
          <a:stretch>
            <a:fillRect/>
          </a:stretch>
        </p:blipFill>
        <p:spPr>
          <a:xfrm>
            <a:off x="33020" y="-10160"/>
            <a:ext cx="9144000" cy="51641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1" name="文本框 2"/>
          <p:cNvSpPr txBox="1"/>
          <p:nvPr/>
        </p:nvSpPr>
        <p:spPr>
          <a:xfrm>
            <a:off x="286385" y="326390"/>
            <a:ext cx="8636635" cy="1770380"/>
          </a:xfrm>
          <a:prstGeom prst="rect">
            <a:avLst/>
          </a:prstGeom>
          <a:solidFill>
            <a:srgbClr val="FFFFFF">
              <a:alpha val="69803"/>
            </a:srgbClr>
          </a:solidFill>
          <a:ln w="9525">
            <a:noFill/>
          </a:ln>
        </p:spPr>
        <p:txBody>
          <a:bodyPr wrap="square"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2800" b="1" dirty="0">
                <a:solidFill>
                  <a:srgbClr val="00729A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那些小丘的线条是那么柔美，就像只用绿色渲染，不用墨线勾勒的中国画那样，到处翠色欲流，轻轻流入云际。</a:t>
            </a:r>
            <a:endParaRPr lang="zh-CN" altLang="en-US" sz="2800" b="1" dirty="0">
              <a:solidFill>
                <a:srgbClr val="00729A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777163" y="326390"/>
            <a:ext cx="1296987" cy="650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2800" b="1" dirty="0">
                <a:solidFill>
                  <a:srgbClr val="33CC3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渲染</a:t>
            </a:r>
            <a:endParaRPr lang="zh-CN" altLang="en-US" sz="2800" b="1" dirty="0">
              <a:solidFill>
                <a:srgbClr val="33CC33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707515" y="885825"/>
            <a:ext cx="1296988" cy="650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勾勒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9698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028" y="1992313"/>
            <a:ext cx="3835400" cy="26384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79" name="文本框 1"/>
          <p:cNvSpPr txBox="1"/>
          <p:nvPr/>
        </p:nvSpPr>
        <p:spPr>
          <a:xfrm>
            <a:off x="1474788" y="4444048"/>
            <a:ext cx="1655762" cy="7096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渲染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9700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2163" y="1992313"/>
            <a:ext cx="3902075" cy="26384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4581" name="文本框 1"/>
          <p:cNvSpPr txBox="1"/>
          <p:nvPr/>
        </p:nvSpPr>
        <p:spPr>
          <a:xfrm>
            <a:off x="5725478" y="4444683"/>
            <a:ext cx="1655762" cy="7096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勾勒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24579" grpId="0"/>
      <p:bldP spid="2458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602" name="图片 4"/>
          <p:cNvPicPr>
            <a:picLocks noChangeAspect="1"/>
          </p:cNvPicPr>
          <p:nvPr/>
        </p:nvPicPr>
        <p:blipFill>
          <a:blip r:embed="rId1"/>
          <a:srcRect t="11850" b="12843"/>
          <a:stretch>
            <a:fillRect/>
          </a:stretch>
        </p:blipFill>
        <p:spPr>
          <a:xfrm>
            <a:off x="1588" y="0"/>
            <a:ext cx="9142412" cy="516413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539750" y="484188"/>
            <a:ext cx="7056438" cy="24479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文本框 3"/>
          <p:cNvSpPr txBox="1"/>
          <p:nvPr/>
        </p:nvSpPr>
        <p:spPr>
          <a:xfrm>
            <a:off x="611188" y="484188"/>
            <a:ext cx="7993062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宋体" panose="02010600030101010101" pitchFamily="2" charset="-122"/>
              </a:rPr>
              <a:t>想象：羊群在草原上还可以比作什么？</a:t>
            </a:r>
            <a:endParaRPr lang="zh-CN" altLang="en-US" sz="3200" b="1" dirty="0">
              <a:latin typeface="宋体" panose="02010600030101010101" pitchFamily="2" charset="-122"/>
            </a:endParaRPr>
          </a:p>
        </p:txBody>
      </p:sp>
      <p:sp>
        <p:nvSpPr>
          <p:cNvPr id="6" name="文本框 19"/>
          <p:cNvSpPr txBox="1"/>
          <p:nvPr/>
        </p:nvSpPr>
        <p:spPr>
          <a:xfrm>
            <a:off x="611188" y="1360488"/>
            <a:ext cx="727392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3200" b="1" dirty="0">
                <a:solidFill>
                  <a:srgbClr val="0099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像碧绿的大海上扬起了点点白帆。</a:t>
            </a:r>
            <a:endParaRPr lang="zh-CN" altLang="en-US" sz="3200" b="1" dirty="0">
              <a:solidFill>
                <a:srgbClr val="0099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19"/>
          <p:cNvSpPr txBox="1"/>
          <p:nvPr/>
        </p:nvSpPr>
        <p:spPr>
          <a:xfrm>
            <a:off x="611188" y="2189163"/>
            <a:ext cx="7345362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3200" b="1" dirty="0">
                <a:solidFill>
                  <a:srgbClr val="0099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像碧绿的湖面上盛开着朵朵白莲花。</a:t>
            </a:r>
            <a:endParaRPr lang="zh-CN" altLang="en-US" sz="3200" b="1" dirty="0">
              <a:solidFill>
                <a:srgbClr val="0099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8" name="文本框 1"/>
          <p:cNvSpPr txBox="1"/>
          <p:nvPr/>
        </p:nvSpPr>
        <p:spPr>
          <a:xfrm>
            <a:off x="449580" y="336233"/>
            <a:ext cx="8248650" cy="193103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那些小丘的线条是那么柔美，就像只用绿色渲染，不用墨线勾勒的中国画那样，到处翠色欲流，轻轻流入云际。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538913" y="1069975"/>
            <a:ext cx="2160587" cy="650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2800" b="1" dirty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翠色欲流</a:t>
            </a:r>
            <a:endParaRPr lang="zh-CN" altLang="en-US" sz="2800" b="1" dirty="0">
              <a:solidFill>
                <a:srgbClr val="00B05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81405" y="2191385"/>
            <a:ext cx="6848475" cy="570865"/>
          </a:xfrm>
          <a:prstGeom prst="rect">
            <a:avLst/>
          </a:prstGeom>
          <a:gradFill>
            <a:gsLst>
              <a:gs pos="0">
                <a:srgbClr val="9EE256"/>
              </a:gs>
              <a:gs pos="100000">
                <a:srgbClr val="52762D"/>
              </a:gs>
            </a:gsLst>
            <a:lin scaled="0"/>
          </a:gradFill>
          <a:ln w="9525">
            <a:noFill/>
          </a:ln>
        </p:spPr>
        <p:txBody>
          <a:bodyPr wrap="square">
            <a:spAutoFit/>
          </a:bodyPr>
          <a:p>
            <a:pPr eaLnBrk="1" hangingPunct="1">
              <a:lnSpc>
                <a:spcPct val="130000"/>
              </a:lnSpc>
            </a:pPr>
            <a:r>
              <a:rPr lang="zh-CN" altLang="en-US" sz="2400" b="1" dirty="0">
                <a:latin typeface="宋体" panose="02010600030101010101" pitchFamily="2" charset="-122"/>
              </a:rPr>
              <a:t>这个句子里，还有哪个词让你感受到了草原的美？</a:t>
            </a:r>
            <a:endParaRPr lang="zh-CN" altLang="en-US" sz="2400" b="1" dirty="0">
              <a:latin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811020" y="2674938"/>
            <a:ext cx="7848600" cy="73088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宋体" panose="02010600030101010101" pitchFamily="2" charset="-122"/>
              </a:rPr>
              <a:t> 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“翠”比“绿”好在哪儿？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5" name="文本框 19"/>
          <p:cNvSpPr txBox="1"/>
          <p:nvPr/>
        </p:nvSpPr>
        <p:spPr>
          <a:xfrm>
            <a:off x="636270" y="3406140"/>
            <a:ext cx="8063230" cy="570865"/>
          </a:xfrm>
          <a:prstGeom prst="rect">
            <a:avLst/>
          </a:prstGeom>
          <a:gradFill>
            <a:gsLst>
              <a:gs pos="0">
                <a:srgbClr val="FBFB11"/>
              </a:gs>
              <a:gs pos="100000">
                <a:srgbClr val="838309"/>
              </a:gs>
            </a:gsLst>
            <a:lin scaled="0"/>
          </a:gradFill>
          <a:ln w="9525">
            <a:noFill/>
          </a:ln>
        </p:spPr>
        <p:txBody>
          <a:bodyPr wrap="square"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2400" b="1" dirty="0">
                <a:solidFill>
                  <a:srgbClr val="0074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“翠”字让人感觉特别通透，相比之下，“绿”显得死板。</a:t>
            </a:r>
            <a:endParaRPr lang="zh-CN" altLang="en-US" sz="2400" b="1" dirty="0">
              <a:solidFill>
                <a:srgbClr val="0074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19"/>
          <p:cNvSpPr txBox="1"/>
          <p:nvPr/>
        </p:nvSpPr>
        <p:spPr>
          <a:xfrm flipH="1">
            <a:off x="636270" y="4106545"/>
            <a:ext cx="8054340" cy="953135"/>
          </a:xfrm>
          <a:prstGeom prst="rect">
            <a:avLst/>
          </a:prstGeom>
          <a:gradFill>
            <a:gsLst>
              <a:gs pos="0">
                <a:srgbClr val="FBFB11"/>
              </a:gs>
              <a:gs pos="100000">
                <a:srgbClr val="838309"/>
              </a:gs>
            </a:gsLst>
            <a:lin scaled="0"/>
          </a:gradFill>
          <a:ln w="9525">
            <a:noFill/>
          </a:ln>
        </p:spPr>
        <p:txBody>
          <a:bodyPr wrap="square">
            <a:spAutoFit/>
          </a:bodyPr>
          <a:p>
            <a:pPr eaLnBrk="1" hangingPunct="1">
              <a:lnSpc>
                <a:spcPct val="100000"/>
              </a:lnSpc>
              <a:spcBef>
                <a:spcPts val="600"/>
              </a:spcBef>
            </a:pPr>
            <a:r>
              <a:rPr lang="zh-CN" altLang="en-US" sz="3200" b="1" dirty="0">
                <a:solidFill>
                  <a:srgbClr val="0074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400" b="1" dirty="0">
                <a:solidFill>
                  <a:srgbClr val="0074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“翠”比一般的绿更鲜亮，更有光泽，绿得更丰富、更饱满，绿得好像都快要流淌下来。</a:t>
            </a:r>
            <a:endParaRPr lang="zh-CN" altLang="en-US" sz="2400" b="1" dirty="0">
              <a:solidFill>
                <a:srgbClr val="0074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ldLvl="0" animBg="1"/>
      <p:bldP spid="3" grpId="1"/>
      <p:bldP spid="2" grpId="0"/>
      <p:bldP spid="5" grpId="0" bldLvl="0" animBg="1"/>
      <p:bldP spid="6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8674" name="文本框 1"/>
          <p:cNvSpPr txBox="1"/>
          <p:nvPr/>
        </p:nvSpPr>
        <p:spPr>
          <a:xfrm>
            <a:off x="755650" y="1851025"/>
            <a:ext cx="7775575" cy="2654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宋体" panose="02010600030101010101" pitchFamily="2" charset="-122"/>
              </a:rPr>
              <a:t>    我们读书就要这样去读，不仅要读懂文字表面的意思，还要用心去感悟、用情去体验、用想象去补充，读出文字背后隐含的意思。</a:t>
            </a:r>
            <a:endParaRPr lang="zh-CN" altLang="en-US" sz="3200" b="1" dirty="0">
              <a:latin typeface="宋体" panose="02010600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370138" y="-236537"/>
            <a:ext cx="4073525" cy="2332037"/>
            <a:chOff x="2370137" y="-236562"/>
            <a:chExt cx="4074071" cy="2331724"/>
          </a:xfrm>
        </p:grpSpPr>
        <p:pic>
          <p:nvPicPr>
            <p:cNvPr id="3277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370137" y="-236562"/>
              <a:ext cx="4074071" cy="233172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8676" name="文本框 3"/>
            <p:cNvSpPr txBox="1">
              <a:spLocks noChangeArrowheads="1"/>
            </p:cNvSpPr>
            <p:nvPr/>
          </p:nvSpPr>
          <p:spPr bwMode="auto">
            <a:xfrm>
              <a:off x="2987757" y="626923"/>
              <a:ext cx="3169075" cy="733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3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读书方法归纳</a:t>
              </a:r>
              <a:endPara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pic>
          <p:nvPicPr>
            <p:cNvPr id="3277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282707" y="411510"/>
              <a:ext cx="1017560" cy="1526341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52070" y="570230"/>
            <a:ext cx="9039860" cy="425640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304800">
              <a:lnSpc>
                <a:spcPts val="4060"/>
              </a:lnSpc>
            </a:pPr>
            <a:r>
              <a:rPr lang="en-US" altLang="zh-CN" sz="3200">
                <a:ea typeface="宋体" panose="02010600030101010101" pitchFamily="2" charset="-122"/>
              </a:rPr>
              <a:t>                         </a:t>
            </a:r>
            <a:r>
              <a:rPr lang="en-US" altLang="zh-CN" sz="3200" b="1">
                <a:ea typeface="宋体" panose="02010600030101010101" pitchFamily="2" charset="-122"/>
              </a:rPr>
              <a:t> </a:t>
            </a:r>
            <a:r>
              <a:rPr lang="zh-CN" sz="3200" b="1">
                <a:solidFill>
                  <a:srgbClr val="FF0000"/>
                </a:solidFill>
                <a:ea typeface="宋体" panose="02010600030101010101" pitchFamily="2" charset="-122"/>
              </a:rPr>
              <a:t>写一写家乡的某处景物。</a:t>
            </a:r>
            <a:endParaRPr lang="zh-CN" sz="3200" b="1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indent="304800">
              <a:lnSpc>
                <a:spcPts val="4060"/>
              </a:lnSpc>
            </a:pPr>
            <a:r>
              <a:rPr lang="zh-CN" sz="3200">
                <a:ea typeface="宋体" panose="02010600030101010101" pitchFamily="2" charset="-122"/>
              </a:rPr>
              <a:t>      </a:t>
            </a:r>
            <a:r>
              <a:rPr lang="zh-CN" sz="28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要求：100—200字，运用比喻、拟人等修辞手法，使用情景交融的写法。    提示：在《草原》一课中，我们赏析了一些比喻句和拟人句，这两种修辞手法使句子表达更生动，可以进行借鉴；情景交融则是《草原》的主要写法，要把写景和抒情自然地融合到一起，注意抒情的穿插要安排合理，不可太生硬。</a:t>
            </a:r>
            <a:endParaRPr lang="zh-CN" altLang="en-US" sz="280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2070" y="128270"/>
            <a:ext cx="2086610" cy="73088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square">
            <a:spAutoFit/>
          </a:bodyPr>
          <a:p>
            <a:pPr algn="ctr"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32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小练笔</a:t>
            </a:r>
            <a:endParaRPr lang="zh-CN" altLang="en-US" sz="3200" b="1" dirty="0" smtClean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6866" name="文本框 2"/>
          <p:cNvSpPr txBox="1"/>
          <p:nvPr/>
        </p:nvSpPr>
        <p:spPr>
          <a:xfrm>
            <a:off x="641350" y="1122680"/>
            <a:ext cx="7860665" cy="31692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>
              <a:lnSpc>
                <a:spcPts val="4000"/>
              </a:lnSpc>
            </a:pPr>
            <a:r>
              <a:rPr sz="2000" b="1" dirty="0">
                <a:latin typeface="宋体" panose="02010600030101010101" pitchFamily="2" charset="-122"/>
              </a:rPr>
              <a:t>1.</a:t>
            </a:r>
            <a:r>
              <a:rPr sz="2400" b="1" dirty="0">
                <a:latin typeface="宋体" panose="02010600030101010101" pitchFamily="2" charset="-122"/>
              </a:rPr>
              <a:t>抄写生字词。</a:t>
            </a:r>
            <a:endParaRPr sz="2400" b="1" dirty="0">
              <a:latin typeface="宋体" panose="02010600030101010101" pitchFamily="2" charset="-122"/>
            </a:endParaRPr>
          </a:p>
          <a:p>
            <a:pPr eaLnBrk="1" hangingPunct="1">
              <a:lnSpc>
                <a:spcPts val="4000"/>
              </a:lnSpc>
            </a:pPr>
            <a:r>
              <a:rPr sz="2400" b="1" dirty="0">
                <a:latin typeface="宋体" panose="02010600030101010101" pitchFamily="2" charset="-122"/>
              </a:rPr>
              <a:t>2.背诵第1自然段。</a:t>
            </a:r>
            <a:endParaRPr sz="2400" b="1" dirty="0">
              <a:latin typeface="宋体" panose="02010600030101010101" pitchFamily="2" charset="-122"/>
            </a:endParaRPr>
          </a:p>
          <a:p>
            <a:pPr eaLnBrk="1" hangingPunct="1">
              <a:lnSpc>
                <a:spcPts val="4000"/>
              </a:lnSpc>
            </a:pPr>
            <a:r>
              <a:rPr sz="2400" b="1" dirty="0">
                <a:latin typeface="宋体" panose="02010600030101010101" pitchFamily="2" charset="-122"/>
              </a:rPr>
              <a:t>3.抄写情景交融的句子。（要求1.抄写句段时，字的中心要在横格的中线上，保持水平。字距要差不多，标点符号和字之间也要保持一定的距离</a:t>
            </a:r>
            <a:r>
              <a:rPr lang="zh-CN" sz="2400" b="1" dirty="0">
                <a:latin typeface="宋体" panose="02010600030101010101" pitchFamily="2" charset="-122"/>
              </a:rPr>
              <a:t>。</a:t>
            </a:r>
            <a:r>
              <a:rPr sz="2400" b="1" dirty="0">
                <a:latin typeface="宋体" panose="02010600030101010101" pitchFamily="2" charset="-122"/>
              </a:rPr>
              <a:t>2.字距要比行距小，字的大小基本一致，两边留的空白大致相等。）</a:t>
            </a:r>
            <a:r>
              <a:rPr lang="zh-CN" altLang="en-US" sz="3600" b="1" dirty="0">
                <a:latin typeface="宋体" panose="02010600030101010101" pitchFamily="2" charset="-122"/>
              </a:rPr>
              <a:t>。</a:t>
            </a:r>
            <a:endParaRPr lang="zh-CN" altLang="en-US" sz="3600" b="1" dirty="0">
              <a:latin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0010" y="88265"/>
            <a:ext cx="2086610" cy="73088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square">
            <a:spAutoFit/>
          </a:bodyPr>
          <a:p>
            <a:pPr algn="ctr"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32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课后作业</a:t>
            </a:r>
            <a:endParaRPr lang="zh-CN" altLang="en-US" sz="3200" b="1" dirty="0" smtClean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b="11626"/>
          <a:stretch>
            <a:fillRect/>
          </a:stretch>
        </p:blipFill>
        <p:spPr>
          <a:xfrm>
            <a:off x="0" y="0"/>
            <a:ext cx="9144000" cy="51641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rcRect r="23978"/>
          <a:stretch>
            <a:fillRect/>
          </a:stretch>
        </p:blipFill>
        <p:spPr>
          <a:xfrm>
            <a:off x="-6350" y="0"/>
            <a:ext cx="9186863" cy="51641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54262" t="64813" r="5810" b="11956"/>
          <a:stretch>
            <a:fillRect/>
          </a:stretch>
        </p:blipFill>
        <p:spPr>
          <a:xfrm>
            <a:off x="3167063" y="123825"/>
            <a:ext cx="2809875" cy="16335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894" name="文本框 1"/>
          <p:cNvSpPr txBox="1"/>
          <p:nvPr/>
        </p:nvSpPr>
        <p:spPr>
          <a:xfrm>
            <a:off x="3529013" y="617538"/>
            <a:ext cx="2085975" cy="646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第</a:t>
            </a:r>
            <a:r>
              <a:rPr lang="en-US" altLang="zh-CN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课时</a:t>
            </a:r>
            <a:endParaRPr lang="zh-CN" altLang="en-US" sz="3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62" name="文本框 1"/>
          <p:cNvSpPr txBox="1"/>
          <p:nvPr/>
        </p:nvSpPr>
        <p:spPr>
          <a:xfrm>
            <a:off x="827088" y="1492250"/>
            <a:ext cx="7848600" cy="1920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宋体" panose="02010600030101010101" pitchFamily="2" charset="-122"/>
              </a:rPr>
              <a:t>    老舍先生是怎样描绘见面后的动人场景的呢？请大家自由读第</a:t>
            </a:r>
            <a:r>
              <a:rPr lang="en-US" altLang="zh-CN" sz="3200" b="1" dirty="0">
                <a:latin typeface="宋体" panose="02010600030101010101" pitchFamily="2" charset="-122"/>
              </a:rPr>
              <a:t>2</a:t>
            </a:r>
            <a:r>
              <a:rPr lang="zh-CN" altLang="en-US" sz="3200" b="1" dirty="0">
                <a:latin typeface="宋体" panose="02010600030101010101" pitchFamily="2" charset="-122"/>
              </a:rPr>
              <a:t>～</a:t>
            </a:r>
            <a:r>
              <a:rPr lang="en-US" altLang="zh-CN" sz="3200" b="1" dirty="0">
                <a:latin typeface="宋体" panose="02010600030101010101" pitchFamily="2" charset="-122"/>
              </a:rPr>
              <a:t>5</a:t>
            </a:r>
            <a:r>
              <a:rPr lang="zh-CN" altLang="en-US" sz="3200" b="1" dirty="0">
                <a:latin typeface="宋体" panose="02010600030101010101" pitchFamily="2" charset="-122"/>
              </a:rPr>
              <a:t>自然段，用你的朗读再现你所想象到的情景。</a:t>
            </a:r>
            <a:endParaRPr lang="zh-CN" altLang="en-US" sz="3200" b="1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1986" name="文本框 1"/>
          <p:cNvSpPr txBox="1"/>
          <p:nvPr/>
        </p:nvSpPr>
        <p:spPr>
          <a:xfrm>
            <a:off x="684213" y="700088"/>
            <a:ext cx="8135937" cy="1281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宋体" panose="02010600030101010101" pitchFamily="2" charset="-122"/>
              </a:rPr>
              <a:t>    你能用最简单的语言说说这一部分主要写了哪几个场面吗？</a:t>
            </a:r>
            <a:endParaRPr lang="zh-CN" altLang="en-US" sz="3200" b="1" dirty="0">
              <a:latin typeface="宋体" panose="02010600030101010101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27088" y="2427288"/>
            <a:ext cx="1765300" cy="1035050"/>
            <a:chOff x="1043608" y="2643758"/>
            <a:chExt cx="1764196" cy="1034184"/>
          </a:xfrm>
        </p:grpSpPr>
        <p:sp>
          <p:nvSpPr>
            <p:cNvPr id="3" name="云形 2"/>
            <p:cNvSpPr/>
            <p:nvPr/>
          </p:nvSpPr>
          <p:spPr>
            <a:xfrm>
              <a:off x="1043608" y="2643758"/>
              <a:ext cx="1764196" cy="1034184"/>
            </a:xfrm>
            <a:prstGeom prst="clou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74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998" name="文本框 3"/>
            <p:cNvSpPr txBox="1"/>
            <p:nvPr/>
          </p:nvSpPr>
          <p:spPr>
            <a:xfrm>
              <a:off x="1205626" y="2662741"/>
              <a:ext cx="1440160" cy="7784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>
                <a:lnSpc>
                  <a:spcPct val="130000"/>
                </a:lnSpc>
                <a:spcBef>
                  <a:spcPts val="600"/>
                </a:spcBef>
              </a:pPr>
              <a:r>
                <a:rPr lang="zh-CN" altLang="en-US" sz="4000" b="1" dirty="0">
                  <a:solidFill>
                    <a:srgbClr val="0074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远迎</a:t>
              </a:r>
              <a:endParaRPr lang="zh-CN" altLang="en-US" sz="4000" b="1" dirty="0">
                <a:solidFill>
                  <a:srgbClr val="0074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771775" y="3213100"/>
            <a:ext cx="1763713" cy="1035050"/>
            <a:chOff x="1043608" y="2643758"/>
            <a:chExt cx="1764196" cy="1034184"/>
          </a:xfrm>
        </p:grpSpPr>
        <p:sp>
          <p:nvSpPr>
            <p:cNvPr id="7" name="云形 6"/>
            <p:cNvSpPr/>
            <p:nvPr/>
          </p:nvSpPr>
          <p:spPr>
            <a:xfrm>
              <a:off x="1043608" y="2643758"/>
              <a:ext cx="1764196" cy="1034184"/>
            </a:xfrm>
            <a:prstGeom prst="cloud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74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996" name="文本框 7"/>
            <p:cNvSpPr txBox="1"/>
            <p:nvPr/>
          </p:nvSpPr>
          <p:spPr>
            <a:xfrm>
              <a:off x="1206420" y="2722422"/>
              <a:ext cx="1440160" cy="7784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>
                <a:lnSpc>
                  <a:spcPct val="130000"/>
                </a:lnSpc>
                <a:spcBef>
                  <a:spcPts val="600"/>
                </a:spcBef>
              </a:pPr>
              <a:r>
                <a:rPr lang="zh-CN" altLang="en-US" sz="4000" b="1" dirty="0">
                  <a:solidFill>
                    <a:srgbClr val="0074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相见</a:t>
              </a:r>
              <a:endParaRPr lang="zh-CN" altLang="en-US" sz="4000" b="1" dirty="0">
                <a:solidFill>
                  <a:srgbClr val="0074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716463" y="2427288"/>
            <a:ext cx="1763712" cy="1035050"/>
            <a:chOff x="1043608" y="2643758"/>
            <a:chExt cx="1764196" cy="1034184"/>
          </a:xfrm>
        </p:grpSpPr>
        <p:sp>
          <p:nvSpPr>
            <p:cNvPr id="10" name="云形 9"/>
            <p:cNvSpPr/>
            <p:nvPr/>
          </p:nvSpPr>
          <p:spPr>
            <a:xfrm>
              <a:off x="1043608" y="2643758"/>
              <a:ext cx="1764196" cy="1034184"/>
            </a:xfrm>
            <a:prstGeom prst="cloud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74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994" name="文本框 10"/>
            <p:cNvSpPr txBox="1"/>
            <p:nvPr/>
          </p:nvSpPr>
          <p:spPr>
            <a:xfrm>
              <a:off x="1259244" y="2662741"/>
              <a:ext cx="1440160" cy="7784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>
                <a:lnSpc>
                  <a:spcPct val="130000"/>
                </a:lnSpc>
                <a:spcBef>
                  <a:spcPts val="600"/>
                </a:spcBef>
              </a:pPr>
              <a:r>
                <a:rPr lang="zh-CN" altLang="en-US" sz="4000" b="1" dirty="0">
                  <a:solidFill>
                    <a:srgbClr val="0074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款待</a:t>
              </a:r>
              <a:endParaRPr lang="zh-CN" altLang="en-US" sz="4000" b="1" dirty="0">
                <a:solidFill>
                  <a:srgbClr val="0074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659563" y="3213100"/>
            <a:ext cx="1765300" cy="1035050"/>
            <a:chOff x="1043608" y="2643758"/>
            <a:chExt cx="1764196" cy="1034184"/>
          </a:xfrm>
        </p:grpSpPr>
        <p:sp>
          <p:nvSpPr>
            <p:cNvPr id="13" name="云形 12"/>
            <p:cNvSpPr/>
            <p:nvPr/>
          </p:nvSpPr>
          <p:spPr>
            <a:xfrm>
              <a:off x="1043608" y="2643758"/>
              <a:ext cx="1764196" cy="1034184"/>
            </a:xfrm>
            <a:prstGeom prst="cloud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74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992" name="文本框 13"/>
            <p:cNvSpPr txBox="1"/>
            <p:nvPr/>
          </p:nvSpPr>
          <p:spPr>
            <a:xfrm>
              <a:off x="1259761" y="2691626"/>
              <a:ext cx="1440160" cy="77840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>
                <a:lnSpc>
                  <a:spcPct val="130000"/>
                </a:lnSpc>
                <a:spcBef>
                  <a:spcPts val="600"/>
                </a:spcBef>
              </a:pPr>
              <a:r>
                <a:rPr lang="zh-CN" altLang="en-US" sz="4000" b="1" dirty="0">
                  <a:solidFill>
                    <a:srgbClr val="0074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话别</a:t>
              </a:r>
              <a:endParaRPr lang="zh-CN" altLang="en-US" sz="4000" b="1" dirty="0">
                <a:solidFill>
                  <a:srgbClr val="0074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3010" name="文本框 1"/>
          <p:cNvSpPr txBox="1"/>
          <p:nvPr/>
        </p:nvSpPr>
        <p:spPr>
          <a:xfrm>
            <a:off x="900113" y="1135063"/>
            <a:ext cx="7559675" cy="8112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蒙汉情深何忍别，天涯碧草话斜阳！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00113" y="1131888"/>
            <a:ext cx="7559675" cy="812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蒙汉情深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何忍别，天涯碧草话斜阳！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92163" y="2284413"/>
            <a:ext cx="7775575" cy="1430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</a:pPr>
            <a:r>
              <a:rPr lang="zh-CN" altLang="en-US" sz="3600" b="1" dirty="0">
                <a:latin typeface="宋体" panose="02010600030101010101" pitchFamily="2" charset="-122"/>
              </a:rPr>
              <a:t>    学习第</a:t>
            </a:r>
            <a:r>
              <a:rPr lang="en-US" altLang="zh-CN" sz="3600" b="1" dirty="0">
                <a:latin typeface="宋体" panose="02010600030101010101" pitchFamily="2" charset="-122"/>
              </a:rPr>
              <a:t>2</a:t>
            </a:r>
            <a:r>
              <a:rPr lang="zh-CN" altLang="en-US" sz="3600" b="1" dirty="0">
                <a:latin typeface="宋体" panose="02010600030101010101" pitchFamily="2" charset="-122"/>
              </a:rPr>
              <a:t>～</a:t>
            </a:r>
            <a:r>
              <a:rPr lang="en-US" altLang="zh-CN" sz="3600" b="1" dirty="0">
                <a:latin typeface="宋体" panose="02010600030101010101" pitchFamily="2" charset="-122"/>
              </a:rPr>
              <a:t>5</a:t>
            </a:r>
            <a:r>
              <a:rPr lang="zh-CN" altLang="en-US" sz="3600" b="1" dirty="0">
                <a:latin typeface="宋体" panose="02010600030101010101" pitchFamily="2" charset="-122"/>
              </a:rPr>
              <a:t>自然段，看看从哪些地方体会到了“蒙汉情深”？</a:t>
            </a:r>
            <a:endParaRPr lang="zh-CN" altLang="en-US" sz="3600" b="1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4034" name="图片 8"/>
          <p:cNvPicPr>
            <a:picLocks noChangeAspect="1"/>
          </p:cNvPicPr>
          <p:nvPr/>
        </p:nvPicPr>
        <p:blipFill>
          <a:blip r:embed="rId1"/>
          <a:srcRect b="9914"/>
          <a:stretch>
            <a:fillRect/>
          </a:stretch>
        </p:blipFill>
        <p:spPr>
          <a:xfrm>
            <a:off x="-1587" y="0"/>
            <a:ext cx="9174162" cy="51609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4035" name="文本框 1"/>
          <p:cNvSpPr txBox="1"/>
          <p:nvPr/>
        </p:nvSpPr>
        <p:spPr>
          <a:xfrm>
            <a:off x="827088" y="1354138"/>
            <a:ext cx="7705725" cy="2652712"/>
          </a:xfrm>
          <a:prstGeom prst="rect">
            <a:avLst/>
          </a:prstGeom>
          <a:solidFill>
            <a:schemeClr val="bg1">
              <a:alpha val="89018"/>
            </a:schemeClr>
          </a:solidFill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忽然，像被一阵风吹来似的，远处的小丘上出现了一群马，马上的男女老少穿着各色的衣裳，群马疾驰，襟飘带舞，像一条彩虹向我们飞过来。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37275" y="1989138"/>
            <a:ext cx="201612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3200" b="1" dirty="0">
                <a:solidFill>
                  <a:srgbClr val="FF3E0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男女老少</a:t>
            </a:r>
            <a:endParaRPr lang="zh-CN" altLang="en-US" sz="3200" b="1" dirty="0">
              <a:solidFill>
                <a:srgbClr val="FF3E09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33488" y="2620963"/>
            <a:ext cx="230505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3200" b="1" dirty="0">
                <a:solidFill>
                  <a:srgbClr val="FF3E0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各色的衣裳</a:t>
            </a:r>
            <a:endParaRPr lang="zh-CN" altLang="en-US" sz="3200" b="1" dirty="0">
              <a:solidFill>
                <a:srgbClr val="FF3E09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87763" y="3254375"/>
            <a:ext cx="72072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3200" b="1" dirty="0">
                <a:solidFill>
                  <a:srgbClr val="FF3E0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飞</a:t>
            </a:r>
            <a:endParaRPr lang="zh-CN" altLang="en-US" sz="3200" b="1" dirty="0">
              <a:solidFill>
                <a:srgbClr val="FF3E09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09574" y="390302"/>
            <a:ext cx="8554913" cy="731837"/>
          </a:xfrm>
          <a:prstGeom prst="rect">
            <a:avLst/>
          </a:prstGeom>
          <a:solidFill>
            <a:schemeClr val="bg1">
              <a:alpha val="66000"/>
            </a:schemeClr>
          </a:solidFill>
          <a:ln>
            <a:noFill/>
          </a:ln>
          <a:effectLst>
            <a:softEdge rad="38100"/>
          </a:effec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你从哪些词语中感受到蒙古族同胞的热情好客？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7016750" y="3286125"/>
            <a:ext cx="1223963" cy="720725"/>
            <a:chOff x="7016304" y="3208560"/>
            <a:chExt cx="1224136" cy="720080"/>
          </a:xfrm>
        </p:grpSpPr>
        <p:sp>
          <p:nvSpPr>
            <p:cNvPr id="8" name="圆角矩形标注 7"/>
            <p:cNvSpPr/>
            <p:nvPr/>
          </p:nvSpPr>
          <p:spPr>
            <a:xfrm>
              <a:off x="7016304" y="3208560"/>
              <a:ext cx="1224136" cy="720080"/>
            </a:xfrm>
            <a:prstGeom prst="wedgeRoundRectCallout">
              <a:avLst>
                <a:gd name="adj1" fmla="val 3113"/>
                <a:gd name="adj2" fmla="val -146120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4C9277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74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050" name="文本框 8"/>
            <p:cNvSpPr txBox="1"/>
            <p:nvPr/>
          </p:nvSpPr>
          <p:spPr>
            <a:xfrm>
              <a:off x="7120806" y="3219968"/>
              <a:ext cx="1008112" cy="64171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>
                <a:lnSpc>
                  <a:spcPct val="130000"/>
                </a:lnSpc>
                <a:spcBef>
                  <a:spcPts val="600"/>
                </a:spcBef>
              </a:pPr>
              <a:r>
                <a:rPr lang="zh-CN" altLang="en-US" sz="3200" b="1" dirty="0">
                  <a:solidFill>
                    <a:srgbClr val="0074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人多</a:t>
              </a:r>
              <a:endParaRPr lang="zh-CN" altLang="en-US" sz="3200" b="1" dirty="0">
                <a:solidFill>
                  <a:srgbClr val="0074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71550" y="3897313"/>
            <a:ext cx="1944688" cy="720725"/>
            <a:chOff x="7016304" y="3208560"/>
            <a:chExt cx="1944216" cy="720123"/>
          </a:xfrm>
        </p:grpSpPr>
        <p:sp>
          <p:nvSpPr>
            <p:cNvPr id="12" name="圆角矩形标注 11"/>
            <p:cNvSpPr/>
            <p:nvPr/>
          </p:nvSpPr>
          <p:spPr>
            <a:xfrm>
              <a:off x="7016304" y="3208560"/>
              <a:ext cx="1944216" cy="720123"/>
            </a:xfrm>
            <a:prstGeom prst="wedgeRoundRectCallout">
              <a:avLst>
                <a:gd name="adj1" fmla="val 30996"/>
                <a:gd name="adj2" fmla="val -144306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4C9277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74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048" name="文本框 12"/>
            <p:cNvSpPr txBox="1"/>
            <p:nvPr/>
          </p:nvSpPr>
          <p:spPr>
            <a:xfrm>
              <a:off x="7088345" y="3219968"/>
              <a:ext cx="1839714" cy="64117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>
                <a:lnSpc>
                  <a:spcPct val="130000"/>
                </a:lnSpc>
                <a:spcBef>
                  <a:spcPts val="600"/>
                </a:spcBef>
              </a:pPr>
              <a:r>
                <a:rPr lang="zh-CN" altLang="en-US" sz="3200" b="1" dirty="0">
                  <a:solidFill>
                    <a:srgbClr val="0074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节日盛装</a:t>
              </a:r>
              <a:endParaRPr lang="zh-CN" altLang="en-US" sz="3200" b="1" dirty="0">
                <a:solidFill>
                  <a:srgbClr val="0074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779838" y="4238625"/>
            <a:ext cx="1944687" cy="709613"/>
            <a:chOff x="7016304" y="3219968"/>
            <a:chExt cx="1944216" cy="708672"/>
          </a:xfrm>
        </p:grpSpPr>
        <p:sp>
          <p:nvSpPr>
            <p:cNvPr id="15" name="圆角矩形标注 14"/>
            <p:cNvSpPr/>
            <p:nvPr/>
          </p:nvSpPr>
          <p:spPr>
            <a:xfrm>
              <a:off x="7016304" y="3219968"/>
              <a:ext cx="1944216" cy="708672"/>
            </a:xfrm>
            <a:prstGeom prst="wedgeRoundRectCallout">
              <a:avLst>
                <a:gd name="adj1" fmla="val -30454"/>
                <a:gd name="adj2" fmla="val -92506"/>
                <a:gd name="adj3" fmla="val 16667"/>
              </a:avLst>
            </a:prstGeom>
            <a:solidFill>
              <a:schemeClr val="bg1"/>
            </a:solidFill>
            <a:ln w="28575">
              <a:solidFill>
                <a:srgbClr val="4C9277"/>
              </a:solidFill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74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046" name="文本框 15"/>
            <p:cNvSpPr txBox="1"/>
            <p:nvPr/>
          </p:nvSpPr>
          <p:spPr>
            <a:xfrm>
              <a:off x="7068555" y="3219968"/>
              <a:ext cx="1839714" cy="64171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>
                <a:lnSpc>
                  <a:spcPct val="130000"/>
                </a:lnSpc>
                <a:spcBef>
                  <a:spcPts val="600"/>
                </a:spcBef>
              </a:pPr>
              <a:r>
                <a:rPr lang="zh-CN" altLang="en-US" sz="3200" b="1" dirty="0">
                  <a:solidFill>
                    <a:srgbClr val="0074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心情急切</a:t>
              </a:r>
              <a:endParaRPr lang="zh-CN" altLang="en-US" sz="3200" b="1" dirty="0">
                <a:solidFill>
                  <a:srgbClr val="0074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5058" name="文本框 1"/>
          <p:cNvSpPr txBox="1"/>
          <p:nvPr/>
        </p:nvSpPr>
        <p:spPr>
          <a:xfrm>
            <a:off x="755650" y="1347788"/>
            <a:ext cx="7704138" cy="2652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也不知道是谁的手，总是热乎乎地握着，握住不放。大家的语言不同，心可是一样。你说你的，我说我的，总的意思是民族团结互助。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47813" y="484188"/>
            <a:ext cx="6427787" cy="7318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宋体" panose="02010600030101010101" pitchFamily="2" charset="-122"/>
              </a:rPr>
              <a:t>蒙古族同胞和我们是怎样握手的？</a:t>
            </a:r>
            <a:endParaRPr lang="zh-CN" altLang="en-US" sz="3200" b="1" dirty="0">
              <a:latin typeface="宋体" panose="02010600030101010101" pitchFamily="2" charset="-122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755650" y="1347788"/>
            <a:ext cx="7704138" cy="265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也不知道是谁的手，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总是热乎乎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地握着，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握住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不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放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。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大家的语言不同，心可是一样。你说你的，我说我的，总的意思是民族团结互助。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635375" y="2571750"/>
            <a:ext cx="4608513" cy="0"/>
          </a:xfrm>
          <a:prstGeom prst="line">
            <a:avLst/>
          </a:prstGeom>
          <a:ln w="28575">
            <a:solidFill>
              <a:srgbClr val="F57913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827088" y="3221038"/>
            <a:ext cx="1152525" cy="0"/>
          </a:xfrm>
          <a:prstGeom prst="line">
            <a:avLst/>
          </a:prstGeom>
          <a:ln w="28575">
            <a:solidFill>
              <a:srgbClr val="F57913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 bwMode="auto">
          <a:xfrm>
            <a:off x="4716463" y="3508375"/>
            <a:ext cx="3384550" cy="1439863"/>
            <a:chOff x="4716016" y="3507853"/>
            <a:chExt cx="3384376" cy="1440466"/>
          </a:xfrm>
          <a:solidFill>
            <a:schemeClr val="accent6">
              <a:lumMod val="75000"/>
            </a:schemeClr>
          </a:solidFill>
        </p:grpSpPr>
        <p:sp>
          <p:nvSpPr>
            <p:cNvPr id="10" name="云形标注 9"/>
            <p:cNvSpPr/>
            <p:nvPr/>
          </p:nvSpPr>
          <p:spPr>
            <a:xfrm>
              <a:off x="4716016" y="3507853"/>
              <a:ext cx="3384376" cy="1440466"/>
            </a:xfrm>
            <a:prstGeom prst="cloudCallout">
              <a:avLst>
                <a:gd name="adj1" fmla="val -13113"/>
                <a:gd name="adj2" fmla="val -103472"/>
              </a:avLst>
            </a:prstGeom>
            <a:grpFill/>
            <a:ln>
              <a:noFill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066" name="文本框 10"/>
            <p:cNvSpPr txBox="1">
              <a:spLocks noChangeArrowheads="1"/>
            </p:cNvSpPr>
            <p:nvPr/>
          </p:nvSpPr>
          <p:spPr bwMode="auto">
            <a:xfrm>
              <a:off x="4860032" y="3561907"/>
              <a:ext cx="3096344" cy="120766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    他们的心愿都是什么呢？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3" name="圆角矩形 12"/>
          <p:cNvSpPr/>
          <p:nvPr/>
        </p:nvSpPr>
        <p:spPr>
          <a:xfrm>
            <a:off x="827088" y="3363913"/>
            <a:ext cx="2449513" cy="50323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2" name="文本框 1"/>
          <p:cNvSpPr txBox="1"/>
          <p:nvPr/>
        </p:nvSpPr>
        <p:spPr>
          <a:xfrm>
            <a:off x="755650" y="987425"/>
            <a:ext cx="7704138" cy="2652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奶茶倒上了，奶豆腐摆上了，主客都盘腿坐下，谁都有礼貌，谁都又那么亲热，一点儿不拘束。不大一会儿，好客的主人端进来大盘的手抓羊肉。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47813" y="334963"/>
            <a:ext cx="6427787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宋体" panose="02010600030101010101" pitchFamily="2" charset="-122"/>
              </a:rPr>
              <a:t>你从这段话中读出了什么？</a:t>
            </a:r>
            <a:endParaRPr lang="zh-CN" altLang="en-US" sz="3200" b="1" dirty="0">
              <a:latin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5650" y="987425"/>
            <a:ext cx="7704138" cy="2652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>
                <a:solidFill>
                  <a:srgbClr val="FF3E0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奶茶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倒上了，</a:t>
            </a:r>
            <a:r>
              <a:rPr lang="zh-CN" altLang="en-US" sz="3200" b="1" dirty="0">
                <a:solidFill>
                  <a:srgbClr val="FF3E0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奶豆腐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摆上了，主客都盘腿坐下，谁都有礼貌，谁都又那么亲热，一点儿不拘束。不大一会儿，好客的主人端进来大盘的</a:t>
            </a:r>
            <a:r>
              <a:rPr lang="zh-CN" altLang="en-US" sz="3200" b="1" dirty="0">
                <a:solidFill>
                  <a:srgbClr val="FF3E09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手抓羊肉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5364163" y="2952750"/>
            <a:ext cx="2233613" cy="711200"/>
          </a:xfrm>
          <a:prstGeom prst="rect">
            <a:avLst/>
          </a:prstGeom>
          <a:noFill/>
          <a:ln w="57150">
            <a:solidFill>
              <a:srgbClr val="FFC305"/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蒙汉情深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92163" y="3663950"/>
            <a:ext cx="7632700" cy="11953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latin typeface="宋体" panose="02010600030101010101" pitchFamily="2" charset="-122"/>
              </a:rPr>
              <a:t>    这样热闹的场面，让你想到了什么时候的情景？</a:t>
            </a:r>
            <a:endParaRPr lang="zh-CN" altLang="en-US" sz="3200" b="1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106" name="文本框 1"/>
          <p:cNvSpPr txBox="1"/>
          <p:nvPr/>
        </p:nvSpPr>
        <p:spPr>
          <a:xfrm>
            <a:off x="827088" y="1419225"/>
            <a:ext cx="7705725" cy="20129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    饭后，小伙子们表演套马、摔跤，姑娘们表演了民族舞蹈。客人们也舞的舞，唱的唱，还要骑一骑蒙古马。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8130" name="组合 8"/>
          <p:cNvGrpSpPr/>
          <p:nvPr/>
        </p:nvGrpSpPr>
        <p:grpSpPr>
          <a:xfrm>
            <a:off x="1403350" y="411163"/>
            <a:ext cx="3455988" cy="2054225"/>
            <a:chOff x="683568" y="325859"/>
            <a:chExt cx="3777908" cy="2244969"/>
          </a:xfrm>
        </p:grpSpPr>
        <p:pic>
          <p:nvPicPr>
            <p:cNvPr id="48137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55567" y="216282"/>
              <a:ext cx="3638453" cy="249826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4042" name="文本框 2"/>
            <p:cNvSpPr txBox="1">
              <a:spLocks noChangeArrowheads="1"/>
            </p:cNvSpPr>
            <p:nvPr/>
          </p:nvSpPr>
          <p:spPr bwMode="auto">
            <a:xfrm>
              <a:off x="2818077" y="325859"/>
              <a:ext cx="1643399" cy="7997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3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套马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48131" name="组合 9"/>
          <p:cNvGrpSpPr/>
          <p:nvPr/>
        </p:nvGrpSpPr>
        <p:grpSpPr>
          <a:xfrm>
            <a:off x="5153025" y="987425"/>
            <a:ext cx="2952750" cy="2125663"/>
            <a:chOff x="4932040" y="262782"/>
            <a:chExt cx="3134868" cy="2258065"/>
          </a:xfrm>
        </p:grpSpPr>
        <p:pic>
          <p:nvPicPr>
            <p:cNvPr id="48135" name="图片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807050" y="237014"/>
              <a:ext cx="3384848" cy="242838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4040" name="文本框 5"/>
            <p:cNvSpPr txBox="1">
              <a:spLocks noChangeArrowheads="1"/>
            </p:cNvSpPr>
            <p:nvPr/>
          </p:nvSpPr>
          <p:spPr bwMode="auto">
            <a:xfrm>
              <a:off x="6986559" y="262782"/>
              <a:ext cx="1080349" cy="642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3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摔跤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  <p:grpSp>
        <p:nvGrpSpPr>
          <p:cNvPr id="48132" name="组合 10"/>
          <p:cNvGrpSpPr/>
          <p:nvPr/>
        </p:nvGrpSpPr>
        <p:grpSpPr>
          <a:xfrm>
            <a:off x="1860550" y="2571750"/>
            <a:ext cx="3529013" cy="2100263"/>
            <a:chOff x="2818776" y="2642481"/>
            <a:chExt cx="3602129" cy="2308653"/>
          </a:xfrm>
        </p:grpSpPr>
        <p:pic>
          <p:nvPicPr>
            <p:cNvPr id="48133" name="图片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99256" y="2609814"/>
              <a:ext cx="3428487" cy="248601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4038" name="文本框 7"/>
            <p:cNvSpPr txBox="1">
              <a:spLocks noChangeArrowheads="1"/>
            </p:cNvSpPr>
            <p:nvPr/>
          </p:nvSpPr>
          <p:spPr bwMode="auto">
            <a:xfrm>
              <a:off x="4785930" y="2642481"/>
              <a:ext cx="1634975" cy="8044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3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楷体" panose="02010609060101010101" pitchFamily="49" charset="-122"/>
                  <a:ea typeface="楷体" panose="02010609060101010101" pitchFamily="49" charset="-122"/>
                  <a:cs typeface="+mn-cs"/>
                </a:rPr>
                <a:t>舞蹈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8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8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4" name="文本框 1"/>
          <p:cNvSpPr txBox="1"/>
          <p:nvPr/>
        </p:nvSpPr>
        <p:spPr>
          <a:xfrm>
            <a:off x="1476375" y="698500"/>
            <a:ext cx="7343775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蒙汉情深何忍别，天涯碧草话斜阳！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76375" y="1419225"/>
            <a:ext cx="6427788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宋体" panose="02010600030101010101" pitchFamily="2" charset="-122"/>
              </a:rPr>
              <a:t>说说这句诗的意思。</a:t>
            </a:r>
            <a:endParaRPr lang="zh-CN" altLang="en-US" sz="3200" b="1" dirty="0">
              <a:latin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84213" y="2162175"/>
            <a:ext cx="7704137" cy="19224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3200" b="1" dirty="0">
                <a:solidFill>
                  <a:srgbClr val="0074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蒙古族和汉族人民之间的情谊很深，怎么舍得马上就分别！大家站在夕阳下无边无际的大草原上，相互倾诉着惜别之情。</a:t>
            </a:r>
            <a:endParaRPr lang="zh-CN" altLang="en-US" sz="3200" b="1" dirty="0">
              <a:solidFill>
                <a:srgbClr val="0074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圆角矩形标注 3"/>
          <p:cNvSpPr/>
          <p:nvPr/>
        </p:nvSpPr>
        <p:spPr>
          <a:xfrm>
            <a:off x="719138" y="700088"/>
            <a:ext cx="5040313" cy="2808288"/>
          </a:xfrm>
          <a:prstGeom prst="wedgeRoundRectCallout">
            <a:avLst>
              <a:gd name="adj1" fmla="val 39448"/>
              <a:gd name="adj2" fmla="val 63178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27088" y="1058863"/>
            <a:ext cx="5113337" cy="22526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</a:pPr>
            <a:r>
              <a:rPr lang="zh-CN" altLang="en-US" sz="3600" b="1" dirty="0">
                <a:latin typeface="宋体" panose="02010600030101010101" pitchFamily="2" charset="-122"/>
              </a:rPr>
              <a:t>    假如你们分别是主人和客人，你们会说些什么呢？</a:t>
            </a:r>
            <a:endParaRPr lang="zh-CN" altLang="en-US" sz="3600" b="1" dirty="0">
              <a:latin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508625" y="1709738"/>
            <a:ext cx="3435350" cy="34353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圆角矩形标注 3"/>
          <p:cNvSpPr/>
          <p:nvPr/>
        </p:nvSpPr>
        <p:spPr>
          <a:xfrm>
            <a:off x="719138" y="700088"/>
            <a:ext cx="5040313" cy="2808288"/>
          </a:xfrm>
          <a:prstGeom prst="wedgeRoundRectCallout">
            <a:avLst>
              <a:gd name="adj1" fmla="val 39448"/>
              <a:gd name="adj2" fmla="val 63178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27088" y="1058863"/>
            <a:ext cx="5113337" cy="225171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</a:pPr>
            <a:r>
              <a:rPr lang="zh-CN" altLang="en-US" sz="3600" b="1" dirty="0">
                <a:latin typeface="宋体" panose="02010600030101010101" pitchFamily="2" charset="-122"/>
              </a:rPr>
              <a:t>   生活中，你也有过与人惜别的经历吧，和同学交流交流吧！</a:t>
            </a:r>
            <a:endParaRPr lang="zh-CN" altLang="en-US" sz="3600" b="1" dirty="0">
              <a:latin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508625" y="1709738"/>
            <a:ext cx="3435350" cy="34353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/>
        </p:nvSpPr>
        <p:spPr>
          <a:xfrm>
            <a:off x="539750" y="1419225"/>
            <a:ext cx="8135938" cy="2562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宋体" panose="02010600030101010101" pitchFamily="2" charset="-122"/>
              </a:rPr>
              <a:t>    这篇课文让我们感受了草原的风光美和人情美，文章最大的特点是无论是描写自然风光还是主客相见、联欢、话别，处处都流露出作者的赞美之情。</a:t>
            </a:r>
            <a:endParaRPr lang="zh-CN" altLang="en-US" sz="3200" b="1" dirty="0">
              <a:latin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0010" y="88265"/>
            <a:ext cx="2086610" cy="73088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square">
            <a:spAutoFit/>
          </a:bodyPr>
          <a:p>
            <a:pPr algn="ctr"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32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回顾课文</a:t>
            </a:r>
            <a:endParaRPr lang="zh-CN" altLang="en-US" sz="3200" b="1" dirty="0" smtClean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338" name="Picture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73513" y="1168400"/>
            <a:ext cx="1446212" cy="279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39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6138" y="477838"/>
            <a:ext cx="2359025" cy="6429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0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913" y="1752600"/>
            <a:ext cx="7362825" cy="2387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9663" y="2998788"/>
            <a:ext cx="703262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80010" y="88265"/>
            <a:ext cx="2086610" cy="73088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square">
            <a:spAutoFit/>
          </a:bodyPr>
          <a:p>
            <a:pPr algn="ctr"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32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课后练习</a:t>
            </a:r>
            <a:endParaRPr lang="zh-CN" altLang="en-US" sz="3200" b="1" dirty="0" smtClean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266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755" y="954088"/>
            <a:ext cx="8072438" cy="36369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6900" y="2203450"/>
            <a:ext cx="1084263" cy="503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0538" y="2203450"/>
            <a:ext cx="1084262" cy="503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8788" y="3422650"/>
            <a:ext cx="1084262" cy="503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263" y="4016375"/>
            <a:ext cx="1084262" cy="5032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404495" y="33020"/>
            <a:ext cx="8927465" cy="50774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r>
              <a:rPr lang="zh-CN" altLang="zh-CN" sz="36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三、阅读课文片段，回答问题</a:t>
            </a:r>
            <a:endParaRPr lang="en-US" altLang="zh-CN" sz="3600" dirty="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r>
              <a:rPr lang="en-US" altLang="zh-CN" sz="36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36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羊群一会儿上了小丘，一会儿又下来，走在哪里都像给无边的绿毯绣上了白色的大花。</a:t>
            </a:r>
            <a:r>
              <a:rPr lang="zh-CN" sz="360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那些小丘的线条是那么柔美，就像只用绿色渲染，不用墨线勾勒的中国画那样，到处翠色欲流，轻轻流入云 际。这种境界， （   ）使人惊叹，（   ）叫人舒服，    （   ）愿久立四望，（    ）想坐下低吟一首奇丽的小诗。</a:t>
            </a:r>
            <a:endParaRPr lang="zh-CN" altLang="en-US" sz="3600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434" name="图片 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1050" y="371475"/>
            <a:ext cx="7678738" cy="18097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435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8413" y="2168525"/>
            <a:ext cx="7191375" cy="29543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7025" y="1558925"/>
            <a:ext cx="1166813" cy="5032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0025" y="1554163"/>
            <a:ext cx="1166813" cy="5032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7625" y="2746375"/>
            <a:ext cx="738188" cy="5032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9458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00" y="714375"/>
            <a:ext cx="7705725" cy="4241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1425" y="2520950"/>
            <a:ext cx="703263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8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1713" y="1190625"/>
            <a:ext cx="7265987" cy="30813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0" name="文本框 99"/>
          <p:cNvSpPr txBox="1"/>
          <p:nvPr/>
        </p:nvSpPr>
        <p:spPr>
          <a:xfrm>
            <a:off x="50165" y="1067435"/>
            <a:ext cx="9077325" cy="27482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304800">
              <a:lnSpc>
                <a:spcPct val="120000"/>
              </a:lnSpc>
            </a:pPr>
            <a:r>
              <a:rPr lang="en-US" sz="360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</a:t>
            </a:r>
            <a:r>
              <a:rPr lang="en-US" sz="36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1.</a:t>
            </a:r>
            <a:r>
              <a:rPr lang="zh-CN" sz="36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生活中你也有过与人惜别的经历吧，试着写下来。</a:t>
            </a:r>
            <a:r>
              <a:rPr lang="en-US" sz="36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    2.</a:t>
            </a:r>
            <a:r>
              <a:rPr lang="zh-CN" sz="36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阅读推荐：艾平的新作《聆听草原》又用怎样的笔触介绍了呼伦贝尔大草原呢？</a:t>
            </a:r>
            <a:endParaRPr lang="zh-CN" altLang="en-US" sz="36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0010" y="88265"/>
            <a:ext cx="2086610" cy="73088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square">
            <a:spAutoFit/>
          </a:bodyPr>
          <a:p>
            <a:pPr algn="ctr" eaLnBrk="1" hangingPunct="1">
              <a:lnSpc>
                <a:spcPct val="130000"/>
              </a:lnSpc>
              <a:spcBef>
                <a:spcPts val="600"/>
              </a:spcBef>
            </a:pPr>
            <a:r>
              <a:rPr lang="zh-CN" altLang="en-US" sz="32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课后作业</a:t>
            </a:r>
            <a:endParaRPr lang="zh-CN" altLang="en-US" sz="3200" b="1" dirty="0" smtClean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>
          <a:noFill/>
        </a:ln>
      </a:spPr>
      <a:bodyPr wrap="square">
        <a:spAutoFit/>
      </a:bodyPr>
      <a:lstStyle>
        <a:defPPr eaLnBrk="1" hangingPunct="1">
          <a:lnSpc>
            <a:spcPct val="130000"/>
          </a:lnSpc>
          <a:spcBef>
            <a:spcPts val="600"/>
          </a:spcBef>
          <a:defRPr sz="3200" b="1" dirty="0" smtClean="0">
            <a:latin typeface="楷体" panose="02010609060101010101" pitchFamily="49" charset="-122"/>
            <a:ea typeface="楷体" panose="02010609060101010101" pitchFamily="49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2804</Words>
  <Application>WPS 演示</Application>
  <PresentationFormat/>
  <Paragraphs>238</Paragraphs>
  <Slides>37</Slides>
  <Notes>0</Notes>
  <HiddenSlides>0</HiddenSlides>
  <MMClips>3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46" baseType="lpstr">
      <vt:lpstr>Arial</vt:lpstr>
      <vt:lpstr>宋体</vt:lpstr>
      <vt:lpstr>Wingdings</vt:lpstr>
      <vt:lpstr>Calibri</vt:lpstr>
      <vt:lpstr>楷体</vt:lpstr>
      <vt:lpstr>微软雅黑</vt:lpstr>
      <vt:lpstr>Arial Unicode MS</vt:lpstr>
      <vt:lpstr>黑体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cp:keywords>状元成才路</cp:keywords>
  <dc:description>声  明
 本文件仅用于个人学习、研究或欣赏，以及其他非商业性或非盈利性用途，但同时应遵守著作权法及其他相关法律的规定，不得侵犯本司及相关权利人的合法权利。
 除此以外，将本文件任何内容用于其他用途时，应获得授权，如发现未经授权用于商业或盈利用途将追加侵权者的法律责任。
武汉天成贵龙文化传播有限公司</dc:description>
  <dc:subject>状元成才路</dc:subject>
  <cp:lastModifiedBy>86135</cp:lastModifiedBy>
  <cp:revision>857</cp:revision>
  <dcterms:created xsi:type="dcterms:W3CDTF">2016-10-29T08:56:00Z</dcterms:created>
  <dcterms:modified xsi:type="dcterms:W3CDTF">2020-08-15T14:48:06Z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来源">
    <vt:lpwstr>状元成才路系列</vt:lpwstr>
  </property>
  <property fmtid="{D5CDD505-2E9C-101B-9397-08002B2CF9AE}" pid="3" name="KSOProductBuildVer">
    <vt:lpwstr>2052-11.3.0.9228</vt:lpwstr>
  </property>
</Properties>
</file>