
<file path=[Content_Types].xml><?xml version="1.0" encoding="utf-8"?>
<Types xmlns="http://schemas.openxmlformats.org/package/2006/content-types">
  <Default Extension="wav" ContentType="audio/x-wav"/>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
  </p:notesMasterIdLst>
  <p:handoutMasterIdLst>
    <p:handoutMasterId r:id="rId72"/>
  </p:handoutMasterIdLst>
  <p:sldIdLst>
    <p:sldId id="1660" r:id="rId3"/>
    <p:sldId id="523" r:id="rId5"/>
    <p:sldId id="1379" r:id="rId6"/>
    <p:sldId id="1659" r:id="rId7"/>
    <p:sldId id="1378" r:id="rId8"/>
    <p:sldId id="1849" r:id="rId9"/>
    <p:sldId id="1370" r:id="rId10"/>
    <p:sldId id="1371" r:id="rId11"/>
    <p:sldId id="1521" r:id="rId12"/>
    <p:sldId id="1372" r:id="rId13"/>
    <p:sldId id="1373" r:id="rId14"/>
    <p:sldId id="1661" r:id="rId15"/>
    <p:sldId id="1375" r:id="rId16"/>
    <p:sldId id="1376" r:id="rId17"/>
    <p:sldId id="1708" r:id="rId18"/>
    <p:sldId id="1709" r:id="rId19"/>
    <p:sldId id="1710" r:id="rId20"/>
    <p:sldId id="1019" r:id="rId21"/>
    <p:sldId id="1762" r:id="rId22"/>
    <p:sldId id="1742" r:id="rId23"/>
    <p:sldId id="1712" r:id="rId24"/>
    <p:sldId id="1713" r:id="rId25"/>
    <p:sldId id="1714" r:id="rId26"/>
    <p:sldId id="1715" r:id="rId27"/>
    <p:sldId id="1716" r:id="rId28"/>
    <p:sldId id="1717" r:id="rId29"/>
    <p:sldId id="1757" r:id="rId30"/>
    <p:sldId id="1718" r:id="rId31"/>
    <p:sldId id="1719" r:id="rId32"/>
    <p:sldId id="1810" r:id="rId33"/>
    <p:sldId id="1720" r:id="rId34"/>
    <p:sldId id="1721" r:id="rId35"/>
    <p:sldId id="1722" r:id="rId36"/>
    <p:sldId id="1744" r:id="rId37"/>
    <p:sldId id="1745" r:id="rId38"/>
    <p:sldId id="1751" r:id="rId39"/>
    <p:sldId id="1752" r:id="rId40"/>
    <p:sldId id="1723" r:id="rId41"/>
    <p:sldId id="1725" r:id="rId42"/>
    <p:sldId id="1726" r:id="rId43"/>
    <p:sldId id="1727" r:id="rId44"/>
    <p:sldId id="1728" r:id="rId45"/>
    <p:sldId id="1729" r:id="rId46"/>
    <p:sldId id="1730" r:id="rId47"/>
    <p:sldId id="1731" r:id="rId48"/>
    <p:sldId id="1811" r:id="rId49"/>
    <p:sldId id="1732" r:id="rId50"/>
    <p:sldId id="1733" r:id="rId51"/>
    <p:sldId id="1754" r:id="rId52"/>
    <p:sldId id="1746" r:id="rId53"/>
    <p:sldId id="1734" r:id="rId54"/>
    <p:sldId id="1747" r:id="rId55"/>
    <p:sldId id="1735" r:id="rId56"/>
    <p:sldId id="1736" r:id="rId57"/>
    <p:sldId id="1738" r:id="rId58"/>
    <p:sldId id="1739" r:id="rId59"/>
    <p:sldId id="1740" r:id="rId60"/>
    <p:sldId id="1748" r:id="rId61"/>
    <p:sldId id="1756" r:id="rId62"/>
    <p:sldId id="1741" r:id="rId63"/>
    <p:sldId id="1755" r:id="rId64"/>
    <p:sldId id="1365" r:id="rId65"/>
    <p:sldId id="1758" r:id="rId66"/>
    <p:sldId id="1358" r:id="rId67"/>
    <p:sldId id="1763" r:id="rId68"/>
    <p:sldId id="1528" r:id="rId69"/>
    <p:sldId id="1406" r:id="rId70"/>
    <p:sldId id="1008" r:id="rId71"/>
  </p:sldIdLst>
  <p:sldSz cx="9144000" cy="5143500" type="screen16x9"/>
  <p:notesSz cx="6858000" cy="9144000"/>
  <p:embeddedFontLst>
    <p:embeddedFont>
      <p:font typeface="微软雅黑" panose="020B0503020204020204" charset="-122"/>
      <p:regular r:id="rId76"/>
    </p:embeddedFont>
    <p:embeddedFont>
      <p:font typeface="楷体" panose="02010609060101010101" pitchFamily="49" charset="-122"/>
      <p:regular r:id="rId77"/>
    </p:embeddedFont>
    <p:embeddedFont>
      <p:font typeface="黑体" panose="02010609060101010101" pitchFamily="49" charset="-122"/>
      <p:regular r:id="rId78"/>
    </p:embeddedFont>
    <p:embeddedFont>
      <p:font typeface="汉语拼音" panose="02010600030101010101" pitchFamily="34" charset="0"/>
      <p:regular r:id="rId79"/>
    </p:embeddedFont>
    <p:embeddedFont>
      <p:font typeface="幼圆" panose="02010509060101010101" pitchFamily="49" charset="-122"/>
      <p:regular r:id="rId80"/>
    </p:embeddedFont>
    <p:embeddedFont>
      <p:font typeface="Calibri" panose="020F0502020204030204" charset="0"/>
      <p:regular r:id="rId81"/>
      <p:bold r:id="rId82"/>
      <p:italic r:id="rId83"/>
      <p:boldItalic r:id="rId84"/>
    </p:embeddedFont>
    <p:embeddedFont>
      <p:font typeface="Impact" panose="020B0806030902050204" charset="0"/>
      <p:regular r:id="rId85"/>
    </p:embeddedFont>
  </p:embeddedFont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CC"/>
    <a:srgbClr val="33CCFF"/>
    <a:srgbClr val="00FFFF"/>
    <a:srgbClr val="FF66FF"/>
    <a:srgbClr val="F074C7"/>
    <a:srgbClr val="2060BE"/>
    <a:srgbClr val="FF97FF"/>
    <a:srgbClr val="CAFAFE"/>
    <a:srgbClr val="15F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43" autoAdjust="0"/>
    <p:restoredTop sz="89928" autoAdjust="0"/>
  </p:normalViewPr>
  <p:slideViewPr>
    <p:cSldViewPr>
      <p:cViewPr varScale="1">
        <p:scale>
          <a:sx n="128" d="100"/>
          <a:sy n="128" d="100"/>
        </p:scale>
        <p:origin x="-414" y="-30"/>
      </p:cViewPr>
      <p:guideLst>
        <p:guide orient="horz" pos="3162"/>
        <p:guide pos="5759"/>
      </p:guideLst>
    </p:cSldViewPr>
  </p:slideViewPr>
  <p:outlineViewPr>
    <p:cViewPr>
      <p:scale>
        <a:sx n="33" d="100"/>
        <a:sy n="33" d="100"/>
      </p:scale>
      <p:origin x="0" y="1122"/>
    </p:cViewPr>
  </p:outlineViewPr>
  <p:notesTextViewPr>
    <p:cViewPr>
      <p:scale>
        <a:sx n="1" d="1"/>
        <a:sy n="1" d="1"/>
      </p:scale>
      <p:origin x="0" y="0"/>
    </p:cViewPr>
  </p:notesTextViewPr>
  <p:sorterViewPr>
    <p:cViewPr>
      <p:scale>
        <a:sx n="66" d="100"/>
        <a:sy n="66" d="100"/>
      </p:scale>
      <p:origin x="0" y="2814"/>
    </p:cViewPr>
  </p:sorterViewPr>
  <p:notesViewPr>
    <p:cSldViewPr>
      <p:cViewPr varScale="1">
        <p:scale>
          <a:sx n="65" d="100"/>
          <a:sy n="65" d="100"/>
        </p:scale>
        <p:origin x="-2502" y="-114"/>
      </p:cViewPr>
      <p:guideLst>
        <p:guide orient="horz" pos="2965"/>
        <p:guide pos="225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5" Type="http://schemas.openxmlformats.org/officeDocument/2006/relationships/font" Target="fonts/font10.fntdata"/><Relationship Id="rId84" Type="http://schemas.openxmlformats.org/officeDocument/2006/relationships/font" Target="fonts/font9.fntdata"/><Relationship Id="rId83" Type="http://schemas.openxmlformats.org/officeDocument/2006/relationships/font" Target="fonts/font8.fntdata"/><Relationship Id="rId82" Type="http://schemas.openxmlformats.org/officeDocument/2006/relationships/font" Target="fonts/font7.fntdata"/><Relationship Id="rId81" Type="http://schemas.openxmlformats.org/officeDocument/2006/relationships/font" Target="fonts/font6.fntdata"/><Relationship Id="rId80" Type="http://schemas.openxmlformats.org/officeDocument/2006/relationships/font" Target="fonts/font5.fntdata"/><Relationship Id="rId8" Type="http://schemas.openxmlformats.org/officeDocument/2006/relationships/slide" Target="slides/slide5.xml"/><Relationship Id="rId79" Type="http://schemas.openxmlformats.org/officeDocument/2006/relationships/font" Target="fonts/font4.fntdata"/><Relationship Id="rId78" Type="http://schemas.openxmlformats.org/officeDocument/2006/relationships/font" Target="fonts/font3.fntdata"/><Relationship Id="rId77" Type="http://schemas.openxmlformats.org/officeDocument/2006/relationships/font" Target="fonts/font2.fntdata"/><Relationship Id="rId76" Type="http://schemas.openxmlformats.org/officeDocument/2006/relationships/font" Target="fonts/font1.fntdata"/><Relationship Id="rId75" Type="http://schemas.openxmlformats.org/officeDocument/2006/relationships/tableStyles" Target="tableStyles.xml"/><Relationship Id="rId74" Type="http://schemas.openxmlformats.org/officeDocument/2006/relationships/viewProps" Target="viewProps.xml"/><Relationship Id="rId73" Type="http://schemas.openxmlformats.org/officeDocument/2006/relationships/presProps" Target="presProps.xml"/><Relationship Id="rId72" Type="http://schemas.openxmlformats.org/officeDocument/2006/relationships/handoutMaster" Target="handoutMasters/handoutMaster1.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ransition spd="slow"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0"/>
            <a:ext cx="8229600" cy="339447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683919"/>
            <a:ext cx="2133600" cy="357188"/>
          </a:xfrm>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a:xfrm>
            <a:off x="3124200" y="4683919"/>
            <a:ext cx="2895600" cy="357188"/>
          </a:xfrm>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a:xfrm>
            <a:off x="6553200" y="4683919"/>
            <a:ext cx="2133600" cy="357188"/>
          </a:xfrm>
        </p:spPr>
        <p:txBody>
          <a:bodyPr/>
          <a:lstStyle/>
          <a:p>
            <a:pPr lvl="0"/>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2.jpeg"/><Relationship Id="rId10" Type="http://schemas.openxmlformats.org/officeDocument/2006/relationships/image" Target="../media/image1.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028384" y="123478"/>
            <a:ext cx="915984" cy="360040"/>
          </a:xfrm>
          <a:prstGeom prst="rect">
            <a:avLst/>
          </a:prstGeom>
        </p:spPr>
      </p:pic>
      <p:grpSp>
        <p:nvGrpSpPr>
          <p:cNvPr id="2" name="组合 1"/>
          <p:cNvGrpSpPr/>
          <p:nvPr userDrawn="1"/>
        </p:nvGrpSpPr>
        <p:grpSpPr>
          <a:xfrm>
            <a:off x="0" y="114751"/>
            <a:ext cx="2771775" cy="276998"/>
            <a:chOff x="-35495" y="87383"/>
            <a:chExt cx="2771775" cy="177592"/>
          </a:xfrm>
        </p:grpSpPr>
        <p:sp>
          <p:nvSpPr>
            <p:cNvPr id="5" name="矩形 4"/>
            <p:cNvSpPr/>
            <p:nvPr userDrawn="1"/>
          </p:nvSpPr>
          <p:spPr>
            <a:xfrm flipH="1">
              <a:off x="-35495" y="106378"/>
              <a:ext cx="2771775" cy="139234"/>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10"/>
            <p:cNvSpPr txBox="1"/>
            <p:nvPr userDrawn="1"/>
          </p:nvSpPr>
          <p:spPr>
            <a:xfrm>
              <a:off x="179770" y="87383"/>
              <a:ext cx="1861407" cy="177592"/>
            </a:xfrm>
            <a:prstGeom prst="rect">
              <a:avLst/>
            </a:prstGeom>
            <a:noFill/>
          </p:spPr>
          <p:txBody>
            <a:bodyPr wrap="square" rtlCol="0">
              <a:spAutoFit/>
            </a:bodyPr>
            <a:lstStyle/>
            <a:p>
              <a:r>
                <a:rPr kumimoji="1" lang="en-US" altLang="zh-CN" sz="1200" dirty="0" smtClean="0">
                  <a:latin typeface="Heiti SC Light" panose="02000000000000000000" pitchFamily="2" charset="-128"/>
                  <a:ea typeface="Heiti SC Light"/>
                </a:rPr>
                <a:t>13  </a:t>
              </a:r>
              <a:r>
                <a:rPr kumimoji="1" lang="zh-CN" altLang="en-US" sz="1200" dirty="0" smtClean="0">
                  <a:latin typeface="Heiti SC Light" panose="02000000000000000000" pitchFamily="2" charset="-128"/>
                  <a:ea typeface="Heiti SC Light"/>
                </a:rPr>
                <a:t>穷人</a:t>
              </a:r>
              <a:endParaRPr kumimoji="1" lang="en-US" altLang="zh-CN" sz="1200" dirty="0" smtClean="0">
                <a:latin typeface="Heiti SC Light" panose="02000000000000000000" pitchFamily="2" charset="-128"/>
                <a:ea typeface="Heiti SC Light" panose="02000000000000000000" pitchFamily="2" charset="-128"/>
              </a:endParaRPr>
            </a:p>
          </p:txBody>
        </p:sp>
      </p:grpSp>
      <p:pic>
        <p:nvPicPr>
          <p:cNvPr id="3" name="图片 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82185" y="4515966"/>
            <a:ext cx="9252520" cy="720080"/>
          </a:xfrm>
          <a:prstGeom prst="rect">
            <a:avLst/>
          </a:prstGeom>
          <a:ln>
            <a:noFill/>
          </a:ln>
          <a:effectLst>
            <a:softEdge rad="112500"/>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8.xml"/><Relationship Id="rId5" Type="http://schemas.openxmlformats.org/officeDocument/2006/relationships/slide" Target="slide20.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audio" Target="../media/audio1.wav"/><Relationship Id="rId2" Type="http://schemas.openxmlformats.org/officeDocument/2006/relationships/image" Target="../media/image7.jpe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hyperlink" Target="&#19971;&#24425;-&#35838;&#25991;&#26391;&#35835;-&#20154;&#20845;&#19978;13&#31351;&#20154;.mp4" TargetMode="External"/><Relationship Id="rId2" Type="http://schemas.openxmlformats.org/officeDocument/2006/relationships/image" Target="../media/image8.png"/><Relationship Id="rId1" Type="http://schemas.openxmlformats.org/officeDocument/2006/relationships/hyperlink" Target="&#29983;&#23383;&#35270;&#39057;-&#20845;&#19978;-13&#31351;&#20154;.mp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jpe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5.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hyperlink" Target="&#19971;&#24425;-&#23383;&#35789;&#21548;&#20889;-&#20154;&#20845;&#19978;13&#31351;&#20154;.mp4" TargetMode="Externa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8.png"/><Relationship Id="rId1"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2.png"/><Relationship Id="rId1"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4.png"/><Relationship Id="rId1" Type="http://schemas.openxmlformats.org/officeDocument/2006/relationships/image" Target="../media/image33.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4.png"/><Relationship Id="rId1" Type="http://schemas.openxmlformats.org/officeDocument/2006/relationships/image" Target="../media/image33.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39.png"/><Relationship Id="rId1" Type="http://schemas.openxmlformats.org/officeDocument/2006/relationships/image" Target="../media/image38.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0.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1.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43.png"/><Relationship Id="rId1" Type="http://schemas.openxmlformats.org/officeDocument/2006/relationships/image" Target="../media/image42.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3889" y="562764"/>
            <a:ext cx="7848872" cy="3515360"/>
          </a:xfrm>
          <a:prstGeom prst="rect">
            <a:avLst/>
          </a:prstGeom>
          <a:solidFill>
            <a:schemeClr val="bg1"/>
          </a:solidFill>
          <a:effectLst>
            <a:softEdge rad="127000"/>
          </a:effectLst>
        </p:spPr>
        <p:txBody>
          <a:bodyPr wrap="square" lIns="68580" tIns="34290" rIns="68580" bIns="34290" rtlCol="0">
            <a:spAutoFit/>
          </a:bodyPr>
          <a:lstStyle/>
          <a:p>
            <a:pPr indent="457200" algn="just"/>
            <a:r>
              <a:rPr lang="en-US" altLang="zh-CN" sz="3200" b="1" dirty="0">
                <a:latin typeface="楷体" panose="02010609060101010101" pitchFamily="49" charset="-122"/>
                <a:ea typeface="楷体" panose="02010609060101010101" pitchFamily="49" charset="-122"/>
              </a:rPr>
              <a:t>  </a:t>
            </a:r>
            <a:r>
              <a:rPr lang="zh-CN" altLang="en-US" sz="3200" b="1" dirty="0">
                <a:solidFill>
                  <a:srgbClr val="0000FF"/>
                </a:solidFill>
                <a:latin typeface="楷体" panose="02010609060101010101" pitchFamily="49" charset="-122"/>
                <a:ea typeface="楷体" panose="02010609060101010101" pitchFamily="49" charset="-122"/>
              </a:rPr>
              <a:t>一对靠打鱼为生的勤劳、善良的夫妇，在艰难维持自家七口人生计的窘境下</a:t>
            </a:r>
            <a:r>
              <a:rPr lang="en-US" altLang="zh-CN" sz="3200" b="1" dirty="0">
                <a:solidFill>
                  <a:srgbClr val="0000FF"/>
                </a:solidFill>
                <a:latin typeface="楷体" panose="02010609060101010101" pitchFamily="49" charset="-122"/>
                <a:ea typeface="楷体" panose="02010609060101010101" pitchFamily="49" charset="-122"/>
              </a:rPr>
              <a:t>,</a:t>
            </a:r>
            <a:r>
              <a:rPr lang="zh-CN" altLang="en-US" sz="3200" b="1" dirty="0">
                <a:solidFill>
                  <a:srgbClr val="0000FF"/>
                </a:solidFill>
                <a:latin typeface="楷体" panose="02010609060101010101" pitchFamily="49" charset="-122"/>
                <a:ea typeface="楷体" panose="02010609060101010101" pitchFamily="49" charset="-122"/>
              </a:rPr>
              <a:t>还毅然决然地收养了死去的邻居家的两个孤儿</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这需要多么大的勇气，这是多么宽广的胸襟</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爱，能抚平一切伤痛</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爱，能照亮前行的旅程</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今天让我们带着爱，一起走进这对普通而不平凡的夫妇的内心世界！</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0" y="-38735"/>
            <a:ext cx="9144000" cy="5179695"/>
          </a:xfrm>
          <a:prstGeom prst="rect">
            <a:avLst/>
          </a:prstGeom>
        </p:spPr>
      </p:pic>
      <p:pic>
        <p:nvPicPr>
          <p:cNvPr id="6"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74820" y="87475"/>
            <a:ext cx="1026248" cy="489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组合 1"/>
          <p:cNvGrpSpPr/>
          <p:nvPr/>
        </p:nvGrpSpPr>
        <p:grpSpPr>
          <a:xfrm>
            <a:off x="-36512" y="153020"/>
            <a:ext cx="2771800" cy="275590"/>
            <a:chOff x="-36512" y="153020"/>
            <a:chExt cx="2771800" cy="275590"/>
          </a:xfrm>
        </p:grpSpPr>
        <p:sp>
          <p:nvSpPr>
            <p:cNvPr id="9" name="矩形 8"/>
            <p:cNvSpPr/>
            <p:nvPr/>
          </p:nvSpPr>
          <p:spPr>
            <a:xfrm flipH="1">
              <a:off x="-36512" y="159510"/>
              <a:ext cx="2771800" cy="252000"/>
            </a:xfrm>
            <a:prstGeom prst="rect">
              <a:avLst/>
            </a:prstGeom>
            <a:gradFill flip="none" rotWithShape="1">
              <a:gsLst>
                <a:gs pos="40000">
                  <a:schemeClr val="bg1"/>
                </a:gs>
                <a:gs pos="99000">
                  <a:schemeClr val="bg1">
                    <a:alpha val="0"/>
                  </a:schemeClr>
                </a:gs>
                <a:gs pos="77000">
                  <a:schemeClr val="bg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
            <p:cNvSpPr txBox="1"/>
            <p:nvPr/>
          </p:nvSpPr>
          <p:spPr>
            <a:xfrm>
              <a:off x="161281" y="153020"/>
              <a:ext cx="1977390" cy="275590"/>
            </a:xfrm>
            <a:prstGeom prst="rect">
              <a:avLst/>
            </a:prstGeom>
            <a:noFill/>
          </p:spPr>
          <p:txBody>
            <a:bodyPr wrap="none" rtlCol="0">
              <a:spAutoFit/>
            </a:bodyPr>
            <a:lstStyle/>
            <a:p>
              <a:r>
                <a:rPr kumimoji="1" lang="zh-CN" altLang="en-US" sz="1200" dirty="0" smtClean="0">
                  <a:latin typeface="Heiti SC Light" panose="02000000000000000000" pitchFamily="2" charset="-128"/>
                  <a:ea typeface="Heiti SC Light" panose="02000000000000000000" pitchFamily="2" charset="-128"/>
                </a:rPr>
                <a:t>人教版  </a:t>
              </a:r>
              <a:r>
                <a:rPr kumimoji="1" lang="zh-CN" altLang="en-US" sz="1200" dirty="0">
                  <a:latin typeface="Heiti SC Light" panose="02000000000000000000" pitchFamily="2" charset="-128"/>
                  <a:ea typeface="Heiti SC Light" panose="02000000000000000000" pitchFamily="2" charset="-128"/>
                </a:rPr>
                <a:t>语文  六</a:t>
              </a:r>
              <a:r>
                <a:rPr kumimoji="1" lang="zh-CN" altLang="en-US" sz="1200" dirty="0" smtClean="0">
                  <a:latin typeface="Heiti SC Light" panose="02000000000000000000" pitchFamily="2" charset="-128"/>
                  <a:ea typeface="Heiti SC Light" panose="02000000000000000000" pitchFamily="2" charset="-128"/>
                </a:rPr>
                <a:t>年级  上册</a:t>
              </a:r>
              <a:endParaRPr kumimoji="1" lang="zh-CN" altLang="en-US" sz="1200" dirty="0">
                <a:latin typeface="Heiti SC Light" panose="02000000000000000000" pitchFamily="2" charset="-128"/>
                <a:ea typeface="Heiti SC Light" panose="02000000000000000000" pitchFamily="2" charset="-128"/>
              </a:endParaRPr>
            </a:p>
          </p:txBody>
        </p:sp>
      </p:gr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2897" y="4095160"/>
            <a:ext cx="1629583" cy="378638"/>
          </a:xfrm>
          <a:prstGeom prst="rect">
            <a:avLst/>
          </a:prstGeom>
          <a:ln>
            <a:noFill/>
          </a:ln>
          <a:effectLst>
            <a:outerShdw blurRad="292100" dist="139700" dir="2700000" algn="tl" rotWithShape="0">
              <a:srgbClr val="333333">
                <a:alpha val="65000"/>
              </a:srgbClr>
            </a:outerShdw>
          </a:effectLst>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2897" y="4487138"/>
            <a:ext cx="1629583" cy="378638"/>
          </a:xfrm>
          <a:prstGeom prst="rect">
            <a:avLst/>
          </a:prstGeom>
          <a:ln>
            <a:noFill/>
          </a:ln>
          <a:effectLst>
            <a:outerShdw blurRad="292100" dist="139700" dir="2700000" algn="tl" rotWithShape="0">
              <a:srgbClr val="333333">
                <a:alpha val="65000"/>
              </a:srgbClr>
            </a:outerShdw>
          </a:effectLst>
        </p:spPr>
      </p:pic>
      <p:sp>
        <p:nvSpPr>
          <p:cNvPr id="16" name="文本框 15">
            <a:hlinkClick r:id="" action="ppaction://hlinkshowjump?jump=nextslide"/>
          </p:cNvPr>
          <p:cNvSpPr txBox="1"/>
          <p:nvPr/>
        </p:nvSpPr>
        <p:spPr>
          <a:xfrm>
            <a:off x="7275010" y="4084424"/>
            <a:ext cx="1231486" cy="400110"/>
          </a:xfrm>
          <a:prstGeom prst="rect">
            <a:avLst/>
          </a:prstGeom>
          <a:noFill/>
        </p:spPr>
        <p:txBody>
          <a:bodyPr wrap="square" rtlCol="0">
            <a:spAutoFit/>
          </a:bodyPr>
          <a:lstStyle/>
          <a:p>
            <a:pPr algn="ctr"/>
            <a:r>
              <a:rPr kumimoji="1" lang="zh-CN" altLang="en-US" sz="2000" dirty="0">
                <a:solidFill>
                  <a:schemeClr val="bg1"/>
                </a:solidFill>
              </a:rPr>
              <a:t>第一课时</a:t>
            </a:r>
            <a:endParaRPr kumimoji="1" lang="zh-CN" altLang="en-US" sz="2000" dirty="0">
              <a:solidFill>
                <a:schemeClr val="bg1"/>
              </a:solidFill>
            </a:endParaRPr>
          </a:p>
        </p:txBody>
      </p:sp>
      <p:sp>
        <p:nvSpPr>
          <p:cNvPr id="17" name="文本框 14">
            <a:hlinkClick r:id="rId5" action="ppaction://hlinksldjump"/>
          </p:cNvPr>
          <p:cNvSpPr txBox="1"/>
          <p:nvPr/>
        </p:nvSpPr>
        <p:spPr>
          <a:xfrm>
            <a:off x="7275010" y="4476402"/>
            <a:ext cx="1231486" cy="400110"/>
          </a:xfrm>
          <a:prstGeom prst="rect">
            <a:avLst/>
          </a:prstGeom>
          <a:noFill/>
        </p:spPr>
        <p:txBody>
          <a:bodyPr wrap="square" rtlCol="0">
            <a:spAutoFit/>
          </a:bodyPr>
          <a:lstStyle/>
          <a:p>
            <a:pPr algn="ctr"/>
            <a:r>
              <a:rPr kumimoji="1" lang="zh-CN" altLang="en-US" sz="2000" dirty="0">
                <a:solidFill>
                  <a:schemeClr val="bg1"/>
                </a:solidFill>
              </a:rPr>
              <a:t>第二课时</a:t>
            </a:r>
            <a:endParaRPr kumimoji="1" lang="zh-CN" altLang="en-US" sz="2000" dirty="0">
              <a:solidFill>
                <a:schemeClr val="bg1"/>
              </a:solidFill>
            </a:endParaRPr>
          </a:p>
        </p:txBody>
      </p:sp>
      <p:sp>
        <p:nvSpPr>
          <p:cNvPr id="14" name="TextBox 48"/>
          <p:cNvSpPr txBox="1"/>
          <p:nvPr/>
        </p:nvSpPr>
        <p:spPr>
          <a:xfrm>
            <a:off x="2386330" y="1613535"/>
            <a:ext cx="3921760" cy="1176020"/>
          </a:xfrm>
          <a:prstGeom prst="rect">
            <a:avLst/>
          </a:prstGeom>
          <a:solidFill>
            <a:schemeClr val="bg1"/>
          </a:solidFill>
          <a:ln w="19050">
            <a:solidFill>
              <a:schemeClr val="tx1"/>
            </a:solidFill>
          </a:ln>
          <a:effectLst>
            <a:softEdge rad="31750"/>
          </a:effectLst>
        </p:spPr>
        <p:txBody>
          <a:bodyPr wrap="square" lIns="68580" tIns="34290" rIns="68580" bIns="34290" rtlCol="0">
            <a:spAutoFit/>
          </a:bodyPr>
          <a:lstStyle/>
          <a:p>
            <a:r>
              <a:rPr lang="en-US" altLang="zh-CN" sz="7200" b="1" dirty="0" smtClean="0">
                <a:ln w="0"/>
                <a:solidFill>
                  <a:srgbClr val="FF0000"/>
                </a:solidFill>
                <a:effectLst>
                  <a:outerShdw blurRad="38100" dist="19050" dir="2700000" algn="tl" rotWithShape="0">
                    <a:schemeClr val="dk1">
                      <a:alpha val="40000"/>
                    </a:schemeClr>
                  </a:outerShdw>
                </a:effectLst>
                <a:latin typeface="+mn-ea"/>
              </a:rPr>
              <a:t>13  </a:t>
            </a:r>
            <a:r>
              <a:rPr lang="zh-CN" altLang="en-US" sz="7200" b="1" dirty="0" smtClean="0">
                <a:ln w="0"/>
                <a:solidFill>
                  <a:srgbClr val="FF0000"/>
                </a:solidFill>
                <a:effectLst>
                  <a:outerShdw blurRad="38100" dist="19050" dir="2700000" algn="tl" rotWithShape="0">
                    <a:schemeClr val="dk1">
                      <a:alpha val="40000"/>
                    </a:schemeClr>
                  </a:outerShdw>
                </a:effectLst>
                <a:latin typeface="+mn-ea"/>
              </a:rPr>
              <a:t>穷 人</a:t>
            </a:r>
            <a:endParaRPr lang="zh-CN" altLang="en-US" sz="7200" b="1" dirty="0" smtClean="0">
              <a:ln w="0"/>
              <a:solidFill>
                <a:srgbClr val="FF0000"/>
              </a:solidFill>
              <a:effectLst>
                <a:outerShdw blurRad="38100" dist="19050" dir="2700000" algn="tl" rotWithShape="0">
                  <a:schemeClr val="dk1">
                    <a:alpha val="40000"/>
                  </a:schemeClr>
                </a:outerShdw>
              </a:effectLst>
              <a:latin typeface="+mn-ea"/>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9251" y="441715"/>
            <a:ext cx="1629583" cy="378638"/>
          </a:xfrm>
          <a:prstGeom prst="rect">
            <a:avLst/>
          </a:prstGeom>
          <a:ln>
            <a:noFill/>
          </a:ln>
          <a:effectLst>
            <a:outerShdw blurRad="292100" dist="139700" dir="2700000" algn="tl" rotWithShape="0">
              <a:srgbClr val="333333">
                <a:alpha val="65000"/>
              </a:srgbClr>
            </a:outerShdw>
          </a:effectLst>
        </p:spPr>
      </p:pic>
      <p:sp>
        <p:nvSpPr>
          <p:cNvPr id="4" name="文本框 11"/>
          <p:cNvSpPr txBox="1"/>
          <p:nvPr/>
        </p:nvSpPr>
        <p:spPr>
          <a:xfrm>
            <a:off x="251520" y="420965"/>
            <a:ext cx="1231486" cy="400110"/>
          </a:xfrm>
          <a:prstGeom prst="rect">
            <a:avLst/>
          </a:prstGeom>
          <a:noFill/>
        </p:spPr>
        <p:txBody>
          <a:bodyPr wrap="square" rtlCol="0">
            <a:spAutoFit/>
          </a:bodyPr>
          <a:lstStyle/>
          <a:p>
            <a:pPr algn="ctr"/>
            <a:r>
              <a:rPr kumimoji="1" lang="zh-CN" altLang="en-US" sz="2000" dirty="0">
                <a:solidFill>
                  <a:schemeClr val="bg1"/>
                </a:solidFill>
              </a:rPr>
              <a:t>第一课时</a:t>
            </a:r>
            <a:endParaRPr kumimoji="1" lang="zh-CN" altLang="en-US" sz="2000" dirty="0">
              <a:solidFill>
                <a:schemeClr val="bg1"/>
              </a:solidFill>
            </a:endParaRPr>
          </a:p>
        </p:txBody>
      </p:sp>
      <p:sp>
        <p:nvSpPr>
          <p:cNvPr id="6" name="Text Box 3"/>
          <p:cNvSpPr txBox="1">
            <a:spLocks noChangeArrowheads="1"/>
          </p:cNvSpPr>
          <p:nvPr/>
        </p:nvSpPr>
        <p:spPr bwMode="auto">
          <a:xfrm>
            <a:off x="2706370" y="972820"/>
            <a:ext cx="6210300" cy="3408045"/>
          </a:xfrm>
          <a:prstGeom prst="rect">
            <a:avLst/>
          </a:prstGeom>
          <a:noFill/>
          <a:ln w="9525">
            <a:noFill/>
            <a:miter lim="800000"/>
          </a:ln>
        </p:spPr>
        <p:txBody>
          <a:bodyPr wrap="square">
            <a:spAutoFit/>
          </a:bodyPr>
          <a:lstStyle/>
          <a:p>
            <a:pPr algn="just" defTabSz="914400" fontAlgn="base">
              <a:lnSpc>
                <a:spcPct val="110000"/>
              </a:lnSpc>
              <a:spcBef>
                <a:spcPct val="0"/>
              </a:spcBef>
              <a:spcAft>
                <a:spcPct val="0"/>
              </a:spcAft>
            </a:pP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u="sng" dirty="0">
                <a:solidFill>
                  <a:srgbClr val="0000FF"/>
                </a:solidFill>
                <a:latin typeface="楷体" panose="02010609060101010101" pitchFamily="49" charset="-122"/>
                <a:ea typeface="楷体" panose="02010609060101010101" pitchFamily="49" charset="-122"/>
                <a:cs typeface="楷体" panose="02010609060101010101" pitchFamily="49" charset="-122"/>
              </a:rPr>
              <a:t>列夫</a:t>
            </a:r>
            <a:r>
              <a:rPr lang="en-US" altLang="zh-CN" sz="2800" b="1" u="sng" dirty="0">
                <a:solidFill>
                  <a:srgbClr val="0000FF"/>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u="sng" dirty="0" smtClean="0">
                <a:solidFill>
                  <a:srgbClr val="0000FF"/>
                </a:solidFill>
                <a:latin typeface="楷体" panose="02010609060101010101" pitchFamily="49" charset="-122"/>
                <a:ea typeface="楷体" panose="02010609060101010101" pitchFamily="49" charset="-122"/>
                <a:cs typeface="楷体" panose="02010609060101010101" pitchFamily="49" charset="-122"/>
              </a:rPr>
              <a:t>托尔斯泰</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a:t>
            </a:r>
            <a:r>
              <a:rPr lang="en-US" altLang="zh-CN" sz="2800" b="1" dirty="0">
                <a:latin typeface="楷体" panose="02010609060101010101" pitchFamily="49" charset="-122"/>
                <a:ea typeface="楷体" panose="02010609060101010101" pitchFamily="49" charset="-122"/>
                <a:cs typeface="楷体" panose="02010609060101010101" pitchFamily="49" charset="-122"/>
              </a:rPr>
              <a:t>1828</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r>
              <a:rPr lang="en-US" altLang="zh-CN" sz="2800" b="1" dirty="0">
                <a:latin typeface="楷体" panose="02010609060101010101" pitchFamily="49" charset="-122"/>
                <a:ea typeface="楷体" panose="02010609060101010101" pitchFamily="49" charset="-122"/>
                <a:cs typeface="楷体" panose="02010609060101010101" pitchFamily="49" charset="-122"/>
              </a:rPr>
              <a:t>1910</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r>
              <a:rPr lang="en-US" altLang="zh-CN" sz="2800" b="1" dirty="0">
                <a:latin typeface="楷体" panose="02010609060101010101" pitchFamily="49" charset="-122"/>
                <a:ea typeface="楷体" panose="02010609060101010101" pitchFamily="49" charset="-122"/>
                <a:cs typeface="楷体" panose="02010609060101010101" pitchFamily="49" charset="-122"/>
              </a:rPr>
              <a:t>19</a:t>
            </a:r>
            <a:r>
              <a:rPr lang="zh-CN" altLang="en-US" sz="2800" b="1" dirty="0">
                <a:latin typeface="楷体" panose="02010609060101010101" pitchFamily="49" charset="-122"/>
                <a:ea typeface="楷体" panose="02010609060101010101" pitchFamily="49" charset="-122"/>
                <a:cs typeface="楷体" panose="02010609060101010101" pitchFamily="49" charset="-122"/>
              </a:rPr>
              <a:t>世纪</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俄国</a:t>
            </a:r>
            <a:r>
              <a:rPr lang="zh-CN" altLang="en-US" sz="2800" b="1" dirty="0">
                <a:latin typeface="楷体" panose="02010609060101010101" pitchFamily="49" charset="-122"/>
                <a:ea typeface="楷体" panose="02010609060101010101" pitchFamily="49" charset="-122"/>
                <a:cs typeface="楷体" panose="02010609060101010101" pitchFamily="49" charset="-122"/>
              </a:rPr>
              <a:t>伟大的批判现实主义</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作家。他</a:t>
            </a:r>
            <a:r>
              <a:rPr lang="zh-CN" altLang="en-US" sz="2800" b="1" dirty="0">
                <a:latin typeface="楷体" panose="02010609060101010101" pitchFamily="49" charset="-122"/>
                <a:ea typeface="楷体" panose="02010609060101010101" pitchFamily="49" charset="-122"/>
                <a:cs typeface="楷体" panose="02010609060101010101" pitchFamily="49" charset="-122"/>
              </a:rPr>
              <a:t>的作品描写了俄国革命</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时人民</a:t>
            </a:r>
            <a:r>
              <a:rPr lang="zh-CN" altLang="en-US" sz="2800" b="1" dirty="0">
                <a:latin typeface="楷体" panose="02010609060101010101" pitchFamily="49" charset="-122"/>
                <a:ea typeface="楷体" panose="02010609060101010101" pitchFamily="49" charset="-122"/>
                <a:cs typeface="楷体" panose="02010609060101010101" pitchFamily="49" charset="-122"/>
              </a:rPr>
              <a:t>的顽强抗争，因此被称为“俄国十月革命的镜子”。</a:t>
            </a:r>
            <a:endParaRPr lang="en-US" altLang="zh-CN" sz="2800" b="1" dirty="0" smtClean="0">
              <a:latin typeface="楷体" panose="02010609060101010101" pitchFamily="49" charset="-122"/>
              <a:ea typeface="楷体" panose="02010609060101010101" pitchFamily="49" charset="-122"/>
              <a:cs typeface="楷体" panose="02010609060101010101" pitchFamily="49" charset="-122"/>
            </a:endParaRPr>
          </a:p>
          <a:p>
            <a:pPr algn="just" defTabSz="914400" fontAlgn="base">
              <a:lnSpc>
                <a:spcPct val="110000"/>
              </a:lnSpc>
              <a:spcBef>
                <a:spcPct val="0"/>
              </a:spcBef>
              <a:spcAft>
                <a:spcPct val="0"/>
              </a:spcAft>
            </a:pPr>
            <a:r>
              <a:rPr lang="zh-CN" altLang="en-US" sz="2800" b="1" dirty="0" smtClean="0">
                <a:solidFill>
                  <a:srgbClr val="0000FF"/>
                </a:solidFill>
                <a:latin typeface="楷体" panose="02010609060101010101" pitchFamily="49" charset="-122"/>
                <a:ea typeface="楷体" panose="02010609060101010101" pitchFamily="49" charset="-122"/>
                <a:cs typeface="楷体" panose="02010609060101010101" pitchFamily="49" charset="-122"/>
              </a:rPr>
              <a:t>    代表作：</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安娜</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卡列尼娜</a:t>
            </a:r>
            <a:r>
              <a:rPr lang="en-US" altLang="zh-CN" sz="28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复活</a:t>
            </a:r>
            <a:r>
              <a:rPr lang="en-US" altLang="zh-CN" sz="28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战争与和平</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等。</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pic>
        <p:nvPicPr>
          <p:cNvPr id="20" name="图片 19" descr="20130409175427449841.jpg"/>
          <p:cNvPicPr>
            <a:picLocks noChangeAspect="1"/>
          </p:cNvPicPr>
          <p:nvPr/>
        </p:nvPicPr>
        <p:blipFill>
          <a:blip r:embed="rId2" cstate="print"/>
          <a:stretch>
            <a:fillRect/>
          </a:stretch>
        </p:blipFill>
        <p:spPr>
          <a:xfrm>
            <a:off x="66675" y="1044575"/>
            <a:ext cx="2516505" cy="3054985"/>
          </a:xfrm>
          <a:prstGeom prst="rect">
            <a:avLst/>
          </a:prstGeom>
          <a:effectLst>
            <a:reflection blurRad="6350" stA="52000" endA="300" endPos="3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type.wav"/>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7544" y="527361"/>
            <a:ext cx="1808480" cy="583565"/>
          </a:xfrm>
          <a:prstGeom prst="rect">
            <a:avLst/>
          </a:prstGeom>
        </p:spPr>
        <p:txBody>
          <a:bodyPr wrap="none">
            <a:spAutoFit/>
          </a:bodyPr>
          <a:lstStyle/>
          <a:p>
            <a:r>
              <a:rPr lang="zh-CN" altLang="en-US" sz="3200" b="1" dirty="0">
                <a:solidFill>
                  <a:srgbClr val="0000FF"/>
                </a:solidFill>
                <a:latin typeface="+mj-ea"/>
              </a:rPr>
              <a:t>写作背景</a:t>
            </a:r>
            <a:endParaRPr lang="zh-CN" altLang="en-US" sz="3200" b="1" dirty="0">
              <a:solidFill>
                <a:srgbClr val="0000FF"/>
              </a:solidFill>
              <a:latin typeface="+mj-ea"/>
            </a:endParaRPr>
          </a:p>
        </p:txBody>
      </p:sp>
      <p:sp>
        <p:nvSpPr>
          <p:cNvPr id="3" name="矩形 2"/>
          <p:cNvSpPr/>
          <p:nvPr/>
        </p:nvSpPr>
        <p:spPr>
          <a:xfrm>
            <a:off x="323528" y="1203598"/>
            <a:ext cx="8208912" cy="3192145"/>
          </a:xfrm>
          <a:prstGeom prst="rect">
            <a:avLst/>
          </a:prstGeom>
        </p:spPr>
        <p:txBody>
          <a:bodyPr wrap="square">
            <a:spAutoFit/>
          </a:bodyPr>
          <a:lstStyle/>
          <a:p>
            <a:pPr algn="just">
              <a:lnSpc>
                <a:spcPct val="120000"/>
              </a:lnSpc>
            </a:pPr>
            <a:r>
              <a:rPr lang="en-US" altLang="zh-CN" sz="2800" b="1" dirty="0">
                <a:latin typeface="楷体" panose="02010609060101010101" pitchFamily="49" charset="-122"/>
                <a:ea typeface="楷体" panose="02010609060101010101" pitchFamily="49" charset="-122"/>
              </a:rPr>
              <a:t>   《</a:t>
            </a:r>
            <a:r>
              <a:rPr lang="zh-CN" altLang="en-US" sz="2800" b="1" dirty="0">
                <a:latin typeface="楷体" panose="02010609060101010101" pitchFamily="49" charset="-122"/>
                <a:ea typeface="楷体" panose="02010609060101010101" pitchFamily="49" charset="-122"/>
              </a:rPr>
              <a:t>穷人</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的写作年代</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正是</a:t>
            </a:r>
            <a:r>
              <a:rPr lang="zh-CN" altLang="en-US" sz="2800" b="1" dirty="0">
                <a:solidFill>
                  <a:srgbClr val="FF0000"/>
                </a:solidFill>
                <a:latin typeface="楷体" panose="02010609060101010101" pitchFamily="49" charset="-122"/>
                <a:ea typeface="楷体" panose="02010609060101010101" pitchFamily="49" charset="-122"/>
              </a:rPr>
              <a:t>俄国历史上阶级矛盾空前激化的时期</a:t>
            </a:r>
            <a:r>
              <a:rPr lang="zh-CN" altLang="en-US" sz="2800" b="1" dirty="0">
                <a:latin typeface="楷体" panose="02010609060101010101" pitchFamily="49" charset="-122"/>
                <a:ea typeface="楷体" panose="02010609060101010101" pitchFamily="49" charset="-122"/>
              </a:rPr>
              <a:t>。在这个时期，贵族、资产阶级吮吸人民的血汗</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生活奢华而道德堕落</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广大劳动人民生活极端贫困，然而他们却高尚淳朴。这篇小说真实地反映了这一历史时期劳动人民的苦难生活和他们的高尚品德。</a:t>
            </a:r>
            <a:endParaRPr lang="zh-CN" altLang="en-US" sz="3200" b="1"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文本框 64"/>
          <p:cNvSpPr txBox="1"/>
          <p:nvPr/>
        </p:nvSpPr>
        <p:spPr>
          <a:xfrm>
            <a:off x="6466184" y="1749341"/>
            <a:ext cx="608489" cy="1083945"/>
          </a:xfrm>
          <a:prstGeom prst="rect">
            <a:avLst/>
          </a:prstGeom>
          <a:noFill/>
          <a:ln w="9525">
            <a:noFill/>
          </a:ln>
        </p:spPr>
        <p:txBody>
          <a:bodyPr lIns="68580" tIns="34290" rIns="68580" bIns="34290">
            <a:spAutoFit/>
          </a:bodyPr>
          <a:lstStyle/>
          <a:p>
            <a:pPr eaLnBrk="1" hangingPunct="1"/>
            <a:r>
              <a:rPr lang="zh-CN" altLang="en-US" sz="6600" b="1" dirty="0" err="1">
                <a:solidFill>
                  <a:srgbClr val="FF0000"/>
                </a:solidFill>
                <a:latin typeface="楷体" panose="02010609060101010101" pitchFamily="49" charset="-122"/>
                <a:ea typeface="楷体" panose="02010609060101010101" pitchFamily="49" charset="-122"/>
              </a:rPr>
              <a:t>溅</a:t>
            </a:r>
            <a:endParaRPr lang="zh-CN" altLang="en-US" sz="6600" b="1" dirty="0" err="1">
              <a:solidFill>
                <a:srgbClr val="FF0000"/>
              </a:solidFill>
              <a:latin typeface="楷体" panose="02010609060101010101" pitchFamily="49" charset="-122"/>
              <a:ea typeface="楷体" panose="02010609060101010101" pitchFamily="49" charset="-122"/>
            </a:endParaRPr>
          </a:p>
        </p:txBody>
      </p:sp>
      <p:sp>
        <p:nvSpPr>
          <p:cNvPr id="12294" name="文本框 64"/>
          <p:cNvSpPr txBox="1"/>
          <p:nvPr/>
        </p:nvSpPr>
        <p:spPr>
          <a:xfrm>
            <a:off x="1182233" y="3411771"/>
            <a:ext cx="999303"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熄</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6" name="文本框 64"/>
          <p:cNvSpPr txBox="1"/>
          <p:nvPr/>
        </p:nvSpPr>
        <p:spPr>
          <a:xfrm>
            <a:off x="3534129" y="3469556"/>
            <a:ext cx="944527"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唉</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298" name="文本框 64"/>
          <p:cNvSpPr txBox="1"/>
          <p:nvPr/>
        </p:nvSpPr>
        <p:spPr>
          <a:xfrm>
            <a:off x="4754793" y="3463840"/>
            <a:ext cx="944527"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淋</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0" name="文本框 64"/>
          <p:cNvSpPr txBox="1"/>
          <p:nvPr/>
        </p:nvSpPr>
        <p:spPr>
          <a:xfrm>
            <a:off x="5736167" y="3463841"/>
            <a:ext cx="935477"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嘿</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2" name="文本框 64"/>
          <p:cNvSpPr txBox="1"/>
          <p:nvPr/>
        </p:nvSpPr>
        <p:spPr>
          <a:xfrm>
            <a:off x="6856803" y="3463841"/>
            <a:ext cx="834658"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糟</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6" name="文本框 64"/>
          <p:cNvSpPr txBox="1"/>
          <p:nvPr/>
        </p:nvSpPr>
        <p:spPr>
          <a:xfrm>
            <a:off x="3083807" y="1770603"/>
            <a:ext cx="566811" cy="1083945"/>
          </a:xfrm>
          <a:prstGeom prst="rect">
            <a:avLst/>
          </a:prstGeom>
          <a:noFill/>
          <a:ln w="9525">
            <a:noFill/>
          </a:ln>
        </p:spPr>
        <p:txBody>
          <a:bodyPr wrap="square"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涌</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8" name="文本框 64"/>
          <p:cNvSpPr txBox="1"/>
          <p:nvPr/>
        </p:nvSpPr>
        <p:spPr>
          <a:xfrm>
            <a:off x="4226730" y="1787113"/>
            <a:ext cx="608488" cy="1083945"/>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澎</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10" name="文本框 64"/>
          <p:cNvSpPr txBox="1"/>
          <p:nvPr/>
        </p:nvSpPr>
        <p:spPr>
          <a:xfrm>
            <a:off x="5406884" y="1814418"/>
            <a:ext cx="608489" cy="1083945"/>
          </a:xfrm>
          <a:prstGeom prst="rect">
            <a:avLst/>
          </a:prstGeom>
          <a:noFill/>
          <a:ln w="9525">
            <a:noFill/>
          </a:ln>
        </p:spPr>
        <p:txBody>
          <a:bodyPr lIns="68580" tIns="34290" rIns="68580" bIns="34290">
            <a:spAutoFit/>
          </a:bodyPr>
          <a:lstStyle/>
          <a:p>
            <a:pPr eaLnBrk="1" hangingPunct="1"/>
            <a:r>
              <a:rPr lang="zh-CN" altLang="en-US" sz="6600" b="1" dirty="0">
                <a:solidFill>
                  <a:srgbClr val="FF0000"/>
                </a:solidFill>
                <a:latin typeface="楷体" panose="02010609060101010101" pitchFamily="49" charset="-122"/>
                <a:ea typeface="楷体" panose="02010609060101010101" pitchFamily="49" charset="-122"/>
              </a:rPr>
              <a:t>湃</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2" name="组合 7"/>
          <p:cNvGrpSpPr/>
          <p:nvPr/>
        </p:nvGrpSpPr>
        <p:grpSpPr>
          <a:xfrm>
            <a:off x="6856927" y="3463841"/>
            <a:ext cx="1029163" cy="1085656"/>
            <a:chOff x="2437" y="2032"/>
            <a:chExt cx="1244" cy="1264"/>
          </a:xfrm>
        </p:grpSpPr>
        <p:sp>
          <p:nvSpPr>
            <p:cNvPr id="2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2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2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4" name="组合 7"/>
          <p:cNvGrpSpPr/>
          <p:nvPr/>
        </p:nvGrpSpPr>
        <p:grpSpPr>
          <a:xfrm>
            <a:off x="3067863" y="1794397"/>
            <a:ext cx="1029163" cy="1085656"/>
            <a:chOff x="2437" y="2032"/>
            <a:chExt cx="1244" cy="1264"/>
          </a:xfrm>
        </p:grpSpPr>
        <p:sp>
          <p:nvSpPr>
            <p:cNvPr id="7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77"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7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5" name="组合 7"/>
          <p:cNvGrpSpPr/>
          <p:nvPr/>
        </p:nvGrpSpPr>
        <p:grpSpPr>
          <a:xfrm>
            <a:off x="4197356" y="1756932"/>
            <a:ext cx="1029163" cy="1085656"/>
            <a:chOff x="2437" y="2032"/>
            <a:chExt cx="1244" cy="1264"/>
          </a:xfrm>
        </p:grpSpPr>
        <p:sp>
          <p:nvSpPr>
            <p:cNvPr id="8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8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8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6" name="组合 7"/>
          <p:cNvGrpSpPr/>
          <p:nvPr/>
        </p:nvGrpSpPr>
        <p:grpSpPr>
          <a:xfrm>
            <a:off x="5340225" y="1756932"/>
            <a:ext cx="1029163" cy="1085656"/>
            <a:chOff x="2437" y="2032"/>
            <a:chExt cx="1244" cy="1264"/>
          </a:xfrm>
        </p:grpSpPr>
        <p:sp>
          <p:nvSpPr>
            <p:cNvPr id="8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8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8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8" name="组合 7"/>
          <p:cNvGrpSpPr/>
          <p:nvPr/>
        </p:nvGrpSpPr>
        <p:grpSpPr>
          <a:xfrm>
            <a:off x="5713919" y="3463841"/>
            <a:ext cx="1029163" cy="1085656"/>
            <a:chOff x="2437" y="2032"/>
            <a:chExt cx="1244" cy="1264"/>
          </a:xfrm>
        </p:grpSpPr>
        <p:sp>
          <p:nvSpPr>
            <p:cNvPr id="92"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3"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4"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9" name="组合 7"/>
          <p:cNvGrpSpPr/>
          <p:nvPr/>
        </p:nvGrpSpPr>
        <p:grpSpPr>
          <a:xfrm>
            <a:off x="4683762" y="3458305"/>
            <a:ext cx="1029163" cy="1085656"/>
            <a:chOff x="2437" y="2032"/>
            <a:chExt cx="1244" cy="1264"/>
          </a:xfrm>
        </p:grpSpPr>
        <p:sp>
          <p:nvSpPr>
            <p:cNvPr id="96"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7"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8"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0" name="组合 7"/>
          <p:cNvGrpSpPr/>
          <p:nvPr/>
        </p:nvGrpSpPr>
        <p:grpSpPr>
          <a:xfrm>
            <a:off x="3520931" y="3464020"/>
            <a:ext cx="1029163" cy="1085656"/>
            <a:chOff x="2437" y="2032"/>
            <a:chExt cx="1244" cy="1264"/>
          </a:xfrm>
        </p:grpSpPr>
        <p:sp>
          <p:nvSpPr>
            <p:cNvPr id="10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0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0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1" name="组合 7"/>
          <p:cNvGrpSpPr/>
          <p:nvPr/>
        </p:nvGrpSpPr>
        <p:grpSpPr>
          <a:xfrm>
            <a:off x="1181404" y="3406235"/>
            <a:ext cx="1029163" cy="1085656"/>
            <a:chOff x="2437" y="2032"/>
            <a:chExt cx="1244" cy="1264"/>
          </a:xfrm>
        </p:grpSpPr>
        <p:sp>
          <p:nvSpPr>
            <p:cNvPr id="10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0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0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2" name="组合 7"/>
          <p:cNvGrpSpPr/>
          <p:nvPr/>
        </p:nvGrpSpPr>
        <p:grpSpPr>
          <a:xfrm>
            <a:off x="6437153" y="1748597"/>
            <a:ext cx="1029163" cy="1085656"/>
            <a:chOff x="2437" y="2032"/>
            <a:chExt cx="1244" cy="1264"/>
          </a:xfrm>
        </p:grpSpPr>
        <p:sp>
          <p:nvSpPr>
            <p:cNvPr id="108"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09"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10"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67" name="TextBox 11">
            <a:hlinkClick r:id="rId1" tooltip="" action="ppaction://hlinkfile"/>
          </p:cNvPr>
          <p:cNvSpPr txBox="1">
            <a:spLocks noChangeArrowheads="1"/>
          </p:cNvSpPr>
          <p:nvPr/>
        </p:nvSpPr>
        <p:spPr bwMode="auto">
          <a:xfrm>
            <a:off x="323186" y="1220137"/>
            <a:ext cx="112149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20204" pitchFamily="34" charset="0"/>
                <a:ea typeface="宋体" panose="02010600030101010101" pitchFamily="2" charset="-122"/>
              </a:defRPr>
            </a:lvl1pPr>
            <a:lvl2pPr marL="742950" indent="-285750">
              <a:defRPr sz="1600">
                <a:solidFill>
                  <a:schemeClr val="tx1"/>
                </a:solidFill>
                <a:latin typeface="Arial" panose="020B0604020202020204" pitchFamily="34" charset="0"/>
                <a:ea typeface="宋体" panose="02010600030101010101" pitchFamily="2" charset="-122"/>
              </a:defRPr>
            </a:lvl2pPr>
            <a:lvl3pPr marL="1143000" indent="-228600">
              <a:defRPr sz="1600">
                <a:solidFill>
                  <a:schemeClr val="tx1"/>
                </a:solidFill>
                <a:latin typeface="Arial" panose="020B0604020202020204" pitchFamily="34" charset="0"/>
                <a:ea typeface="宋体" panose="02010600030101010101" pitchFamily="2" charset="-122"/>
              </a:defRPr>
            </a:lvl3pPr>
            <a:lvl4pPr marL="1600200" indent="-228600">
              <a:defRPr sz="1600">
                <a:solidFill>
                  <a:schemeClr val="tx1"/>
                </a:solidFill>
                <a:latin typeface="Arial" panose="020B0604020202020204" pitchFamily="34" charset="0"/>
                <a:ea typeface="宋体" panose="02010600030101010101" pitchFamily="2" charset="-122"/>
              </a:defRPr>
            </a:lvl4pPr>
            <a:lvl5pPr marL="2057400" indent="-22860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defRPr/>
            </a:pPr>
            <a:r>
              <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我会写</a:t>
            </a:r>
            <a:endParaRPr lang="zh-CN" altLang="en-US" sz="2400" b="1" dirty="0">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pic>
        <p:nvPicPr>
          <p:cNvPr id="68" name="图片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716399" y="1516486"/>
            <a:ext cx="335134" cy="472337"/>
          </a:xfrm>
          <a:prstGeom prst="rect">
            <a:avLst/>
          </a:prstGeom>
        </p:spPr>
      </p:pic>
      <p:sp>
        <p:nvSpPr>
          <p:cNvPr id="69" name="矩形 68"/>
          <p:cNvSpPr/>
          <p:nvPr/>
        </p:nvSpPr>
        <p:spPr>
          <a:xfrm>
            <a:off x="1399125" y="1291575"/>
            <a:ext cx="36000" cy="324000"/>
          </a:xfrm>
          <a:prstGeom prst="rect">
            <a:avLst/>
          </a:prstGeom>
          <a:gradFill flip="none" rotWithShape="1">
            <a:gsLst>
              <a:gs pos="14000">
                <a:schemeClr val="bg1"/>
              </a:gs>
              <a:gs pos="76000">
                <a:schemeClr val="bg1"/>
              </a:gs>
              <a:gs pos="50000">
                <a:schemeClr val="accent2">
                  <a:lumMod val="60000"/>
                </a:schemeClr>
              </a:gs>
            </a:gsLst>
            <a:path path="circle">
              <a:fillToRect l="50000" t="130000" r="50000" b="-3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矩形 69"/>
          <p:cNvSpPr/>
          <p:nvPr/>
        </p:nvSpPr>
        <p:spPr>
          <a:xfrm>
            <a:off x="382503" y="1291575"/>
            <a:ext cx="36000" cy="324000"/>
          </a:xfrm>
          <a:prstGeom prst="rect">
            <a:avLst/>
          </a:prstGeom>
          <a:gradFill flip="none" rotWithShape="1">
            <a:gsLst>
              <a:gs pos="14000">
                <a:schemeClr val="bg1"/>
              </a:gs>
              <a:gs pos="76000">
                <a:schemeClr val="bg1"/>
              </a:gs>
              <a:gs pos="50000">
                <a:schemeClr val="accent2">
                  <a:lumMod val="60000"/>
                </a:schemeClr>
              </a:gs>
            </a:gsLst>
            <a:path path="circle">
              <a:fillToRect l="50000" t="130000" r="50000" b="-3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文本框 64"/>
          <p:cNvSpPr txBox="1"/>
          <p:nvPr/>
        </p:nvSpPr>
        <p:spPr>
          <a:xfrm>
            <a:off x="1970221" y="1774492"/>
            <a:ext cx="608489" cy="1083945"/>
          </a:xfrm>
          <a:prstGeom prst="rect">
            <a:avLst/>
          </a:prstGeom>
          <a:noFill/>
          <a:ln w="9525">
            <a:noFill/>
          </a:ln>
        </p:spPr>
        <p:txBody>
          <a:bodyPr lIns="68580" tIns="34290" rIns="68580" bIns="34290">
            <a:spAutoFit/>
          </a:bodyPr>
          <a:lstStyle/>
          <a:p>
            <a:pPr eaLnBrk="1" hangingPunct="1"/>
            <a:r>
              <a:rPr lang="zh-CN" altLang="en-US" sz="6600" b="1" dirty="0" err="1">
                <a:solidFill>
                  <a:srgbClr val="FF0000"/>
                </a:solidFill>
                <a:latin typeface="楷体" panose="02010609060101010101" pitchFamily="49" charset="-122"/>
                <a:ea typeface="楷体" panose="02010609060101010101" pitchFamily="49" charset="-122"/>
              </a:rPr>
              <a:t>汹</a:t>
            </a:r>
            <a:endParaRPr lang="zh-CN" altLang="en-US" sz="6600" b="1" dirty="0" err="1">
              <a:solidFill>
                <a:srgbClr val="FF0000"/>
              </a:solidFill>
              <a:latin typeface="楷体" panose="02010609060101010101" pitchFamily="49" charset="-122"/>
              <a:ea typeface="楷体" panose="02010609060101010101" pitchFamily="49" charset="-122"/>
            </a:endParaRPr>
          </a:p>
        </p:txBody>
      </p:sp>
      <p:sp>
        <p:nvSpPr>
          <p:cNvPr id="83" name="文本框 64"/>
          <p:cNvSpPr txBox="1"/>
          <p:nvPr/>
        </p:nvSpPr>
        <p:spPr>
          <a:xfrm>
            <a:off x="2339124" y="3418812"/>
            <a:ext cx="608489" cy="1083945"/>
          </a:xfrm>
          <a:prstGeom prst="rect">
            <a:avLst/>
          </a:prstGeom>
          <a:noFill/>
          <a:ln w="9525">
            <a:noFill/>
          </a:ln>
        </p:spPr>
        <p:txBody>
          <a:bodyPr lIns="68580" tIns="34290" rIns="68580" bIns="34290">
            <a:spAutoFit/>
          </a:bodyPr>
          <a:lstStyle/>
          <a:p>
            <a:pPr eaLnBrk="1" hangingPunct="1"/>
            <a:r>
              <a:rPr lang="zh-CN" altLang="en-US" sz="6600" b="1" dirty="0" err="1">
                <a:solidFill>
                  <a:srgbClr val="FF0000"/>
                </a:solidFill>
                <a:latin typeface="楷体" panose="02010609060101010101" pitchFamily="49" charset="-122"/>
                <a:ea typeface="楷体" panose="02010609060101010101" pitchFamily="49" charset="-122"/>
              </a:rPr>
              <a:t>困</a:t>
            </a:r>
            <a:endParaRPr lang="zh-CN" altLang="en-US" sz="6600" b="1" dirty="0" err="1">
              <a:solidFill>
                <a:srgbClr val="FF0000"/>
              </a:solidFill>
              <a:latin typeface="楷体" panose="02010609060101010101" pitchFamily="49" charset="-122"/>
              <a:ea typeface="楷体" panose="02010609060101010101" pitchFamily="49" charset="-122"/>
            </a:endParaRPr>
          </a:p>
        </p:txBody>
      </p:sp>
      <p:grpSp>
        <p:nvGrpSpPr>
          <p:cNvPr id="87" name="组合 7"/>
          <p:cNvGrpSpPr/>
          <p:nvPr/>
        </p:nvGrpSpPr>
        <p:grpSpPr>
          <a:xfrm>
            <a:off x="2339055" y="3453145"/>
            <a:ext cx="1029163" cy="1085656"/>
            <a:chOff x="2437" y="2032"/>
            <a:chExt cx="1244" cy="1264"/>
          </a:xfrm>
        </p:grpSpPr>
        <p:sp>
          <p:nvSpPr>
            <p:cNvPr id="91"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9"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13" name="组合 7"/>
          <p:cNvGrpSpPr/>
          <p:nvPr/>
        </p:nvGrpSpPr>
        <p:grpSpPr>
          <a:xfrm>
            <a:off x="1978175" y="1773748"/>
            <a:ext cx="1029163" cy="1085656"/>
            <a:chOff x="2437" y="2032"/>
            <a:chExt cx="1244" cy="1264"/>
          </a:xfrm>
        </p:grpSpPr>
        <p:sp>
          <p:nvSpPr>
            <p:cNvPr id="11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1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1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118" name="TextBox 117"/>
          <p:cNvSpPr txBox="1"/>
          <p:nvPr/>
        </p:nvSpPr>
        <p:spPr>
          <a:xfrm>
            <a:off x="1918006" y="1216013"/>
            <a:ext cx="1207770" cy="583565"/>
          </a:xfrm>
          <a:prstGeom prst="rect">
            <a:avLst/>
          </a:prstGeom>
          <a:noFill/>
        </p:spPr>
        <p:txBody>
          <a:bodyPr wrap="none" rtlCol="0">
            <a:spAutoFit/>
          </a:bodyPr>
          <a:lstStyle/>
          <a:p>
            <a:pPr algn="l"/>
            <a:r>
              <a:rPr lang="en-US" altLang="zh-CN" sz="3200" dirty="0">
                <a:latin typeface="黑体" panose="02010609060101010101" pitchFamily="49" charset="-122"/>
                <a:ea typeface="黑体" panose="02010609060101010101" pitchFamily="49" charset="-122"/>
                <a:cs typeface="汉语拼音" panose="02010600030101010101" pitchFamily="34" charset="0"/>
              </a:rPr>
              <a:t>xiōn</a:t>
            </a:r>
            <a:r>
              <a:rPr lang="en-US" altLang="zh-CN" sz="3000" dirty="0">
                <a:latin typeface="汉语拼音" panose="02010600030101010101" pitchFamily="34" charset="0"/>
                <a:ea typeface="黑体" panose="02010609060101010101" pitchFamily="49" charset="-122"/>
                <a:cs typeface="汉语拼音" panose="02010600030101010101" pitchFamily="34" charset="0"/>
                <a:sym typeface="+mn-ea"/>
              </a:rPr>
              <a:t>g</a:t>
            </a:r>
            <a:endParaRPr lang="en-US" altLang="zh-CN" sz="3000" dirty="0">
              <a:latin typeface="黑体" panose="02010609060101010101" pitchFamily="49" charset="-122"/>
              <a:ea typeface="黑体" panose="02010609060101010101" pitchFamily="49" charset="-122"/>
              <a:cs typeface="汉语拼音" panose="02010600030101010101" pitchFamily="34" charset="0"/>
            </a:endParaRPr>
          </a:p>
        </p:txBody>
      </p:sp>
      <p:sp>
        <p:nvSpPr>
          <p:cNvPr id="119" name="TextBox 118"/>
          <p:cNvSpPr txBox="1"/>
          <p:nvPr/>
        </p:nvSpPr>
        <p:spPr>
          <a:xfrm>
            <a:off x="6506171" y="1242048"/>
            <a:ext cx="860425" cy="553085"/>
          </a:xfrm>
          <a:prstGeom prst="rect">
            <a:avLst/>
          </a:prstGeom>
          <a:noFill/>
        </p:spPr>
        <p:txBody>
          <a:bodyPr wrap="none" rtlCol="0">
            <a:spAutoFit/>
          </a:bodyPr>
          <a:lstStyle/>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j</a:t>
            </a:r>
            <a:r>
              <a:rPr lang="en-US" altLang="zh-CN" sz="3000" dirty="0" err="1" smtClean="0">
                <a:latin typeface="黑体" panose="02010609060101010101" pitchFamily="49" charset="-122"/>
                <a:ea typeface="黑体" panose="02010609060101010101" pitchFamily="49" charset="-122"/>
                <a:cs typeface="汉语拼音" panose="02010600030101010101" pitchFamily="34" charset="0"/>
              </a:rPr>
              <a:t>i</a:t>
            </a:r>
            <a:r>
              <a:rPr lang="en-US" altLang="zh-CN" sz="3000" dirty="0" err="1" smtClean="0">
                <a:latin typeface="黑体" panose="02010609060101010101" pitchFamily="49" charset="-122"/>
                <a:ea typeface="黑体" panose="02010609060101010101" pitchFamily="49" charset="-122"/>
                <a:cs typeface="汉语拼音" panose="02010600030101010101" pitchFamily="34" charset="0"/>
              </a:rPr>
              <a:t>à</a:t>
            </a:r>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n</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20" name="TextBox 119"/>
          <p:cNvSpPr txBox="1"/>
          <p:nvPr/>
        </p:nvSpPr>
        <p:spPr>
          <a:xfrm>
            <a:off x="1377268" y="2907470"/>
            <a:ext cx="505267" cy="553998"/>
          </a:xfrm>
          <a:prstGeom prst="rect">
            <a:avLst/>
          </a:prstGeom>
          <a:noFill/>
        </p:spPr>
        <p:txBody>
          <a:bodyPr wrap="none" rtlCol="0">
            <a:spAutoFit/>
          </a:bodyPr>
          <a:lstStyle/>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xī</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21" name="TextBox 120"/>
          <p:cNvSpPr txBox="1"/>
          <p:nvPr/>
        </p:nvSpPr>
        <p:spPr>
          <a:xfrm>
            <a:off x="3801785" y="2929431"/>
            <a:ext cx="589280" cy="583565"/>
          </a:xfrm>
          <a:prstGeom prst="rect">
            <a:avLst/>
          </a:prstGeom>
          <a:noFill/>
        </p:spPr>
        <p:txBody>
          <a:bodyPr wrap="none" rtlCol="0">
            <a:spAutoFit/>
          </a:bodyPr>
          <a:lstStyle/>
          <a:p>
            <a:pPr algn="l"/>
            <a:r>
              <a:rPr lang="en-US" altLang="zh-CN" sz="3200" dirty="0" err="1" smtClean="0">
                <a:latin typeface="黑体" panose="02010609060101010101" pitchFamily="49" charset="-122"/>
                <a:ea typeface="黑体" panose="02010609060101010101" pitchFamily="49" charset="-122"/>
                <a:cs typeface="汉语拼音" panose="02010600030101010101" pitchFamily="34" charset="0"/>
                <a:sym typeface="+mn-ea"/>
              </a:rPr>
              <a:t>à</a:t>
            </a:r>
            <a:r>
              <a:rPr lang="en-US" altLang="zh-CN" sz="3200" dirty="0" err="1" smtClean="0">
                <a:latin typeface="黑体" panose="02010609060101010101" pitchFamily="49" charset="-122"/>
                <a:ea typeface="黑体" panose="02010609060101010101" pitchFamily="49" charset="-122"/>
                <a:cs typeface="汉语拼音" panose="02010600030101010101" pitchFamily="34" charset="0"/>
              </a:rPr>
              <a:t>i</a:t>
            </a:r>
            <a:endParaRPr lang="en-US" altLang="zh-CN" sz="3200" dirty="0" err="1" smtClean="0">
              <a:latin typeface="黑体" panose="02010609060101010101" pitchFamily="49" charset="-122"/>
              <a:ea typeface="黑体" panose="02010609060101010101" pitchFamily="49" charset="-122"/>
              <a:cs typeface="汉语拼音" panose="02010600030101010101" pitchFamily="34" charset="0"/>
            </a:endParaRPr>
          </a:p>
        </p:txBody>
      </p:sp>
      <p:sp>
        <p:nvSpPr>
          <p:cNvPr id="122" name="TextBox 121"/>
          <p:cNvSpPr txBox="1"/>
          <p:nvPr/>
        </p:nvSpPr>
        <p:spPr>
          <a:xfrm>
            <a:off x="4904109" y="2956548"/>
            <a:ext cx="601447" cy="553998"/>
          </a:xfrm>
          <a:prstGeom prst="rect">
            <a:avLst/>
          </a:prstGeom>
          <a:noFill/>
        </p:spPr>
        <p:txBody>
          <a:bodyPr wrap="none" rtlCol="0">
            <a:spAutoFit/>
          </a:bodyPr>
          <a:lstStyle/>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lín</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23" name="TextBox 122"/>
          <p:cNvSpPr txBox="1"/>
          <p:nvPr/>
        </p:nvSpPr>
        <p:spPr>
          <a:xfrm>
            <a:off x="5814705" y="2956548"/>
            <a:ext cx="797560" cy="553085"/>
          </a:xfrm>
          <a:prstGeom prst="rect">
            <a:avLst/>
          </a:prstGeom>
          <a:noFill/>
        </p:spPr>
        <p:txBody>
          <a:bodyPr wrap="none" rtlCol="0">
            <a:spAutoFit/>
          </a:bodyPr>
          <a:lstStyle/>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hē</a:t>
            </a:r>
            <a:r>
              <a:rPr lang="en-US" altLang="zh-CN" sz="3000" dirty="0" err="1" smtClean="0">
                <a:latin typeface="黑体" panose="02010609060101010101" pitchFamily="49" charset="-122"/>
                <a:ea typeface="黑体" panose="02010609060101010101" pitchFamily="49" charset="-122"/>
                <a:cs typeface="汉语拼音" panose="02010600030101010101" pitchFamily="34" charset="0"/>
              </a:rPr>
              <a:t>i</a:t>
            </a:r>
            <a:endParaRPr lang="en-US" altLang="zh-CN" sz="3000" dirty="0" err="1" smtClean="0">
              <a:latin typeface="黑体" panose="02010609060101010101" pitchFamily="49" charset="-122"/>
              <a:ea typeface="黑体" panose="02010609060101010101" pitchFamily="49" charset="-122"/>
              <a:cs typeface="汉语拼音" panose="02010600030101010101" pitchFamily="34" charset="0"/>
            </a:endParaRPr>
          </a:p>
        </p:txBody>
      </p:sp>
      <p:sp>
        <p:nvSpPr>
          <p:cNvPr id="124" name="TextBox 123"/>
          <p:cNvSpPr txBox="1"/>
          <p:nvPr/>
        </p:nvSpPr>
        <p:spPr>
          <a:xfrm>
            <a:off x="7036901" y="2956548"/>
            <a:ext cx="775970" cy="553085"/>
          </a:xfrm>
          <a:prstGeom prst="rect">
            <a:avLst/>
          </a:prstGeom>
          <a:noFill/>
        </p:spPr>
        <p:txBody>
          <a:bodyPr wrap="none" rtlCol="0">
            <a:spAutoFit/>
          </a:bodyPr>
          <a:lstStyle/>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z</a:t>
            </a:r>
            <a:r>
              <a:rPr lang="en-US" altLang="zh-CN" sz="3000" dirty="0" err="1" smtClean="0">
                <a:latin typeface="黑体" panose="02010609060101010101" pitchFamily="49" charset="-122"/>
                <a:ea typeface="黑体" panose="02010609060101010101" pitchFamily="49" charset="-122"/>
                <a:cs typeface="汉语拼音" panose="02010600030101010101" pitchFamily="34" charset="0"/>
              </a:rPr>
              <a:t>ā</a:t>
            </a:r>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o</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28" name="TextBox 127"/>
          <p:cNvSpPr txBox="1"/>
          <p:nvPr/>
        </p:nvSpPr>
        <p:spPr>
          <a:xfrm>
            <a:off x="2400656" y="2929926"/>
            <a:ext cx="797560" cy="553085"/>
          </a:xfrm>
          <a:prstGeom prst="rect">
            <a:avLst/>
          </a:prstGeom>
          <a:noFill/>
        </p:spPr>
        <p:txBody>
          <a:bodyPr wrap="none" rtlCol="0">
            <a:spAutoFit/>
          </a:bodyPr>
          <a:lstStyle/>
          <a:p>
            <a:r>
              <a:rPr lang="en-US" altLang="zh-CN" sz="3000" dirty="0">
                <a:latin typeface="汉语拼音" panose="02010600030101010101" pitchFamily="34" charset="0"/>
                <a:ea typeface="黑体" panose="02010609060101010101" pitchFamily="49" charset="-122"/>
                <a:cs typeface="汉语拼音" panose="02010600030101010101" pitchFamily="34" charset="0"/>
              </a:rPr>
              <a:t>kùn</a:t>
            </a:r>
            <a:endParaRPr lang="en-US" altLang="zh-CN"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29" name="TextBox 128"/>
          <p:cNvSpPr txBox="1"/>
          <p:nvPr/>
        </p:nvSpPr>
        <p:spPr>
          <a:xfrm>
            <a:off x="3093387" y="1234739"/>
            <a:ext cx="1009650" cy="553085"/>
          </a:xfrm>
          <a:prstGeom prst="rect">
            <a:avLst/>
          </a:prstGeom>
          <a:noFill/>
        </p:spPr>
        <p:txBody>
          <a:bodyPr wrap="none" rtlCol="0">
            <a:spAutoFit/>
          </a:bodyPr>
          <a:lstStyle/>
          <a:p>
            <a:r>
              <a:rPr lang="en-US" altLang="zh-CN" sz="3000" dirty="0">
                <a:latin typeface="汉语拼音" panose="02010600030101010101" pitchFamily="34" charset="0"/>
                <a:ea typeface="黑体" panose="02010609060101010101" pitchFamily="49" charset="-122"/>
                <a:cs typeface="汉语拼音" panose="02010600030101010101" pitchFamily="34" charset="0"/>
              </a:rPr>
              <a:t>yǒng</a:t>
            </a:r>
            <a:endParaRPr lang="en-US" altLang="zh-CN"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30" name="TextBox 129"/>
          <p:cNvSpPr txBox="1"/>
          <p:nvPr/>
        </p:nvSpPr>
        <p:spPr>
          <a:xfrm>
            <a:off x="4305173" y="1243091"/>
            <a:ext cx="1031240" cy="553085"/>
          </a:xfrm>
          <a:prstGeom prst="rect">
            <a:avLst/>
          </a:prstGeom>
          <a:noFill/>
        </p:spPr>
        <p:txBody>
          <a:bodyPr wrap="none" rtlCol="0">
            <a:spAutoFit/>
          </a:bodyPr>
          <a:lstStyle/>
          <a:p>
            <a:r>
              <a:rPr lang="en-US" altLang="zh-CN" sz="3000" dirty="0">
                <a:latin typeface="汉语拼音" panose="02010600030101010101" pitchFamily="34" charset="0"/>
                <a:ea typeface="黑体" panose="02010609060101010101" pitchFamily="49" charset="-122"/>
                <a:cs typeface="汉语拼音" panose="02010600030101010101" pitchFamily="34" charset="0"/>
              </a:rPr>
              <a:t>péng</a:t>
            </a:r>
            <a:endParaRPr lang="en-US" altLang="zh-CN"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31" name="TextBox 130"/>
          <p:cNvSpPr txBox="1"/>
          <p:nvPr/>
        </p:nvSpPr>
        <p:spPr>
          <a:xfrm>
            <a:off x="5594977" y="1246447"/>
            <a:ext cx="841897" cy="553085"/>
          </a:xfrm>
          <a:prstGeom prst="rect">
            <a:avLst/>
          </a:prstGeom>
          <a:noFill/>
        </p:spPr>
        <p:txBody>
          <a:bodyPr wrap="square" rtlCol="0">
            <a:spAutoFit/>
          </a:bodyPr>
          <a:lstStyle/>
          <a:p>
            <a:r>
              <a:rPr lang="en-US" altLang="zh-CN" sz="3000" dirty="0">
                <a:latin typeface="汉语拼音" panose="02010600030101010101" pitchFamily="34" charset="0"/>
                <a:ea typeface="黑体" panose="02010609060101010101" pitchFamily="49" charset="-122"/>
                <a:cs typeface="汉语拼音" panose="02010600030101010101" pitchFamily="34" charset="0"/>
              </a:rPr>
              <a:t>p</a:t>
            </a:r>
            <a:r>
              <a:rPr lang="en-US" altLang="zh-CN" sz="3000" dirty="0">
                <a:latin typeface="黑体" panose="02010609060101010101" pitchFamily="49" charset="-122"/>
                <a:ea typeface="黑体" panose="02010609060101010101" pitchFamily="49" charset="-122"/>
                <a:cs typeface="汉语拼音" panose="02010600030101010101" pitchFamily="34" charset="0"/>
              </a:rPr>
              <a:t>à</a:t>
            </a:r>
            <a:r>
              <a:rPr lang="en-US" altLang="zh-CN" sz="3000" dirty="0">
                <a:latin typeface="汉语拼音" panose="02010600030101010101" pitchFamily="34" charset="0"/>
                <a:ea typeface="黑体" panose="02010609060101010101" pitchFamily="49" charset="-122"/>
                <a:cs typeface="汉语拼音" panose="02010600030101010101" pitchFamily="34" charset="0"/>
              </a:rPr>
              <a:t>i</a:t>
            </a:r>
            <a:endParaRPr lang="en-US" altLang="zh-CN"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33" name="文本框 14">
            <a:hlinkClick r:id="rId3" action="ppaction://hlinkfile"/>
          </p:cNvPr>
          <p:cNvSpPr txBox="1"/>
          <p:nvPr/>
        </p:nvSpPr>
        <p:spPr>
          <a:xfrm>
            <a:off x="653667" y="371524"/>
            <a:ext cx="4033837" cy="561692"/>
          </a:xfrm>
          <a:prstGeom prst="rect">
            <a:avLst/>
          </a:prstGeom>
          <a:noFill/>
        </p:spPr>
        <p:txBody>
          <a:bodyPr wrap="square" lIns="68580" tIns="34290" rIns="68580" bIns="34290" rtlCol="0">
            <a:spAutoFit/>
          </a:bodyPr>
          <a:p>
            <a:r>
              <a:rPr lang="zh-CN" altLang="en-US" sz="3200" b="1" dirty="0">
                <a:solidFill>
                  <a:srgbClr val="875000"/>
                </a:solidFill>
                <a:latin typeface="幼圆" panose="02010509060101010101" pitchFamily="49" charset="-122"/>
                <a:ea typeface="幼圆" panose="02010509060101010101" pitchFamily="49" charset="-122"/>
              </a:rPr>
              <a:t>朗读课文 扫清障碍</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3018" y="553051"/>
            <a:ext cx="351070" cy="380165"/>
          </a:xfrm>
          <a:prstGeom prst="rect">
            <a:avLst/>
          </a:prstGeom>
        </p:spPr>
      </p:pic>
      <p:pic>
        <p:nvPicPr>
          <p:cNvPr id="35" name="图片 3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057708">
            <a:off x="4408959" y="499261"/>
            <a:ext cx="335134" cy="472337"/>
          </a:xfrm>
          <a:prstGeom prst="rect">
            <a:avLst/>
          </a:prstGeom>
        </p:spPr>
      </p:pic>
      <p:pic>
        <p:nvPicPr>
          <p:cNvPr id="40" name="图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041" y="438280"/>
            <a:ext cx="366860" cy="45633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302"/>
                                        </p:tgtEl>
                                        <p:attrNameLst>
                                          <p:attrName>style.visibility</p:attrName>
                                        </p:attrNameLst>
                                      </p:cBhvr>
                                      <p:to>
                                        <p:strVal val="visible"/>
                                      </p:to>
                                    </p:set>
                                    <p:animEffect transition="in" filter="fade">
                                      <p:cBhvr>
                                        <p:cTn id="7" dur="500"/>
                                        <p:tgtEl>
                                          <p:spTgt spid="1230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306"/>
                                        </p:tgtEl>
                                        <p:attrNameLst>
                                          <p:attrName>style.visibility</p:attrName>
                                        </p:attrNameLst>
                                      </p:cBhvr>
                                      <p:to>
                                        <p:strVal val="visible"/>
                                      </p:to>
                                    </p:set>
                                    <p:animEffect transition="in" filter="fade">
                                      <p:cBhvr>
                                        <p:cTn id="13" dur="500"/>
                                        <p:tgtEl>
                                          <p:spTgt spid="1230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308"/>
                                        </p:tgtEl>
                                        <p:attrNameLst>
                                          <p:attrName>style.visibility</p:attrName>
                                        </p:attrNameLst>
                                      </p:cBhvr>
                                      <p:to>
                                        <p:strVal val="visible"/>
                                      </p:to>
                                    </p:set>
                                    <p:animEffect transition="in" filter="fade">
                                      <p:cBhvr>
                                        <p:cTn id="16" dur="500"/>
                                        <p:tgtEl>
                                          <p:spTgt spid="1230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310"/>
                                        </p:tgtEl>
                                        <p:attrNameLst>
                                          <p:attrName>style.visibility</p:attrName>
                                        </p:attrNameLst>
                                      </p:cBhvr>
                                      <p:to>
                                        <p:strVal val="visible"/>
                                      </p:to>
                                    </p:set>
                                    <p:animEffect transition="in" filter="fade">
                                      <p:cBhvr>
                                        <p:cTn id="19" dur="500"/>
                                        <p:tgtEl>
                                          <p:spTgt spid="123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300"/>
                                        </p:tgtEl>
                                        <p:attrNameLst>
                                          <p:attrName>style.visibility</p:attrName>
                                        </p:attrNameLst>
                                      </p:cBhvr>
                                      <p:to>
                                        <p:strVal val="visible"/>
                                      </p:to>
                                    </p:set>
                                    <p:animEffect transition="in" filter="fade">
                                      <p:cBhvr>
                                        <p:cTn id="22" dur="500"/>
                                        <p:tgtEl>
                                          <p:spTgt spid="1230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298"/>
                                        </p:tgtEl>
                                        <p:attrNameLst>
                                          <p:attrName>style.visibility</p:attrName>
                                        </p:attrNameLst>
                                      </p:cBhvr>
                                      <p:to>
                                        <p:strVal val="visible"/>
                                      </p:to>
                                    </p:set>
                                    <p:animEffect transition="in" filter="fade">
                                      <p:cBhvr>
                                        <p:cTn id="25" dur="500"/>
                                        <p:tgtEl>
                                          <p:spTgt spid="1229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296"/>
                                        </p:tgtEl>
                                        <p:attrNameLst>
                                          <p:attrName>style.visibility</p:attrName>
                                        </p:attrNameLst>
                                      </p:cBhvr>
                                      <p:to>
                                        <p:strVal val="visible"/>
                                      </p:to>
                                    </p:set>
                                    <p:animEffect transition="in" filter="fade">
                                      <p:cBhvr>
                                        <p:cTn id="28" dur="500"/>
                                        <p:tgtEl>
                                          <p:spTgt spid="1229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294"/>
                                        </p:tgtEl>
                                        <p:attrNameLst>
                                          <p:attrName>style.visibility</p:attrName>
                                        </p:attrNameLst>
                                      </p:cBhvr>
                                      <p:to>
                                        <p:strVal val="visible"/>
                                      </p:to>
                                    </p:set>
                                    <p:animEffect transition="in" filter="fade">
                                      <p:cBhvr>
                                        <p:cTn id="31" dur="500"/>
                                        <p:tgtEl>
                                          <p:spTgt spid="1229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292"/>
                                        </p:tgtEl>
                                        <p:attrNameLst>
                                          <p:attrName>style.visibility</p:attrName>
                                        </p:attrNameLst>
                                      </p:cBhvr>
                                      <p:to>
                                        <p:strVal val="visible"/>
                                      </p:to>
                                    </p:set>
                                    <p:animEffect transition="in" filter="fade">
                                      <p:cBhvr>
                                        <p:cTn id="34" dur="500"/>
                                        <p:tgtEl>
                                          <p:spTgt spid="12292"/>
                                        </p:tgtEl>
                                      </p:cBhvr>
                                    </p:animEffect>
                                  </p:childTnLst>
                                </p:cTn>
                              </p:par>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par>
                                <p:cTn id="38" presetID="10"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par>
                                <p:cTn id="41" presetID="10" presetClass="entr" presetSubtype="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par>
                                <p:cTn id="47" presetID="10"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fade">
                                      <p:cBhvr>
                                        <p:cTn id="61" dur="500"/>
                                        <p:tgtEl>
                                          <p:spTgt spid="7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fade">
                                      <p:cBhvr>
                                        <p:cTn id="64" dur="500"/>
                                        <p:tgtEl>
                                          <p:spTgt spid="83"/>
                                        </p:tgtEl>
                                      </p:cBhvr>
                                    </p:animEffect>
                                  </p:childTnLst>
                                </p:cTn>
                              </p:par>
                              <p:par>
                                <p:cTn id="65" presetID="10" presetClass="entr" presetSubtype="0" fill="hold" nodeType="with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fade">
                                      <p:cBhvr>
                                        <p:cTn id="67" dur="500"/>
                                        <p:tgtEl>
                                          <p:spTgt spid="87"/>
                                        </p:tgtEl>
                                      </p:cBhvr>
                                    </p:animEffect>
                                  </p:childTnLst>
                                </p:cTn>
                              </p:par>
                              <p:par>
                                <p:cTn id="68" presetID="10" presetClass="entr" presetSubtype="0" fill="hold" nodeType="withEffect">
                                  <p:stCondLst>
                                    <p:cond delay="0"/>
                                  </p:stCondLst>
                                  <p:childTnLst>
                                    <p:set>
                                      <p:cBhvr>
                                        <p:cTn id="69" dur="1" fill="hold">
                                          <p:stCondLst>
                                            <p:cond delay="0"/>
                                          </p:stCondLst>
                                        </p:cTn>
                                        <p:tgtEl>
                                          <p:spTgt spid="113"/>
                                        </p:tgtEl>
                                        <p:attrNameLst>
                                          <p:attrName>style.visibility</p:attrName>
                                        </p:attrNameLst>
                                      </p:cBhvr>
                                      <p:to>
                                        <p:strVal val="visible"/>
                                      </p:to>
                                    </p:set>
                                    <p:animEffect transition="in" filter="fade">
                                      <p:cBhvr>
                                        <p:cTn id="70" dur="500"/>
                                        <p:tgtEl>
                                          <p:spTgt spid="113"/>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118"/>
                                        </p:tgtEl>
                                        <p:attrNameLst>
                                          <p:attrName>style.visibility</p:attrName>
                                        </p:attrNameLst>
                                      </p:cBhvr>
                                      <p:to>
                                        <p:strVal val="visible"/>
                                      </p:to>
                                    </p:set>
                                    <p:animEffect transition="in" filter="wipe(down)">
                                      <p:cBhvr>
                                        <p:cTn id="75" dur="500"/>
                                        <p:tgtEl>
                                          <p:spTgt spid="118"/>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29"/>
                                        </p:tgtEl>
                                        <p:attrNameLst>
                                          <p:attrName>style.visibility</p:attrName>
                                        </p:attrNameLst>
                                      </p:cBhvr>
                                      <p:to>
                                        <p:strVal val="visible"/>
                                      </p:to>
                                    </p:set>
                                    <p:animEffect transition="in" filter="wipe(down)">
                                      <p:cBhvr>
                                        <p:cTn id="80" dur="500"/>
                                        <p:tgtEl>
                                          <p:spTgt spid="12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grpId="0" nodeType="clickEffect">
                                  <p:stCondLst>
                                    <p:cond delay="0"/>
                                  </p:stCondLst>
                                  <p:childTnLst>
                                    <p:set>
                                      <p:cBhvr>
                                        <p:cTn id="84" dur="500" fill="hold">
                                          <p:stCondLst>
                                            <p:cond delay="0"/>
                                          </p:stCondLst>
                                        </p:cTn>
                                        <p:tgtEl>
                                          <p:spTgt spid="130"/>
                                        </p:tgtEl>
                                        <p:attrNameLst>
                                          <p:attrName>style.visibility</p:attrName>
                                        </p:attrNameLst>
                                      </p:cBhvr>
                                      <p:to>
                                        <p:strVal val="visible"/>
                                      </p:to>
                                    </p:set>
                                    <p:animEffect transition="in" filter="wipe(down)">
                                      <p:cBhvr>
                                        <p:cTn id="85" dur="500"/>
                                        <p:tgtEl>
                                          <p:spTgt spid="130"/>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131"/>
                                        </p:tgtEl>
                                        <p:attrNameLst>
                                          <p:attrName>style.visibility</p:attrName>
                                        </p:attrNameLst>
                                      </p:cBhvr>
                                      <p:to>
                                        <p:strVal val="visible"/>
                                      </p:to>
                                    </p:set>
                                    <p:animEffect transition="in" filter="wipe(down)">
                                      <p:cBhvr>
                                        <p:cTn id="90" dur="500"/>
                                        <p:tgtEl>
                                          <p:spTgt spid="131"/>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119"/>
                                        </p:tgtEl>
                                        <p:attrNameLst>
                                          <p:attrName>style.visibility</p:attrName>
                                        </p:attrNameLst>
                                      </p:cBhvr>
                                      <p:to>
                                        <p:strVal val="visible"/>
                                      </p:to>
                                    </p:set>
                                    <p:animEffect transition="in" filter="wipe(down)">
                                      <p:cBhvr>
                                        <p:cTn id="95" dur="500"/>
                                        <p:tgtEl>
                                          <p:spTgt spid="119"/>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0" nodeType="clickEffect">
                                  <p:stCondLst>
                                    <p:cond delay="0"/>
                                  </p:stCondLst>
                                  <p:childTnLst>
                                    <p:set>
                                      <p:cBhvr>
                                        <p:cTn id="99" dur="1" fill="hold">
                                          <p:stCondLst>
                                            <p:cond delay="0"/>
                                          </p:stCondLst>
                                        </p:cTn>
                                        <p:tgtEl>
                                          <p:spTgt spid="120"/>
                                        </p:tgtEl>
                                        <p:attrNameLst>
                                          <p:attrName>style.visibility</p:attrName>
                                        </p:attrNameLst>
                                      </p:cBhvr>
                                      <p:to>
                                        <p:strVal val="visible"/>
                                      </p:to>
                                    </p:set>
                                    <p:animEffect transition="in" filter="wipe(down)">
                                      <p:cBhvr>
                                        <p:cTn id="100" dur="500"/>
                                        <p:tgtEl>
                                          <p:spTgt spid="120"/>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grpId="0" nodeType="clickEffect">
                                  <p:stCondLst>
                                    <p:cond delay="0"/>
                                  </p:stCondLst>
                                  <p:childTnLst>
                                    <p:set>
                                      <p:cBhvr>
                                        <p:cTn id="104" dur="1" fill="hold">
                                          <p:stCondLst>
                                            <p:cond delay="0"/>
                                          </p:stCondLst>
                                        </p:cTn>
                                        <p:tgtEl>
                                          <p:spTgt spid="128"/>
                                        </p:tgtEl>
                                        <p:attrNameLst>
                                          <p:attrName>style.visibility</p:attrName>
                                        </p:attrNameLst>
                                      </p:cBhvr>
                                      <p:to>
                                        <p:strVal val="visible"/>
                                      </p:to>
                                    </p:set>
                                    <p:animEffect transition="in" filter="wipe(down)">
                                      <p:cBhvr>
                                        <p:cTn id="105" dur="500"/>
                                        <p:tgtEl>
                                          <p:spTgt spid="128"/>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4" fill="hold" grpId="0" nodeType="clickEffect">
                                  <p:stCondLst>
                                    <p:cond delay="0"/>
                                  </p:stCondLst>
                                  <p:childTnLst>
                                    <p:set>
                                      <p:cBhvr>
                                        <p:cTn id="109" dur="1" fill="hold">
                                          <p:stCondLst>
                                            <p:cond delay="0"/>
                                          </p:stCondLst>
                                        </p:cTn>
                                        <p:tgtEl>
                                          <p:spTgt spid="121"/>
                                        </p:tgtEl>
                                        <p:attrNameLst>
                                          <p:attrName>style.visibility</p:attrName>
                                        </p:attrNameLst>
                                      </p:cBhvr>
                                      <p:to>
                                        <p:strVal val="visible"/>
                                      </p:to>
                                    </p:set>
                                    <p:animEffect transition="in" filter="wipe(down)">
                                      <p:cBhvr>
                                        <p:cTn id="110" dur="500"/>
                                        <p:tgtEl>
                                          <p:spTgt spid="121"/>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122"/>
                                        </p:tgtEl>
                                        <p:attrNameLst>
                                          <p:attrName>style.visibility</p:attrName>
                                        </p:attrNameLst>
                                      </p:cBhvr>
                                      <p:to>
                                        <p:strVal val="visible"/>
                                      </p:to>
                                    </p:set>
                                    <p:animEffect transition="in" filter="wipe(down)">
                                      <p:cBhvr>
                                        <p:cTn id="115" dur="500"/>
                                        <p:tgtEl>
                                          <p:spTgt spid="122"/>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grpId="0" nodeType="clickEffect">
                                  <p:stCondLst>
                                    <p:cond delay="0"/>
                                  </p:stCondLst>
                                  <p:childTnLst>
                                    <p:set>
                                      <p:cBhvr>
                                        <p:cTn id="119" dur="1" fill="hold">
                                          <p:stCondLst>
                                            <p:cond delay="0"/>
                                          </p:stCondLst>
                                        </p:cTn>
                                        <p:tgtEl>
                                          <p:spTgt spid="123"/>
                                        </p:tgtEl>
                                        <p:attrNameLst>
                                          <p:attrName>style.visibility</p:attrName>
                                        </p:attrNameLst>
                                      </p:cBhvr>
                                      <p:to>
                                        <p:strVal val="visible"/>
                                      </p:to>
                                    </p:set>
                                    <p:animEffect transition="in" filter="wipe(down)">
                                      <p:cBhvr>
                                        <p:cTn id="120" dur="500"/>
                                        <p:tgtEl>
                                          <p:spTgt spid="123"/>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4" fill="hold" grpId="0" nodeType="clickEffect">
                                  <p:stCondLst>
                                    <p:cond delay="0"/>
                                  </p:stCondLst>
                                  <p:childTnLst>
                                    <p:set>
                                      <p:cBhvr>
                                        <p:cTn id="124" dur="1" fill="hold">
                                          <p:stCondLst>
                                            <p:cond delay="0"/>
                                          </p:stCondLst>
                                        </p:cTn>
                                        <p:tgtEl>
                                          <p:spTgt spid="124"/>
                                        </p:tgtEl>
                                        <p:attrNameLst>
                                          <p:attrName>style.visibility</p:attrName>
                                        </p:attrNameLst>
                                      </p:cBhvr>
                                      <p:to>
                                        <p:strVal val="visible"/>
                                      </p:to>
                                    </p:set>
                                    <p:animEffect transition="in" filter="wipe(down)">
                                      <p:cBhvr>
                                        <p:cTn id="125" dur="500"/>
                                        <p:tgtEl>
                                          <p:spTgt spid="124"/>
                                        </p:tgtEl>
                                      </p:cBhvr>
                                    </p:animEffect>
                                  </p:childTnLst>
                                </p:cTn>
                              </p:par>
                            </p:childTnLst>
                          </p:cTn>
                        </p:par>
                      </p:childTnLst>
                    </p:cTn>
                  </p:par>
                  <p:par>
                    <p:cTn id="126" fill="hold">
                      <p:stCondLst>
                        <p:cond delay="indefinite"/>
                      </p:stCondLst>
                      <p:childTnLst>
                        <p:par>
                          <p:cTn id="127" fill="hold">
                            <p:stCondLst>
                              <p:cond delay="0"/>
                            </p:stCondLst>
                            <p:childTnLst>
                              <p:par>
                                <p:cTn id="128" presetID="1" presetClass="exit" presetSubtype="0" fill="hold" grpId="1" nodeType="clickEffect">
                                  <p:stCondLst>
                                    <p:cond delay="0"/>
                                  </p:stCondLst>
                                  <p:childTnLst>
                                    <p:set>
                                      <p:cBhvr>
                                        <p:cTn id="129" dur="1" fill="hold">
                                          <p:stCondLst>
                                            <p:cond delay="0"/>
                                          </p:stCondLst>
                                        </p:cTn>
                                        <p:tgtEl>
                                          <p:spTgt spid="118"/>
                                        </p:tgtEl>
                                        <p:attrNameLst>
                                          <p:attrName>style.visibility</p:attrName>
                                        </p:attrNameLst>
                                      </p:cBhvr>
                                      <p:to>
                                        <p:strVal val="hidden"/>
                                      </p:to>
                                    </p:set>
                                  </p:childTnLst>
                                </p:cTn>
                              </p:par>
                            </p:childTnLst>
                          </p:cTn>
                        </p:par>
                        <p:par>
                          <p:cTn id="130" fill="hold">
                            <p:stCondLst>
                              <p:cond delay="0"/>
                            </p:stCondLst>
                            <p:childTnLst>
                              <p:par>
                                <p:cTn id="131" presetID="1" presetClass="exit" presetSubtype="0" fill="hold" grpId="1" nodeType="afterEffect">
                                  <p:stCondLst>
                                    <p:cond delay="1000"/>
                                  </p:stCondLst>
                                  <p:childTnLst>
                                    <p:set>
                                      <p:cBhvr>
                                        <p:cTn id="132" dur="1" fill="hold">
                                          <p:stCondLst>
                                            <p:cond delay="0"/>
                                          </p:stCondLst>
                                        </p:cTn>
                                        <p:tgtEl>
                                          <p:spTgt spid="119"/>
                                        </p:tgtEl>
                                        <p:attrNameLst>
                                          <p:attrName>style.visibility</p:attrName>
                                        </p:attrNameLst>
                                      </p:cBhvr>
                                      <p:to>
                                        <p:strVal val="hidden"/>
                                      </p:to>
                                    </p:set>
                                  </p:childTnLst>
                                </p:cTn>
                              </p:par>
                            </p:childTnLst>
                          </p:cTn>
                        </p:par>
                        <p:par>
                          <p:cTn id="133" fill="hold">
                            <p:stCondLst>
                              <p:cond delay="1000"/>
                            </p:stCondLst>
                            <p:childTnLst>
                              <p:par>
                                <p:cTn id="134" presetID="1" presetClass="exit" presetSubtype="0" fill="hold" grpId="1" nodeType="afterEffect">
                                  <p:stCondLst>
                                    <p:cond delay="0"/>
                                  </p:stCondLst>
                                  <p:childTnLst>
                                    <p:set>
                                      <p:cBhvr>
                                        <p:cTn id="135" dur="1" fill="hold">
                                          <p:stCondLst>
                                            <p:cond delay="0"/>
                                          </p:stCondLst>
                                        </p:cTn>
                                        <p:tgtEl>
                                          <p:spTgt spid="120"/>
                                        </p:tgtEl>
                                        <p:attrNameLst>
                                          <p:attrName>style.visibility</p:attrName>
                                        </p:attrNameLst>
                                      </p:cBhvr>
                                      <p:to>
                                        <p:strVal val="hidden"/>
                                      </p:to>
                                    </p:set>
                                  </p:childTnLst>
                                </p:cTn>
                              </p:par>
                            </p:childTnLst>
                          </p:cTn>
                        </p:par>
                        <p:par>
                          <p:cTn id="136" fill="hold">
                            <p:stCondLst>
                              <p:cond delay="1000"/>
                            </p:stCondLst>
                            <p:childTnLst>
                              <p:par>
                                <p:cTn id="137" presetID="1" presetClass="exit" presetSubtype="0" fill="hold" grpId="1" nodeType="afterEffect">
                                  <p:stCondLst>
                                    <p:cond delay="0"/>
                                  </p:stCondLst>
                                  <p:childTnLst>
                                    <p:set>
                                      <p:cBhvr>
                                        <p:cTn id="138" dur="1" fill="hold">
                                          <p:stCondLst>
                                            <p:cond delay="0"/>
                                          </p:stCondLst>
                                        </p:cTn>
                                        <p:tgtEl>
                                          <p:spTgt spid="121"/>
                                        </p:tgtEl>
                                        <p:attrNameLst>
                                          <p:attrName>style.visibility</p:attrName>
                                        </p:attrNameLst>
                                      </p:cBhvr>
                                      <p:to>
                                        <p:strVal val="hidden"/>
                                      </p:to>
                                    </p:set>
                                  </p:childTnLst>
                                </p:cTn>
                              </p:par>
                            </p:childTnLst>
                          </p:cTn>
                        </p:par>
                        <p:par>
                          <p:cTn id="139" fill="hold">
                            <p:stCondLst>
                              <p:cond delay="1000"/>
                            </p:stCondLst>
                            <p:childTnLst>
                              <p:par>
                                <p:cTn id="140" presetID="1" presetClass="exit" presetSubtype="0" fill="hold" grpId="1" nodeType="afterEffect">
                                  <p:stCondLst>
                                    <p:cond delay="0"/>
                                  </p:stCondLst>
                                  <p:childTnLst>
                                    <p:set>
                                      <p:cBhvr>
                                        <p:cTn id="141" dur="1" fill="hold">
                                          <p:stCondLst>
                                            <p:cond delay="0"/>
                                          </p:stCondLst>
                                        </p:cTn>
                                        <p:tgtEl>
                                          <p:spTgt spid="122"/>
                                        </p:tgtEl>
                                        <p:attrNameLst>
                                          <p:attrName>style.visibility</p:attrName>
                                        </p:attrNameLst>
                                      </p:cBhvr>
                                      <p:to>
                                        <p:strVal val="hidden"/>
                                      </p:to>
                                    </p:set>
                                  </p:childTnLst>
                                </p:cTn>
                              </p:par>
                            </p:childTnLst>
                          </p:cTn>
                        </p:par>
                        <p:par>
                          <p:cTn id="142" fill="hold">
                            <p:stCondLst>
                              <p:cond delay="1000"/>
                            </p:stCondLst>
                            <p:childTnLst>
                              <p:par>
                                <p:cTn id="143" presetID="1" presetClass="exit" presetSubtype="0" fill="hold" grpId="1" nodeType="afterEffect">
                                  <p:stCondLst>
                                    <p:cond delay="0"/>
                                  </p:stCondLst>
                                  <p:childTnLst>
                                    <p:set>
                                      <p:cBhvr>
                                        <p:cTn id="144" dur="1" fill="hold">
                                          <p:stCondLst>
                                            <p:cond delay="0"/>
                                          </p:stCondLst>
                                        </p:cTn>
                                        <p:tgtEl>
                                          <p:spTgt spid="123"/>
                                        </p:tgtEl>
                                        <p:attrNameLst>
                                          <p:attrName>style.visibility</p:attrName>
                                        </p:attrNameLst>
                                      </p:cBhvr>
                                      <p:to>
                                        <p:strVal val="hidden"/>
                                      </p:to>
                                    </p:set>
                                  </p:childTnLst>
                                </p:cTn>
                              </p:par>
                            </p:childTnLst>
                          </p:cTn>
                        </p:par>
                        <p:par>
                          <p:cTn id="145" fill="hold">
                            <p:stCondLst>
                              <p:cond delay="1000"/>
                            </p:stCondLst>
                            <p:childTnLst>
                              <p:par>
                                <p:cTn id="146" presetID="1" presetClass="exit" presetSubtype="0" fill="hold" grpId="1" nodeType="afterEffect">
                                  <p:stCondLst>
                                    <p:cond delay="0"/>
                                  </p:stCondLst>
                                  <p:childTnLst>
                                    <p:set>
                                      <p:cBhvr>
                                        <p:cTn id="147" dur="1" fill="hold">
                                          <p:stCondLst>
                                            <p:cond delay="0"/>
                                          </p:stCondLst>
                                        </p:cTn>
                                        <p:tgtEl>
                                          <p:spTgt spid="124"/>
                                        </p:tgtEl>
                                        <p:attrNameLst>
                                          <p:attrName>style.visibility</p:attrName>
                                        </p:attrNameLst>
                                      </p:cBhvr>
                                      <p:to>
                                        <p:strVal val="hidden"/>
                                      </p:to>
                                    </p:set>
                                  </p:childTnLst>
                                </p:cTn>
                              </p:par>
                            </p:childTnLst>
                          </p:cTn>
                        </p:par>
                        <p:par>
                          <p:cTn id="148" fill="hold">
                            <p:stCondLst>
                              <p:cond delay="1000"/>
                            </p:stCondLst>
                            <p:childTnLst>
                              <p:par>
                                <p:cTn id="149" presetID="1" presetClass="exit" presetSubtype="0" fill="hold" grpId="1" nodeType="afterEffect">
                                  <p:stCondLst>
                                    <p:cond delay="0"/>
                                  </p:stCondLst>
                                  <p:childTnLst>
                                    <p:set>
                                      <p:cBhvr>
                                        <p:cTn id="150" dur="1" fill="hold">
                                          <p:stCondLst>
                                            <p:cond delay="0"/>
                                          </p:stCondLst>
                                        </p:cTn>
                                        <p:tgtEl>
                                          <p:spTgt spid="128"/>
                                        </p:tgtEl>
                                        <p:attrNameLst>
                                          <p:attrName>style.visibility</p:attrName>
                                        </p:attrNameLst>
                                      </p:cBhvr>
                                      <p:to>
                                        <p:strVal val="hidden"/>
                                      </p:to>
                                    </p:set>
                                  </p:childTnLst>
                                </p:cTn>
                              </p:par>
                            </p:childTnLst>
                          </p:cTn>
                        </p:par>
                        <p:par>
                          <p:cTn id="151" fill="hold">
                            <p:stCondLst>
                              <p:cond delay="1000"/>
                            </p:stCondLst>
                            <p:childTnLst>
                              <p:par>
                                <p:cTn id="152" presetID="1" presetClass="exit" presetSubtype="0" fill="hold" grpId="1" nodeType="afterEffect">
                                  <p:stCondLst>
                                    <p:cond delay="0"/>
                                  </p:stCondLst>
                                  <p:childTnLst>
                                    <p:set>
                                      <p:cBhvr>
                                        <p:cTn id="153" dur="1" fill="hold">
                                          <p:stCondLst>
                                            <p:cond delay="0"/>
                                          </p:stCondLst>
                                        </p:cTn>
                                        <p:tgtEl>
                                          <p:spTgt spid="129"/>
                                        </p:tgtEl>
                                        <p:attrNameLst>
                                          <p:attrName>style.visibility</p:attrName>
                                        </p:attrNameLst>
                                      </p:cBhvr>
                                      <p:to>
                                        <p:strVal val="hidden"/>
                                      </p:to>
                                    </p:set>
                                  </p:childTnLst>
                                </p:cTn>
                              </p:par>
                            </p:childTnLst>
                          </p:cTn>
                        </p:par>
                        <p:par>
                          <p:cTn id="154" fill="hold">
                            <p:stCondLst>
                              <p:cond delay="1000"/>
                            </p:stCondLst>
                            <p:childTnLst>
                              <p:par>
                                <p:cTn id="155" presetID="1" presetClass="exit" presetSubtype="0" fill="hold" grpId="1" nodeType="afterEffect">
                                  <p:stCondLst>
                                    <p:cond delay="0"/>
                                  </p:stCondLst>
                                  <p:childTnLst>
                                    <p:set>
                                      <p:cBhvr>
                                        <p:cTn id="156" dur="1" fill="hold">
                                          <p:stCondLst>
                                            <p:cond delay="0"/>
                                          </p:stCondLst>
                                        </p:cTn>
                                        <p:tgtEl>
                                          <p:spTgt spid="130"/>
                                        </p:tgtEl>
                                        <p:attrNameLst>
                                          <p:attrName>style.visibility</p:attrName>
                                        </p:attrNameLst>
                                      </p:cBhvr>
                                      <p:to>
                                        <p:strVal val="hidden"/>
                                      </p:to>
                                    </p:set>
                                  </p:childTnLst>
                                </p:cTn>
                              </p:par>
                            </p:childTnLst>
                          </p:cTn>
                        </p:par>
                        <p:par>
                          <p:cTn id="157" fill="hold">
                            <p:stCondLst>
                              <p:cond delay="1000"/>
                            </p:stCondLst>
                            <p:childTnLst>
                              <p:par>
                                <p:cTn id="158" presetID="1" presetClass="exit" presetSubtype="0" fill="hold" grpId="1" nodeType="afterEffect">
                                  <p:stCondLst>
                                    <p:cond delay="0"/>
                                  </p:stCondLst>
                                  <p:childTnLst>
                                    <p:set>
                                      <p:cBhvr>
                                        <p:cTn id="159" dur="1" fill="hold">
                                          <p:stCondLst>
                                            <p:cond delay="0"/>
                                          </p:stCondLst>
                                        </p:cTn>
                                        <p:tgtEl>
                                          <p:spTgt spid="1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4" grpId="0"/>
      <p:bldP spid="12296" grpId="0"/>
      <p:bldP spid="12298" grpId="0"/>
      <p:bldP spid="12300" grpId="0"/>
      <p:bldP spid="12302" grpId="0"/>
      <p:bldP spid="12306" grpId="0"/>
      <p:bldP spid="12308" grpId="0"/>
      <p:bldP spid="12310" grpId="0"/>
      <p:bldP spid="75" grpId="0"/>
      <p:bldP spid="83" grpId="0"/>
      <p:bldP spid="118" grpId="0"/>
      <p:bldP spid="118" grpId="1"/>
      <p:bldP spid="119" grpId="0"/>
      <p:bldP spid="119" grpId="1"/>
      <p:bldP spid="120" grpId="0"/>
      <p:bldP spid="120" grpId="1"/>
      <p:bldP spid="121" grpId="0"/>
      <p:bldP spid="121" grpId="1"/>
      <p:bldP spid="122" grpId="0"/>
      <p:bldP spid="122" grpId="1"/>
      <p:bldP spid="123" grpId="0"/>
      <p:bldP spid="123" grpId="1"/>
      <p:bldP spid="124" grpId="0"/>
      <p:bldP spid="124" grpId="1"/>
      <p:bldP spid="128" grpId="0"/>
      <p:bldP spid="128" grpId="1"/>
      <p:bldP spid="129" grpId="0"/>
      <p:bldP spid="129" grpId="1"/>
      <p:bldP spid="130" grpId="0"/>
      <p:bldP spid="130" grpId="1"/>
      <p:bldP spid="131" grpId="0"/>
      <p:bldP spid="131"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04" name="文本框 64"/>
          <p:cNvSpPr txBox="1"/>
          <p:nvPr/>
        </p:nvSpPr>
        <p:spPr>
          <a:xfrm>
            <a:off x="3792367" y="2055083"/>
            <a:ext cx="608489" cy="1083945"/>
          </a:xfrm>
          <a:prstGeom prst="rect">
            <a:avLst/>
          </a:prstGeom>
          <a:noFill/>
          <a:ln w="9525">
            <a:noFill/>
          </a:ln>
        </p:spPr>
        <p:txBody>
          <a:bodyPr lIns="68580" tIns="34290" rIns="68580" bIns="34290">
            <a:spAutoFit/>
          </a:bodyPr>
          <a:p>
            <a:pPr eaLnBrk="1" hangingPunct="1"/>
            <a:r>
              <a:rPr lang="zh-CN" altLang="en-US" sz="6600" b="1" dirty="0">
                <a:solidFill>
                  <a:srgbClr val="FF0000"/>
                </a:solidFill>
                <a:latin typeface="楷体" panose="02010609060101010101" pitchFamily="49" charset="-122"/>
                <a:ea typeface="楷体" panose="02010609060101010101" pitchFamily="49" charset="-122"/>
              </a:rPr>
              <a:t>喃</a:t>
            </a:r>
            <a:endParaRPr lang="zh-CN" altLang="en-US" sz="6600" b="1" dirty="0">
              <a:solidFill>
                <a:srgbClr val="FF0000"/>
              </a:solidFill>
              <a:latin typeface="楷体" panose="02010609060101010101" pitchFamily="49" charset="-122"/>
              <a:ea typeface="楷体" panose="02010609060101010101" pitchFamily="49" charset="-122"/>
            </a:endParaRPr>
          </a:p>
        </p:txBody>
      </p:sp>
      <p:sp>
        <p:nvSpPr>
          <p:cNvPr id="12308" name="文本框 64"/>
          <p:cNvSpPr txBox="1"/>
          <p:nvPr/>
        </p:nvSpPr>
        <p:spPr>
          <a:xfrm>
            <a:off x="6072675" y="2091913"/>
            <a:ext cx="608488" cy="1083945"/>
          </a:xfrm>
          <a:prstGeom prst="rect">
            <a:avLst/>
          </a:prstGeom>
          <a:noFill/>
          <a:ln w="9525">
            <a:noFill/>
          </a:ln>
        </p:spPr>
        <p:txBody>
          <a:bodyPr lIns="68580" tIns="34290" rIns="68580" bIns="34290">
            <a:spAutoFit/>
          </a:bodyPr>
          <a:p>
            <a:pPr eaLnBrk="1" hangingPunct="1"/>
            <a:r>
              <a:rPr lang="zh-CN" altLang="en-US" sz="6600" b="1" dirty="0">
                <a:solidFill>
                  <a:srgbClr val="FF0000"/>
                </a:solidFill>
                <a:latin typeface="楷体" panose="02010609060101010101" pitchFamily="49" charset="-122"/>
                <a:ea typeface="楷体" panose="02010609060101010101" pitchFamily="49" charset="-122"/>
              </a:rPr>
              <a:t>勺</a:t>
            </a:r>
            <a:endParaRPr lang="zh-CN" altLang="en-US" sz="6600" b="1" dirty="0">
              <a:solidFill>
                <a:srgbClr val="FF0000"/>
              </a:solidFill>
              <a:latin typeface="楷体" panose="02010609060101010101" pitchFamily="49" charset="-122"/>
              <a:ea typeface="楷体" panose="02010609060101010101" pitchFamily="49" charset="-122"/>
            </a:endParaRPr>
          </a:p>
        </p:txBody>
      </p:sp>
      <p:grpSp>
        <p:nvGrpSpPr>
          <p:cNvPr id="3" name="组合 7"/>
          <p:cNvGrpSpPr/>
          <p:nvPr/>
        </p:nvGrpSpPr>
        <p:grpSpPr>
          <a:xfrm>
            <a:off x="3718406" y="2078877"/>
            <a:ext cx="1029163" cy="1085656"/>
            <a:chOff x="2437" y="2032"/>
            <a:chExt cx="1244" cy="1264"/>
          </a:xfrm>
        </p:grpSpPr>
        <p:sp>
          <p:nvSpPr>
            <p:cNvPr id="72"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73"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74"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5" name="组合 7"/>
          <p:cNvGrpSpPr/>
          <p:nvPr/>
        </p:nvGrpSpPr>
        <p:grpSpPr>
          <a:xfrm>
            <a:off x="6043301" y="2061732"/>
            <a:ext cx="1029163" cy="1085656"/>
            <a:chOff x="2437" y="2032"/>
            <a:chExt cx="1244" cy="1264"/>
          </a:xfrm>
        </p:grpSpPr>
        <p:sp>
          <p:nvSpPr>
            <p:cNvPr id="80"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8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8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63" name="组合 7"/>
          <p:cNvGrpSpPr/>
          <p:nvPr/>
        </p:nvGrpSpPr>
        <p:grpSpPr>
          <a:xfrm>
            <a:off x="2618717" y="2087132"/>
            <a:ext cx="1029163" cy="1085656"/>
            <a:chOff x="2437" y="2032"/>
            <a:chExt cx="1244" cy="1264"/>
          </a:xfrm>
        </p:grpSpPr>
        <p:sp>
          <p:nvSpPr>
            <p:cNvPr id="64"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6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66"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71" name="文本框 64"/>
          <p:cNvSpPr txBox="1"/>
          <p:nvPr/>
        </p:nvSpPr>
        <p:spPr>
          <a:xfrm>
            <a:off x="2681858" y="2042170"/>
            <a:ext cx="608489" cy="1083945"/>
          </a:xfrm>
          <a:prstGeom prst="rect">
            <a:avLst/>
          </a:prstGeom>
          <a:noFill/>
          <a:ln w="9525">
            <a:noFill/>
          </a:ln>
        </p:spPr>
        <p:txBody>
          <a:bodyPr lIns="68580" tIns="34290" rIns="68580" bIns="34290">
            <a:spAutoFit/>
          </a:bodyPr>
          <a:p>
            <a:pPr eaLnBrk="1" hangingPunct="1"/>
            <a:r>
              <a:rPr lang="zh-CN" altLang="en-US" sz="6600" b="1" dirty="0" err="1">
                <a:solidFill>
                  <a:srgbClr val="FF0000"/>
                </a:solidFill>
                <a:latin typeface="楷体" panose="02010609060101010101" pitchFamily="49" charset="-122"/>
                <a:ea typeface="楷体" panose="02010609060101010101" pitchFamily="49" charset="-122"/>
              </a:rPr>
              <a:t>嘛</a:t>
            </a:r>
            <a:endParaRPr lang="zh-CN" altLang="en-US" sz="6600" b="1" dirty="0" err="1">
              <a:solidFill>
                <a:srgbClr val="FF0000"/>
              </a:solidFill>
              <a:latin typeface="楷体" panose="02010609060101010101" pitchFamily="49" charset="-122"/>
              <a:ea typeface="楷体" panose="02010609060101010101" pitchFamily="49" charset="-122"/>
            </a:endParaRPr>
          </a:p>
        </p:txBody>
      </p:sp>
      <p:sp>
        <p:nvSpPr>
          <p:cNvPr id="79" name="文本框 64"/>
          <p:cNvSpPr txBox="1"/>
          <p:nvPr/>
        </p:nvSpPr>
        <p:spPr>
          <a:xfrm>
            <a:off x="1547310" y="2087876"/>
            <a:ext cx="608489" cy="1083945"/>
          </a:xfrm>
          <a:prstGeom prst="rect">
            <a:avLst/>
          </a:prstGeom>
          <a:noFill/>
          <a:ln w="9525">
            <a:noFill/>
          </a:ln>
        </p:spPr>
        <p:txBody>
          <a:bodyPr lIns="68580" tIns="34290" rIns="68580" bIns="34290">
            <a:spAutoFit/>
          </a:bodyPr>
          <a:p>
            <a:pPr eaLnBrk="1" hangingPunct="1"/>
            <a:r>
              <a:rPr lang="zh-CN" altLang="en-US" sz="6600" b="1" dirty="0" err="1">
                <a:solidFill>
                  <a:srgbClr val="FF0000"/>
                </a:solidFill>
                <a:latin typeface="楷体" panose="02010609060101010101" pitchFamily="49" charset="-122"/>
                <a:ea typeface="楷体" panose="02010609060101010101" pitchFamily="49" charset="-122"/>
              </a:rPr>
              <a:t>霉</a:t>
            </a:r>
            <a:endParaRPr lang="zh-CN" altLang="en-US" sz="6600" b="1" dirty="0" err="1">
              <a:solidFill>
                <a:srgbClr val="FF0000"/>
              </a:solidFill>
              <a:latin typeface="楷体" panose="02010609060101010101" pitchFamily="49" charset="-122"/>
              <a:ea typeface="楷体" panose="02010609060101010101" pitchFamily="49" charset="-122"/>
            </a:endParaRPr>
          </a:p>
        </p:txBody>
      </p:sp>
      <p:sp>
        <p:nvSpPr>
          <p:cNvPr id="83" name="文本框 64"/>
          <p:cNvSpPr txBox="1"/>
          <p:nvPr/>
        </p:nvSpPr>
        <p:spPr>
          <a:xfrm>
            <a:off x="4833404" y="2041497"/>
            <a:ext cx="608489" cy="1083945"/>
          </a:xfrm>
          <a:prstGeom prst="rect">
            <a:avLst/>
          </a:prstGeom>
          <a:noFill/>
          <a:ln w="9525">
            <a:noFill/>
          </a:ln>
        </p:spPr>
        <p:txBody>
          <a:bodyPr lIns="68580" tIns="34290" rIns="68580" bIns="34290">
            <a:spAutoFit/>
          </a:bodyPr>
          <a:p>
            <a:pPr eaLnBrk="1" hangingPunct="1"/>
            <a:r>
              <a:rPr lang="zh-CN" altLang="en-US" sz="6600" b="1" dirty="0" err="1">
                <a:solidFill>
                  <a:srgbClr val="FF0000"/>
                </a:solidFill>
                <a:latin typeface="楷体" panose="02010609060101010101" pitchFamily="49" charset="-122"/>
                <a:ea typeface="楷体" panose="02010609060101010101" pitchFamily="49" charset="-122"/>
              </a:rPr>
              <a:t>皱</a:t>
            </a:r>
            <a:endParaRPr lang="zh-CN" altLang="en-US" sz="6600" b="1" dirty="0" err="1">
              <a:solidFill>
                <a:srgbClr val="FF0000"/>
              </a:solidFill>
              <a:latin typeface="楷体" panose="02010609060101010101" pitchFamily="49" charset="-122"/>
              <a:ea typeface="楷体" panose="02010609060101010101" pitchFamily="49" charset="-122"/>
            </a:endParaRPr>
          </a:p>
        </p:txBody>
      </p:sp>
      <p:grpSp>
        <p:nvGrpSpPr>
          <p:cNvPr id="87" name="组合 7"/>
          <p:cNvGrpSpPr/>
          <p:nvPr/>
        </p:nvGrpSpPr>
        <p:grpSpPr>
          <a:xfrm>
            <a:off x="4833335" y="2096150"/>
            <a:ext cx="1029163" cy="1085656"/>
            <a:chOff x="2437" y="2032"/>
            <a:chExt cx="1244" cy="1264"/>
          </a:xfrm>
        </p:grpSpPr>
        <p:sp>
          <p:nvSpPr>
            <p:cNvPr id="91"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95"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99"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grpSp>
        <p:nvGrpSpPr>
          <p:cNvPr id="103" name="组合 7"/>
          <p:cNvGrpSpPr/>
          <p:nvPr/>
        </p:nvGrpSpPr>
        <p:grpSpPr>
          <a:xfrm>
            <a:off x="1555264" y="2087132"/>
            <a:ext cx="1029163" cy="1085656"/>
            <a:chOff x="2437" y="2032"/>
            <a:chExt cx="1244" cy="1264"/>
          </a:xfrm>
        </p:grpSpPr>
        <p:sp>
          <p:nvSpPr>
            <p:cNvPr id="107"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111"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112"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125" name="TextBox 124"/>
          <p:cNvSpPr txBox="1"/>
          <p:nvPr/>
        </p:nvSpPr>
        <p:spPr>
          <a:xfrm>
            <a:off x="1672086" y="1567497"/>
            <a:ext cx="837089" cy="553998"/>
          </a:xfrm>
          <a:prstGeom prst="rect">
            <a:avLst/>
          </a:prstGeom>
          <a:noFill/>
        </p:spPr>
        <p:txBody>
          <a:bodyPr wrap="none" rtlCol="0">
            <a:spAutoFit/>
          </a:bodyPr>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méi</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26" name="TextBox 125"/>
          <p:cNvSpPr txBox="1"/>
          <p:nvPr/>
        </p:nvSpPr>
        <p:spPr>
          <a:xfrm>
            <a:off x="2750055" y="1567270"/>
            <a:ext cx="712470" cy="553085"/>
          </a:xfrm>
          <a:prstGeom prst="rect">
            <a:avLst/>
          </a:prstGeom>
          <a:noFill/>
        </p:spPr>
        <p:txBody>
          <a:bodyPr wrap="none" rtlCol="0">
            <a:spAutoFit/>
          </a:bodyPr>
          <a:p>
            <a:r>
              <a:rPr lang="en-US" altLang="zh-CN" sz="3000" dirty="0" smtClean="0">
                <a:latin typeface="汉语拼音" panose="02010600030101010101" pitchFamily="34" charset="0"/>
                <a:ea typeface="黑体" panose="02010609060101010101" pitchFamily="49" charset="-122"/>
                <a:cs typeface="汉语拼音" panose="02010600030101010101" pitchFamily="34" charset="0"/>
              </a:rPr>
              <a:t>ma</a:t>
            </a:r>
            <a:endParaRPr lang="zh-CN" altLang="en-US" sz="3000" dirty="0">
              <a:latin typeface="黑体" panose="02010609060101010101" pitchFamily="49" charset="-122"/>
              <a:ea typeface="黑体" panose="02010609060101010101" pitchFamily="49" charset="-122"/>
              <a:cs typeface="汉语拼音" panose="02010600030101010101" pitchFamily="34" charset="0"/>
            </a:endParaRPr>
          </a:p>
        </p:txBody>
      </p:sp>
      <p:sp>
        <p:nvSpPr>
          <p:cNvPr id="127" name="TextBox 126"/>
          <p:cNvSpPr txBox="1"/>
          <p:nvPr/>
        </p:nvSpPr>
        <p:spPr>
          <a:xfrm>
            <a:off x="3806334" y="1567270"/>
            <a:ext cx="797560" cy="553085"/>
          </a:xfrm>
          <a:prstGeom prst="rect">
            <a:avLst/>
          </a:prstGeom>
          <a:noFill/>
        </p:spPr>
        <p:txBody>
          <a:bodyPr wrap="none" rtlCol="0">
            <a:spAutoFit/>
          </a:bodyPr>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n</a:t>
            </a:r>
            <a:r>
              <a:rPr lang="en-US" altLang="zh-CN" sz="3000" dirty="0" err="1" smtClean="0">
                <a:latin typeface="黑体" panose="02010609060101010101" pitchFamily="49" charset="-122"/>
                <a:ea typeface="黑体" panose="02010609060101010101" pitchFamily="49" charset="-122"/>
                <a:cs typeface="汉语拼音" panose="02010600030101010101" pitchFamily="34" charset="0"/>
              </a:rPr>
              <a:t>á</a:t>
            </a:r>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n</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28" name="TextBox 127"/>
          <p:cNvSpPr txBox="1"/>
          <p:nvPr/>
        </p:nvSpPr>
        <p:spPr>
          <a:xfrm>
            <a:off x="4894936" y="1552611"/>
            <a:ext cx="1069524" cy="553998"/>
          </a:xfrm>
          <a:prstGeom prst="rect">
            <a:avLst/>
          </a:prstGeom>
          <a:noFill/>
        </p:spPr>
        <p:txBody>
          <a:bodyPr wrap="none" rtlCol="0">
            <a:spAutoFit/>
          </a:bodyPr>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zhòu</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
        <p:nvSpPr>
          <p:cNvPr id="130" name="TextBox 129"/>
          <p:cNvSpPr txBox="1"/>
          <p:nvPr/>
        </p:nvSpPr>
        <p:spPr>
          <a:xfrm>
            <a:off x="6100318" y="1547891"/>
            <a:ext cx="988060" cy="553085"/>
          </a:xfrm>
          <a:prstGeom prst="rect">
            <a:avLst/>
          </a:prstGeom>
          <a:noFill/>
        </p:spPr>
        <p:txBody>
          <a:bodyPr wrap="none" rtlCol="0">
            <a:spAutoFit/>
          </a:bodyPr>
          <a:p>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sh</a:t>
            </a:r>
            <a:r>
              <a:rPr lang="en-US" altLang="zh-CN" sz="3000" dirty="0" err="1" smtClean="0">
                <a:latin typeface="黑体" panose="02010609060101010101" pitchFamily="49" charset="-122"/>
                <a:ea typeface="黑体" panose="02010609060101010101" pitchFamily="49" charset="-122"/>
                <a:cs typeface="汉语拼音" panose="02010600030101010101" pitchFamily="34" charset="0"/>
              </a:rPr>
              <a:t>á</a:t>
            </a:r>
            <a:r>
              <a:rPr lang="en-US" altLang="zh-CN" sz="3000" dirty="0" err="1" smtClean="0">
                <a:latin typeface="汉语拼音" panose="02010600030101010101" pitchFamily="34" charset="0"/>
                <a:ea typeface="黑体" panose="02010609060101010101" pitchFamily="49" charset="-122"/>
                <a:cs typeface="汉语拼音" panose="02010600030101010101" pitchFamily="34" charset="0"/>
              </a:rPr>
              <a:t>o</a:t>
            </a:r>
            <a:endParaRPr lang="zh-CN" altLang="en-US" sz="3000" dirty="0">
              <a:latin typeface="汉语拼音" panose="02010600030101010101" pitchFamily="34" charset="0"/>
              <a:ea typeface="黑体" panose="02010609060101010101" pitchFamily="49" charset="-122"/>
              <a:cs typeface="汉语拼音" panose="02010600030101010101"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304"/>
                                        </p:tgtEl>
                                        <p:attrNameLst>
                                          <p:attrName>style.visibility</p:attrName>
                                        </p:attrNameLst>
                                      </p:cBhvr>
                                      <p:to>
                                        <p:strVal val="visible"/>
                                      </p:to>
                                    </p:set>
                                    <p:animEffect transition="in" filter="fade">
                                      <p:cBhvr>
                                        <p:cTn id="7" dur="500"/>
                                        <p:tgtEl>
                                          <p:spTgt spid="1230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308"/>
                                        </p:tgtEl>
                                        <p:attrNameLst>
                                          <p:attrName>style.visibility</p:attrName>
                                        </p:attrNameLst>
                                      </p:cBhvr>
                                      <p:to>
                                        <p:strVal val="visible"/>
                                      </p:to>
                                    </p:set>
                                    <p:animEffect transition="in" filter="fade">
                                      <p:cBhvr>
                                        <p:cTn id="10" dur="500"/>
                                        <p:tgtEl>
                                          <p:spTgt spid="12308"/>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500"/>
                                        <p:tgtEl>
                                          <p:spTgt spid="7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500"/>
                                        <p:tgtEl>
                                          <p:spTgt spid="83"/>
                                        </p:tgtEl>
                                      </p:cBhvr>
                                    </p:animEffect>
                                  </p:childTnLst>
                                </p:cTn>
                              </p:par>
                              <p:par>
                                <p:cTn id="29" presetID="10" presetClass="entr" presetSubtype="0" fill="hold"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500"/>
                                        <p:tgtEl>
                                          <p:spTgt spid="87"/>
                                        </p:tgtEl>
                                      </p:cBhvr>
                                    </p:animEffect>
                                  </p:childTnLst>
                                </p:cTn>
                              </p:par>
                              <p:par>
                                <p:cTn id="32" presetID="10" presetClass="entr" presetSubtype="0" fill="hold"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25"/>
                                        </p:tgtEl>
                                        <p:attrNameLst>
                                          <p:attrName>style.visibility</p:attrName>
                                        </p:attrNameLst>
                                      </p:cBhvr>
                                      <p:to>
                                        <p:strVal val="visible"/>
                                      </p:to>
                                    </p:set>
                                    <p:animEffect transition="in" filter="wipe(down)">
                                      <p:cBhvr>
                                        <p:cTn id="39" dur="500"/>
                                        <p:tgtEl>
                                          <p:spTgt spid="12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26"/>
                                        </p:tgtEl>
                                        <p:attrNameLst>
                                          <p:attrName>style.visibility</p:attrName>
                                        </p:attrNameLst>
                                      </p:cBhvr>
                                      <p:to>
                                        <p:strVal val="visible"/>
                                      </p:to>
                                    </p:set>
                                    <p:animEffect transition="in" filter="wipe(down)">
                                      <p:cBhvr>
                                        <p:cTn id="44" dur="500"/>
                                        <p:tgtEl>
                                          <p:spTgt spid="1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27"/>
                                        </p:tgtEl>
                                        <p:attrNameLst>
                                          <p:attrName>style.visibility</p:attrName>
                                        </p:attrNameLst>
                                      </p:cBhvr>
                                      <p:to>
                                        <p:strVal val="visible"/>
                                      </p:to>
                                    </p:set>
                                    <p:animEffect transition="in" filter="wipe(down)">
                                      <p:cBhvr>
                                        <p:cTn id="49" dur="500"/>
                                        <p:tgtEl>
                                          <p:spTgt spid="12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28"/>
                                        </p:tgtEl>
                                        <p:attrNameLst>
                                          <p:attrName>style.visibility</p:attrName>
                                        </p:attrNameLst>
                                      </p:cBhvr>
                                      <p:to>
                                        <p:strVal val="visible"/>
                                      </p:to>
                                    </p:set>
                                    <p:animEffect transition="in" filter="wipe(down)">
                                      <p:cBhvr>
                                        <p:cTn id="54" dur="500"/>
                                        <p:tgtEl>
                                          <p:spTgt spid="12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500" fill="hold">
                                          <p:stCondLst>
                                            <p:cond delay="0"/>
                                          </p:stCondLst>
                                        </p:cTn>
                                        <p:tgtEl>
                                          <p:spTgt spid="130"/>
                                        </p:tgtEl>
                                        <p:attrNameLst>
                                          <p:attrName>style.visibility</p:attrName>
                                        </p:attrNameLst>
                                      </p:cBhvr>
                                      <p:to>
                                        <p:strVal val="visible"/>
                                      </p:to>
                                    </p:set>
                                    <p:animEffect transition="in" filter="wipe(down)">
                                      <p:cBhvr>
                                        <p:cTn id="59" dur="500"/>
                                        <p:tgtEl>
                                          <p:spTgt spid="130"/>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1" nodeType="clickEffect">
                                  <p:stCondLst>
                                    <p:cond delay="0"/>
                                  </p:stCondLst>
                                  <p:childTnLst>
                                    <p:set>
                                      <p:cBhvr>
                                        <p:cTn id="63" dur="1" fill="hold">
                                          <p:stCondLst>
                                            <p:cond delay="0"/>
                                          </p:stCondLst>
                                        </p:cTn>
                                        <p:tgtEl>
                                          <p:spTgt spid="125"/>
                                        </p:tgtEl>
                                        <p:attrNameLst>
                                          <p:attrName>style.visibility</p:attrName>
                                        </p:attrNameLst>
                                      </p:cBhvr>
                                      <p:to>
                                        <p:strVal val="hidden"/>
                                      </p:to>
                                    </p:set>
                                  </p:childTnLst>
                                </p:cTn>
                              </p:par>
                            </p:childTnLst>
                          </p:cTn>
                        </p:par>
                        <p:par>
                          <p:cTn id="64" fill="hold">
                            <p:stCondLst>
                              <p:cond delay="0"/>
                            </p:stCondLst>
                            <p:childTnLst>
                              <p:par>
                                <p:cTn id="65" presetID="1" presetClass="exit" presetSubtype="0" fill="hold" grpId="1" nodeType="afterEffect">
                                  <p:stCondLst>
                                    <p:cond delay="1000"/>
                                  </p:stCondLst>
                                  <p:childTnLst>
                                    <p:set>
                                      <p:cBhvr>
                                        <p:cTn id="66" dur="1" fill="hold">
                                          <p:stCondLst>
                                            <p:cond delay="0"/>
                                          </p:stCondLst>
                                        </p:cTn>
                                        <p:tgtEl>
                                          <p:spTgt spid="126"/>
                                        </p:tgtEl>
                                        <p:attrNameLst>
                                          <p:attrName>style.visibility</p:attrName>
                                        </p:attrNameLst>
                                      </p:cBhvr>
                                      <p:to>
                                        <p:strVal val="hidden"/>
                                      </p:to>
                                    </p:set>
                                  </p:childTnLst>
                                </p:cTn>
                              </p:par>
                            </p:childTnLst>
                          </p:cTn>
                        </p:par>
                        <p:par>
                          <p:cTn id="67" fill="hold">
                            <p:stCondLst>
                              <p:cond delay="1000"/>
                            </p:stCondLst>
                            <p:childTnLst>
                              <p:par>
                                <p:cTn id="68" presetID="1" presetClass="exit" presetSubtype="0" fill="hold" grpId="1" nodeType="afterEffect">
                                  <p:stCondLst>
                                    <p:cond delay="0"/>
                                  </p:stCondLst>
                                  <p:childTnLst>
                                    <p:set>
                                      <p:cBhvr>
                                        <p:cTn id="69" dur="1" fill="hold">
                                          <p:stCondLst>
                                            <p:cond delay="0"/>
                                          </p:stCondLst>
                                        </p:cTn>
                                        <p:tgtEl>
                                          <p:spTgt spid="127"/>
                                        </p:tgtEl>
                                        <p:attrNameLst>
                                          <p:attrName>style.visibility</p:attrName>
                                        </p:attrNameLst>
                                      </p:cBhvr>
                                      <p:to>
                                        <p:strVal val="hidden"/>
                                      </p:to>
                                    </p:set>
                                  </p:childTnLst>
                                </p:cTn>
                              </p:par>
                            </p:childTnLst>
                          </p:cTn>
                        </p:par>
                        <p:par>
                          <p:cTn id="70" fill="hold">
                            <p:stCondLst>
                              <p:cond delay="1000"/>
                            </p:stCondLst>
                            <p:childTnLst>
                              <p:par>
                                <p:cTn id="71" presetID="1" presetClass="exit" presetSubtype="0" fill="hold" grpId="1" nodeType="afterEffect">
                                  <p:stCondLst>
                                    <p:cond delay="0"/>
                                  </p:stCondLst>
                                  <p:childTnLst>
                                    <p:set>
                                      <p:cBhvr>
                                        <p:cTn id="72" dur="1" fill="hold">
                                          <p:stCondLst>
                                            <p:cond delay="0"/>
                                          </p:stCondLst>
                                        </p:cTn>
                                        <p:tgtEl>
                                          <p:spTgt spid="128"/>
                                        </p:tgtEl>
                                        <p:attrNameLst>
                                          <p:attrName>style.visibility</p:attrName>
                                        </p:attrNameLst>
                                      </p:cBhvr>
                                      <p:to>
                                        <p:strVal val="hidden"/>
                                      </p:to>
                                    </p:set>
                                  </p:childTnLst>
                                </p:cTn>
                              </p:par>
                            </p:childTnLst>
                          </p:cTn>
                        </p:par>
                        <p:par>
                          <p:cTn id="73" fill="hold">
                            <p:stCondLst>
                              <p:cond delay="1000"/>
                            </p:stCondLst>
                            <p:childTnLst>
                              <p:par>
                                <p:cTn id="74" presetID="1" presetClass="exit" presetSubtype="0" fill="hold" grpId="1" nodeType="afterEffect">
                                  <p:stCondLst>
                                    <p:cond delay="0"/>
                                  </p:stCondLst>
                                  <p:childTnLst>
                                    <p:set>
                                      <p:cBhvr>
                                        <p:cTn id="75" dur="1" fill="hold">
                                          <p:stCondLst>
                                            <p:cond delay="0"/>
                                          </p:stCondLst>
                                        </p:cTn>
                                        <p:tgtEl>
                                          <p:spTgt spid="1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4" grpId="0"/>
      <p:bldP spid="12308" grpId="0"/>
      <p:bldP spid="71" grpId="0"/>
      <p:bldP spid="79" grpId="0"/>
      <p:bldP spid="83" grpId="0"/>
      <p:bldP spid="125" grpId="0"/>
      <p:bldP spid="125" grpId="1"/>
      <p:bldP spid="126" grpId="0"/>
      <p:bldP spid="126" grpId="1"/>
      <p:bldP spid="127" grpId="0"/>
      <p:bldP spid="127" grpId="1"/>
      <p:bldP spid="128" grpId="0"/>
      <p:bldP spid="128" grpId="1"/>
      <p:bldP spid="130" grpId="0"/>
      <p:bldP spid="130"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11960" y="2418920"/>
            <a:ext cx="1841733" cy="1714512"/>
          </a:xfrm>
          <a:prstGeom prst="rect">
            <a:avLst/>
          </a:prstGeom>
        </p:spPr>
      </p:pic>
      <p:pic>
        <p:nvPicPr>
          <p:cNvPr id="2" name="图片 1" descr="图片7.png"/>
          <p:cNvPicPr>
            <a:picLocks noChangeAspect="1"/>
          </p:cNvPicPr>
          <p:nvPr/>
        </p:nvPicPr>
        <p:blipFill>
          <a:blip r:embed="rId2" cstate="print"/>
          <a:stretch>
            <a:fillRect/>
          </a:stretch>
        </p:blipFill>
        <p:spPr>
          <a:xfrm>
            <a:off x="3232785" y="267970"/>
            <a:ext cx="2762885" cy="739140"/>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281" y="2000246"/>
            <a:ext cx="3739537" cy="2443712"/>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0615" y="1856105"/>
            <a:ext cx="2086610" cy="1612900"/>
          </a:xfrm>
          <a:prstGeom prst="rect">
            <a:avLst/>
          </a:prstGeom>
        </p:spPr>
      </p:pic>
      <p:sp>
        <p:nvSpPr>
          <p:cNvPr id="7" name="TextBox 6"/>
          <p:cNvSpPr txBox="1"/>
          <p:nvPr/>
        </p:nvSpPr>
        <p:spPr>
          <a:xfrm>
            <a:off x="1072565" y="2410326"/>
            <a:ext cx="1687000" cy="438582"/>
          </a:xfrm>
          <a:prstGeom prst="rect">
            <a:avLst/>
          </a:prstGeom>
          <a:noFill/>
        </p:spPr>
        <p:txBody>
          <a:bodyPr wrap="none" lIns="68580" tIns="34290" rIns="68580" bIns="34290" rtlCol="0">
            <a:spAutoFit/>
          </a:bodyPr>
          <a:lstStyle/>
          <a:p>
            <a:r>
              <a:rPr lang="zh-CN" altLang="en-US" sz="2400" b="1" dirty="0">
                <a:solidFill>
                  <a:srgbClr val="FF0000"/>
                </a:solidFill>
                <a:latin typeface="楷体" panose="02010609060101010101" pitchFamily="49" charset="-122"/>
                <a:ea typeface="楷体" panose="02010609060101010101" pitchFamily="49" charset="-122"/>
              </a:rPr>
              <a:t>左右  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9" name="直接连接符 8"/>
          <p:cNvCxnSpPr/>
          <p:nvPr/>
        </p:nvCxnSpPr>
        <p:spPr>
          <a:xfrm>
            <a:off x="1113524" y="2851885"/>
            <a:ext cx="1714512" cy="119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443144" y="2241924"/>
            <a:ext cx="1687000" cy="438582"/>
          </a:xfrm>
          <a:prstGeom prst="rect">
            <a:avLst/>
          </a:prstGeom>
          <a:noFill/>
        </p:spPr>
        <p:txBody>
          <a:bodyPr wrap="none" lIns="68580" tIns="34290" rIns="68580" bIns="34290" rtlCol="0">
            <a:spAutoFit/>
          </a:bodyPr>
          <a:lstStyle/>
          <a:p>
            <a:r>
              <a:rPr lang="zh-CN" altLang="en-US" sz="2400" b="1" dirty="0">
                <a:solidFill>
                  <a:srgbClr val="FF0000"/>
                </a:solidFill>
                <a:latin typeface="楷体" panose="02010609060101010101" pitchFamily="49" charset="-122"/>
                <a:ea typeface="楷体" panose="02010609060101010101" pitchFamily="49" charset="-122"/>
              </a:rPr>
              <a:t>上下  </a:t>
            </a:r>
            <a:r>
              <a:rPr lang="zh-CN" altLang="en-US" sz="2400" b="1" dirty="0" smtClean="0">
                <a:solidFill>
                  <a:srgbClr val="FF0000"/>
                </a:solidFill>
                <a:latin typeface="楷体" panose="02010609060101010101" pitchFamily="49" charset="-122"/>
                <a:ea typeface="楷体" panose="02010609060101010101" pitchFamily="49" charset="-122"/>
              </a:rPr>
              <a:t>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13" name="直接连接符 12"/>
          <p:cNvCxnSpPr/>
          <p:nvPr/>
        </p:nvCxnSpPr>
        <p:spPr>
          <a:xfrm>
            <a:off x="6370318" y="2647592"/>
            <a:ext cx="1660934" cy="1191"/>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14282" y="1162684"/>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汹</a:t>
            </a:r>
            <a:endParaRPr lang="zh-CN" altLang="en-US" sz="3600" b="1" dirty="0">
              <a:latin typeface="楷体" panose="02010609060101010101" pitchFamily="49" charset="-122"/>
              <a:ea typeface="楷体" panose="02010609060101010101" pitchFamily="49" charset="-122"/>
            </a:endParaRPr>
          </a:p>
        </p:txBody>
      </p:sp>
      <p:sp>
        <p:nvSpPr>
          <p:cNvPr id="17" name="TextBox 16"/>
          <p:cNvSpPr txBox="1"/>
          <p:nvPr/>
        </p:nvSpPr>
        <p:spPr>
          <a:xfrm>
            <a:off x="1428728" y="1162684"/>
            <a:ext cx="596265" cy="622300"/>
          </a:xfrm>
          <a:prstGeom prst="rect">
            <a:avLst/>
          </a:prstGeom>
          <a:noFill/>
        </p:spPr>
        <p:txBody>
          <a:bodyPr wrap="none" lIns="68580" tIns="34290" rIns="68580" bIns="34290" rtlCol="0">
            <a:spAutoFit/>
          </a:bodyPr>
          <a:lstStyle/>
          <a:p>
            <a:r>
              <a:rPr lang="zh-CN" altLang="en-US" sz="3600" b="1" dirty="0" smtClean="0">
                <a:latin typeface="楷体" panose="02010609060101010101" pitchFamily="49" charset="-122"/>
                <a:ea typeface="楷体" panose="02010609060101010101" pitchFamily="49" charset="-122"/>
              </a:rPr>
              <a:t>熄</a:t>
            </a:r>
            <a:endParaRPr lang="zh-CN" altLang="en-US" sz="3600" b="1" dirty="0" smtClean="0">
              <a:latin typeface="楷体" panose="02010609060101010101" pitchFamily="49" charset="-122"/>
              <a:ea typeface="楷体" panose="02010609060101010101" pitchFamily="49" charset="-122"/>
            </a:endParaRPr>
          </a:p>
        </p:txBody>
      </p:sp>
      <p:sp>
        <p:nvSpPr>
          <p:cNvPr id="18" name="TextBox 17"/>
          <p:cNvSpPr txBox="1"/>
          <p:nvPr/>
        </p:nvSpPr>
        <p:spPr>
          <a:xfrm>
            <a:off x="785786" y="1162684"/>
            <a:ext cx="596265" cy="622300"/>
          </a:xfrm>
          <a:prstGeom prst="rect">
            <a:avLst/>
          </a:prstGeom>
          <a:noFill/>
        </p:spPr>
        <p:txBody>
          <a:bodyPr wrap="none" lIns="68580" tIns="34290" rIns="68580" bIns="34290" rtlCol="0">
            <a:spAutoFit/>
          </a:bodyPr>
          <a:lstStyle/>
          <a:p>
            <a:r>
              <a:rPr lang="zh-CN" altLang="en-US" sz="3600" b="1" dirty="0" smtClean="0">
                <a:latin typeface="楷体" panose="02010609060101010101" pitchFamily="49" charset="-122"/>
                <a:ea typeface="楷体" panose="02010609060101010101" pitchFamily="49" charset="-122"/>
              </a:rPr>
              <a:t>溅</a:t>
            </a:r>
            <a:endParaRPr lang="zh-CN" altLang="en-US" sz="3600" b="1" dirty="0" smtClean="0">
              <a:latin typeface="楷体" panose="02010609060101010101" pitchFamily="49" charset="-122"/>
              <a:ea typeface="楷体" panose="02010609060101010101" pitchFamily="49" charset="-122"/>
            </a:endParaRPr>
          </a:p>
        </p:txBody>
      </p:sp>
      <p:sp>
        <p:nvSpPr>
          <p:cNvPr id="19" name="TextBox 18"/>
          <p:cNvSpPr txBox="1"/>
          <p:nvPr/>
        </p:nvSpPr>
        <p:spPr>
          <a:xfrm>
            <a:off x="5143504" y="1162684"/>
            <a:ext cx="596265" cy="622300"/>
          </a:xfrm>
          <a:prstGeom prst="rect">
            <a:avLst/>
          </a:prstGeom>
          <a:noFill/>
        </p:spPr>
        <p:txBody>
          <a:bodyPr wrap="none" lIns="68580" tIns="34290" rIns="68580" bIns="34290" rtlCol="0">
            <a:spAutoFit/>
          </a:bodyPr>
          <a:lstStyle/>
          <a:p>
            <a:r>
              <a:rPr lang="zh-CN" altLang="en-US" sz="3600" b="1" dirty="0" smtClean="0">
                <a:latin typeface="楷体" panose="02010609060101010101" pitchFamily="49" charset="-122"/>
                <a:ea typeface="楷体" panose="02010609060101010101" pitchFamily="49" charset="-122"/>
              </a:rPr>
              <a:t>嘛</a:t>
            </a:r>
            <a:endParaRPr lang="zh-CN" altLang="en-US" sz="3600" b="1" dirty="0" smtClean="0">
              <a:latin typeface="楷体" panose="02010609060101010101" pitchFamily="49" charset="-122"/>
              <a:ea typeface="楷体" panose="02010609060101010101" pitchFamily="49" charset="-122"/>
            </a:endParaRPr>
          </a:p>
        </p:txBody>
      </p:sp>
      <p:sp>
        <p:nvSpPr>
          <p:cNvPr id="20" name="TextBox 19"/>
          <p:cNvSpPr txBox="1"/>
          <p:nvPr/>
        </p:nvSpPr>
        <p:spPr>
          <a:xfrm>
            <a:off x="6786578" y="1162684"/>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涌</a:t>
            </a:r>
            <a:endParaRPr lang="zh-CN" altLang="en-US" sz="3600" b="1" dirty="0">
              <a:latin typeface="楷体" panose="02010609060101010101" pitchFamily="49" charset="-122"/>
              <a:ea typeface="楷体" panose="02010609060101010101" pitchFamily="49" charset="-122"/>
            </a:endParaRPr>
          </a:p>
        </p:txBody>
      </p:sp>
      <p:sp>
        <p:nvSpPr>
          <p:cNvPr id="21" name="TextBox 20"/>
          <p:cNvSpPr txBox="1"/>
          <p:nvPr/>
        </p:nvSpPr>
        <p:spPr>
          <a:xfrm>
            <a:off x="7286644" y="1162684"/>
            <a:ext cx="596265" cy="622300"/>
          </a:xfrm>
          <a:prstGeom prst="rect">
            <a:avLst/>
          </a:prstGeom>
          <a:noFill/>
        </p:spPr>
        <p:txBody>
          <a:bodyPr wrap="none" lIns="68580" tIns="34290" rIns="68580" bIns="34290" rtlCol="0">
            <a:spAutoFit/>
          </a:bodyPr>
          <a:lstStyle/>
          <a:p>
            <a:r>
              <a:rPr lang="zh-CN" altLang="en-US" sz="3600" b="1" dirty="0" smtClean="0">
                <a:latin typeface="楷体" panose="02010609060101010101" pitchFamily="49" charset="-122"/>
                <a:ea typeface="楷体" panose="02010609060101010101" pitchFamily="49" charset="-122"/>
              </a:rPr>
              <a:t>勺</a:t>
            </a:r>
            <a:endParaRPr lang="zh-CN" altLang="en-US" sz="3600" b="1" dirty="0" smtClean="0">
              <a:latin typeface="楷体" panose="02010609060101010101" pitchFamily="49" charset="-122"/>
              <a:ea typeface="楷体" panose="02010609060101010101" pitchFamily="49" charset="-122"/>
            </a:endParaRPr>
          </a:p>
        </p:txBody>
      </p:sp>
      <p:sp>
        <p:nvSpPr>
          <p:cNvPr id="22" name="TextBox 21"/>
          <p:cNvSpPr txBox="1"/>
          <p:nvPr/>
        </p:nvSpPr>
        <p:spPr>
          <a:xfrm>
            <a:off x="2714612" y="1162684"/>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淋</a:t>
            </a:r>
            <a:endParaRPr lang="zh-CN" altLang="en-US" sz="3600" b="1" dirty="0">
              <a:latin typeface="楷体" panose="02010609060101010101" pitchFamily="49" charset="-122"/>
              <a:ea typeface="楷体" panose="02010609060101010101" pitchFamily="49" charset="-122"/>
            </a:endParaRPr>
          </a:p>
        </p:txBody>
      </p:sp>
      <p:sp>
        <p:nvSpPr>
          <p:cNvPr id="23" name="TextBox 22"/>
          <p:cNvSpPr txBox="1"/>
          <p:nvPr/>
        </p:nvSpPr>
        <p:spPr>
          <a:xfrm>
            <a:off x="3357554" y="1162684"/>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嘿</a:t>
            </a:r>
            <a:endParaRPr lang="zh-CN" altLang="en-US" sz="3600" b="1" dirty="0">
              <a:latin typeface="楷体" panose="02010609060101010101" pitchFamily="49" charset="-122"/>
              <a:ea typeface="楷体" panose="02010609060101010101" pitchFamily="49" charset="-122"/>
            </a:endParaRPr>
          </a:p>
        </p:txBody>
      </p:sp>
      <p:sp>
        <p:nvSpPr>
          <p:cNvPr id="24" name="TextBox 23"/>
          <p:cNvSpPr txBox="1"/>
          <p:nvPr/>
        </p:nvSpPr>
        <p:spPr>
          <a:xfrm>
            <a:off x="6286512" y="1162684"/>
            <a:ext cx="596265" cy="622300"/>
          </a:xfrm>
          <a:prstGeom prst="rect">
            <a:avLst/>
          </a:prstGeom>
          <a:noFill/>
        </p:spPr>
        <p:txBody>
          <a:bodyPr wrap="none" lIns="68580" tIns="34290" rIns="68580" bIns="34290" rtlCol="0">
            <a:spAutoFit/>
          </a:bodyPr>
          <a:lstStyle/>
          <a:p>
            <a:r>
              <a:rPr lang="zh-CN" altLang="en-US" sz="3600" b="1" dirty="0" smtClean="0">
                <a:latin typeface="楷体" panose="02010609060101010101" pitchFamily="49" charset="-122"/>
                <a:ea typeface="楷体" panose="02010609060101010101" pitchFamily="49" charset="-122"/>
              </a:rPr>
              <a:t>皱</a:t>
            </a:r>
            <a:endParaRPr lang="zh-CN" altLang="en-US" sz="3600" b="1" dirty="0" smtClean="0">
              <a:latin typeface="楷体" panose="02010609060101010101" pitchFamily="49" charset="-122"/>
              <a:ea typeface="楷体" panose="02010609060101010101" pitchFamily="49" charset="-122"/>
            </a:endParaRPr>
          </a:p>
        </p:txBody>
      </p:sp>
      <p:sp>
        <p:nvSpPr>
          <p:cNvPr id="25" name="TextBox 24"/>
          <p:cNvSpPr txBox="1"/>
          <p:nvPr/>
        </p:nvSpPr>
        <p:spPr>
          <a:xfrm>
            <a:off x="7786710" y="1162684"/>
            <a:ext cx="596265" cy="622300"/>
          </a:xfrm>
          <a:prstGeom prst="rect">
            <a:avLst/>
          </a:prstGeom>
          <a:noFill/>
        </p:spPr>
        <p:txBody>
          <a:bodyPr wrap="none" lIns="68580" tIns="34290" rIns="68580" bIns="34290" rtlCol="0">
            <a:spAutoFit/>
          </a:bodyPr>
          <a:lstStyle/>
          <a:p>
            <a:r>
              <a:rPr lang="zh-CN" altLang="en-US" sz="3600" b="1" dirty="0" smtClean="0">
                <a:latin typeface="楷体" panose="02010609060101010101" pitchFamily="49" charset="-122"/>
                <a:ea typeface="楷体" panose="02010609060101010101" pitchFamily="49" charset="-122"/>
              </a:rPr>
              <a:t>澎</a:t>
            </a:r>
            <a:endParaRPr lang="zh-CN" altLang="en-US" sz="3600" b="1" dirty="0" smtClean="0">
              <a:latin typeface="楷体" panose="02010609060101010101" pitchFamily="49" charset="-122"/>
              <a:ea typeface="楷体" panose="02010609060101010101" pitchFamily="49" charset="-122"/>
            </a:endParaRPr>
          </a:p>
        </p:txBody>
      </p:sp>
      <p:sp>
        <p:nvSpPr>
          <p:cNvPr id="26" name="TextBox 25"/>
          <p:cNvSpPr txBox="1"/>
          <p:nvPr/>
        </p:nvSpPr>
        <p:spPr>
          <a:xfrm>
            <a:off x="2071670" y="1162684"/>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唉</a:t>
            </a:r>
            <a:endParaRPr lang="zh-CN" altLang="en-US" sz="3600" b="1" dirty="0">
              <a:latin typeface="楷体" panose="02010609060101010101" pitchFamily="49" charset="-122"/>
              <a:ea typeface="楷体" panose="02010609060101010101" pitchFamily="49" charset="-122"/>
            </a:endParaRPr>
          </a:p>
        </p:txBody>
      </p:sp>
      <p:sp>
        <p:nvSpPr>
          <p:cNvPr id="27" name="TextBox 26"/>
          <p:cNvSpPr txBox="1"/>
          <p:nvPr/>
        </p:nvSpPr>
        <p:spPr>
          <a:xfrm>
            <a:off x="4000496" y="1162684"/>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糟</a:t>
            </a:r>
            <a:endParaRPr lang="zh-CN" altLang="en-US" sz="3600" b="1" dirty="0">
              <a:latin typeface="楷体" panose="02010609060101010101" pitchFamily="49" charset="-122"/>
              <a:ea typeface="楷体" panose="02010609060101010101" pitchFamily="49" charset="-122"/>
            </a:endParaRPr>
          </a:p>
        </p:txBody>
      </p:sp>
      <p:sp>
        <p:nvSpPr>
          <p:cNvPr id="28" name="TextBox 27"/>
          <p:cNvSpPr txBox="1"/>
          <p:nvPr/>
        </p:nvSpPr>
        <p:spPr>
          <a:xfrm>
            <a:off x="5715008" y="1162684"/>
            <a:ext cx="596265" cy="622300"/>
          </a:xfrm>
          <a:prstGeom prst="rect">
            <a:avLst/>
          </a:prstGeom>
          <a:noFill/>
        </p:spPr>
        <p:txBody>
          <a:bodyPr wrap="none" lIns="68580" tIns="34290" rIns="68580" bIns="34290" rtlCol="0">
            <a:spAutoFit/>
          </a:bodyPr>
          <a:lstStyle/>
          <a:p>
            <a:r>
              <a:rPr lang="zh-CN" altLang="en-US" sz="3600" b="1" dirty="0" smtClean="0">
                <a:latin typeface="楷体" panose="02010609060101010101" pitchFamily="49" charset="-122"/>
                <a:ea typeface="楷体" panose="02010609060101010101" pitchFamily="49" charset="-122"/>
              </a:rPr>
              <a:t>喃</a:t>
            </a:r>
            <a:endParaRPr lang="zh-CN" altLang="en-US" sz="3600" b="1" dirty="0" smtClean="0">
              <a:latin typeface="楷体" panose="02010609060101010101" pitchFamily="49" charset="-122"/>
              <a:ea typeface="楷体" panose="02010609060101010101" pitchFamily="49" charset="-122"/>
            </a:endParaRPr>
          </a:p>
        </p:txBody>
      </p:sp>
      <p:sp>
        <p:nvSpPr>
          <p:cNvPr id="29" name="TextBox 28"/>
          <p:cNvSpPr txBox="1"/>
          <p:nvPr/>
        </p:nvSpPr>
        <p:spPr>
          <a:xfrm>
            <a:off x="4572000" y="1162684"/>
            <a:ext cx="596265" cy="622300"/>
          </a:xfrm>
          <a:prstGeom prst="rect">
            <a:avLst/>
          </a:prstGeom>
          <a:noFill/>
        </p:spPr>
        <p:txBody>
          <a:bodyPr wrap="none" lIns="68580" tIns="34290" rIns="68580" bIns="34290" rtlCol="0">
            <a:spAutoFit/>
          </a:bodyPr>
          <a:lstStyle/>
          <a:p>
            <a:r>
              <a:rPr lang="zh-CN" altLang="en-US" sz="3600" b="1" dirty="0">
                <a:latin typeface="楷体" panose="02010609060101010101" pitchFamily="49" charset="-122"/>
                <a:ea typeface="楷体" panose="02010609060101010101" pitchFamily="49" charset="-122"/>
              </a:rPr>
              <a:t>霉</a:t>
            </a:r>
            <a:endParaRPr lang="zh-CN" altLang="en-US" sz="3600" b="1" dirty="0">
              <a:latin typeface="楷体" panose="02010609060101010101" pitchFamily="49" charset="-122"/>
              <a:ea typeface="楷体" panose="02010609060101010101" pitchFamily="49" charset="-122"/>
            </a:endParaRPr>
          </a:p>
        </p:txBody>
      </p:sp>
      <p:sp>
        <p:nvSpPr>
          <p:cNvPr id="32" name="TextBox 31"/>
          <p:cNvSpPr txBox="1"/>
          <p:nvPr/>
        </p:nvSpPr>
        <p:spPr>
          <a:xfrm>
            <a:off x="4256754" y="2676480"/>
            <a:ext cx="1773499" cy="438582"/>
          </a:xfrm>
          <a:prstGeom prst="rect">
            <a:avLst/>
          </a:prstGeom>
          <a:noFill/>
        </p:spPr>
        <p:txBody>
          <a:bodyPr wrap="square" lIns="68580" tIns="34290" rIns="68580" bIns="34290" rtlCol="0">
            <a:spAutoFit/>
          </a:bodyPr>
          <a:lstStyle/>
          <a:p>
            <a:r>
              <a:rPr lang="zh-CN" altLang="en-US" sz="2400" b="1" dirty="0" smtClean="0">
                <a:solidFill>
                  <a:srgbClr val="FF0000"/>
                </a:solidFill>
                <a:latin typeface="楷体" panose="02010609060101010101" pitchFamily="49" charset="-122"/>
                <a:ea typeface="楷体" panose="02010609060101010101" pitchFamily="49" charset="-122"/>
              </a:rPr>
              <a:t>半包围结构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33" name="直接连接符 32"/>
          <p:cNvCxnSpPr/>
          <p:nvPr/>
        </p:nvCxnSpPr>
        <p:spPr>
          <a:xfrm>
            <a:off x="4352206" y="3115062"/>
            <a:ext cx="1515938"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4"/>
          <p:cNvSpPr txBox="1"/>
          <p:nvPr/>
        </p:nvSpPr>
        <p:spPr>
          <a:xfrm>
            <a:off x="8382975" y="1162684"/>
            <a:ext cx="596265" cy="622300"/>
          </a:xfrm>
          <a:prstGeom prst="rect">
            <a:avLst/>
          </a:prstGeom>
          <a:noFill/>
        </p:spPr>
        <p:txBody>
          <a:bodyPr wrap="none" lIns="68580" tIns="34290" rIns="68580" bIns="34290" rtlCol="0">
            <a:spAutoFit/>
          </a:bodyPr>
          <a:p>
            <a:r>
              <a:rPr lang="zh-CN" altLang="en-US" sz="3600" b="1" dirty="0" smtClean="0">
                <a:latin typeface="楷体" panose="02010609060101010101" pitchFamily="49" charset="-122"/>
                <a:ea typeface="楷体" panose="02010609060101010101" pitchFamily="49" charset="-122"/>
              </a:rPr>
              <a:t>湃</a:t>
            </a:r>
            <a:endParaRPr lang="zh-CN" altLang="en-US" sz="3600" b="1" dirty="0" smtClean="0">
              <a:latin typeface="楷体" panose="02010609060101010101" pitchFamily="49" charset="-122"/>
              <a:ea typeface="楷体" panose="02010609060101010101" pitchFamily="49"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4105" y="3346450"/>
            <a:ext cx="2086610" cy="1612900"/>
          </a:xfrm>
          <a:prstGeom prst="rect">
            <a:avLst/>
          </a:prstGeom>
        </p:spPr>
      </p:pic>
      <p:sp>
        <p:nvSpPr>
          <p:cNvPr id="8" name="TextBox 10"/>
          <p:cNvSpPr txBox="1"/>
          <p:nvPr/>
        </p:nvSpPr>
        <p:spPr>
          <a:xfrm>
            <a:off x="6426634" y="3732269"/>
            <a:ext cx="1667510" cy="437515"/>
          </a:xfrm>
          <a:prstGeom prst="rect">
            <a:avLst/>
          </a:prstGeom>
          <a:noFill/>
        </p:spPr>
        <p:txBody>
          <a:bodyPr wrap="none" lIns="68580" tIns="34290" rIns="68580" bIns="34290" rtlCol="0">
            <a:spAutoFit/>
          </a:bodyPr>
          <a:p>
            <a:r>
              <a:rPr lang="zh-CN" altLang="en-US" sz="2400" b="1" dirty="0" smtClean="0">
                <a:solidFill>
                  <a:srgbClr val="FF0000"/>
                </a:solidFill>
                <a:latin typeface="楷体" panose="02010609060101010101" pitchFamily="49" charset="-122"/>
                <a:ea typeface="楷体" panose="02010609060101010101" pitchFamily="49" charset="-122"/>
              </a:rPr>
              <a:t>全包围结构</a:t>
            </a:r>
            <a:endParaRPr lang="zh-CN" altLang="en-US" sz="2400" b="1" dirty="0">
              <a:solidFill>
                <a:srgbClr val="FF0000"/>
              </a:solidFill>
              <a:latin typeface="楷体" panose="02010609060101010101" pitchFamily="49" charset="-122"/>
              <a:ea typeface="楷体" panose="02010609060101010101" pitchFamily="49" charset="-122"/>
            </a:endParaRPr>
          </a:p>
        </p:txBody>
      </p:sp>
      <p:cxnSp>
        <p:nvCxnSpPr>
          <p:cNvPr id="10" name="直接连接符 9"/>
          <p:cNvCxnSpPr/>
          <p:nvPr/>
        </p:nvCxnSpPr>
        <p:spPr>
          <a:xfrm>
            <a:off x="6353808" y="4137937"/>
            <a:ext cx="1660934" cy="119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24"/>
          <p:cNvSpPr txBox="1"/>
          <p:nvPr/>
        </p:nvSpPr>
        <p:spPr>
          <a:xfrm>
            <a:off x="213700" y="1674494"/>
            <a:ext cx="596265" cy="622300"/>
          </a:xfrm>
          <a:prstGeom prst="rect">
            <a:avLst/>
          </a:prstGeom>
          <a:noFill/>
        </p:spPr>
        <p:txBody>
          <a:bodyPr wrap="none" lIns="68580" tIns="34290" rIns="68580" bIns="34290" rtlCol="0">
            <a:spAutoFit/>
          </a:bodyPr>
          <a:p>
            <a:r>
              <a:rPr lang="zh-CN" altLang="en-US" sz="3600" b="1" dirty="0" smtClean="0">
                <a:latin typeface="楷体" panose="02010609060101010101" pitchFamily="49" charset="-122"/>
                <a:ea typeface="楷体" panose="02010609060101010101" pitchFamily="49" charset="-122"/>
              </a:rPr>
              <a:t>困</a:t>
            </a:r>
            <a:endParaRPr lang="zh-CN" altLang="en-US" sz="3600" b="1" dirty="0" smtClean="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139 -0.00123 L 0.0092 0.33951 " pathEditMode="relative" rAng="0" ptsTypes="AA">
                                      <p:cBhvr>
                                        <p:cTn id="6" dur="2000" fill="hold"/>
                                        <p:tgtEl>
                                          <p:spTgt spid="16"/>
                                        </p:tgtEl>
                                        <p:attrNameLst>
                                          <p:attrName>ppt_x</p:attrName>
                                          <p:attrName>ppt_y</p:attrName>
                                        </p:attrNameLst>
                                      </p:cBhvr>
                                      <p:rCtr x="382" y="17037"/>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61111E-6 2.46914E-7 L 0.01736 0.33951 " pathEditMode="relative" rAng="0" ptsTypes="AA">
                                      <p:cBhvr>
                                        <p:cTn id="10" dur="2000" fill="hold"/>
                                        <p:tgtEl>
                                          <p:spTgt spid="18"/>
                                        </p:tgtEl>
                                        <p:attrNameLst>
                                          <p:attrName>ppt_x</p:attrName>
                                          <p:attrName>ppt_y</p:attrName>
                                        </p:attrNameLst>
                                      </p:cBhvr>
                                      <p:rCtr x="868" y="16975"/>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11111E-6 2.46914E-7 L 0.00642 0.33951 " pathEditMode="relative" rAng="0" ptsTypes="AA">
                                      <p:cBhvr>
                                        <p:cTn id="14" dur="2000" fill="hold"/>
                                        <p:tgtEl>
                                          <p:spTgt spid="17"/>
                                        </p:tgtEl>
                                        <p:attrNameLst>
                                          <p:attrName>ppt_x</p:attrName>
                                          <p:attrName>ppt_y</p:attrName>
                                        </p:attrNameLst>
                                      </p:cBhvr>
                                      <p:rCtr x="313" y="1697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0.000069 0.000000 L -0.200069 0.479506 " pathEditMode="relative" rAng="0" ptsTypes="">
                                      <p:cBhvr>
                                        <p:cTn id="18" dur="2000" fill="hold"/>
                                        <p:tgtEl>
                                          <p:spTgt spid="26"/>
                                        </p:tgtEl>
                                        <p:attrNameLst>
                                          <p:attrName>ppt_x</p:attrName>
                                          <p:attrName>ppt_y</p:attrName>
                                        </p:attrNameLst>
                                      </p:cBhvr>
                                      <p:rCtr x="-94" y="240"/>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0.001597 -0.002593 L -0.215278 0.479506 " pathEditMode="relative" rAng="0" ptsTypes="">
                                      <p:cBhvr>
                                        <p:cTn id="22" dur="2000" fill="hold"/>
                                        <p:tgtEl>
                                          <p:spTgt spid="22"/>
                                        </p:tgtEl>
                                        <p:attrNameLst>
                                          <p:attrName>ppt_x</p:attrName>
                                          <p:attrName>ppt_y</p:attrName>
                                        </p:attrNameLst>
                                      </p:cBhvr>
                                      <p:rCtr x="-93" y="241"/>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3.61111E-6 2.46914E-7 L -0.1507 0.33951 " pathEditMode="relative" rAng="0" ptsTypes="AA">
                                      <p:cBhvr>
                                        <p:cTn id="26" dur="2000" fill="hold"/>
                                        <p:tgtEl>
                                          <p:spTgt spid="23"/>
                                        </p:tgtEl>
                                        <p:attrNameLst>
                                          <p:attrName>ppt_x</p:attrName>
                                          <p:attrName>ppt_y</p:attrName>
                                        </p:attrNameLst>
                                      </p:cBhvr>
                                      <p:rCtr x="-7535" y="16975"/>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1.11111E-6 2.46914E-7 L -0.15799 0.33951 " pathEditMode="relative" rAng="0" ptsTypes="AA">
                                      <p:cBhvr>
                                        <p:cTn id="30" dur="2000" fill="hold"/>
                                        <p:tgtEl>
                                          <p:spTgt spid="27"/>
                                        </p:tgtEl>
                                        <p:attrNameLst>
                                          <p:attrName>ppt_x</p:attrName>
                                          <p:attrName>ppt_y</p:attrName>
                                        </p:attrNameLst>
                                      </p:cBhvr>
                                      <p:rCtr x="-7899" y="16975"/>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0.000000 0.000000 L 0.258819 0.311481 " pathEditMode="relative" rAng="0" ptsTypes="">
                                      <p:cBhvr>
                                        <p:cTn id="34" dur="2000" fill="hold"/>
                                        <p:tgtEl>
                                          <p:spTgt spid="29"/>
                                        </p:tgtEl>
                                        <p:attrNameLst>
                                          <p:attrName>ppt_x</p:attrName>
                                          <p:attrName>ppt_y</p:attrName>
                                        </p:attrNameLst>
                                      </p:cBhvr>
                                      <p:rCtr x="133" y="184"/>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grpId="0" nodeType="clickEffect">
                                  <p:stCondLst>
                                    <p:cond delay="0"/>
                                  </p:stCondLst>
                                  <p:childTnLst>
                                    <p:animMotion origin="layout" path="M 0.000000 0.000000 L -0.425764 0.479506 " pathEditMode="relative" rAng="0" ptsTypes="">
                                      <p:cBhvr>
                                        <p:cTn id="38" dur="2000" fill="hold"/>
                                        <p:tgtEl>
                                          <p:spTgt spid="19"/>
                                        </p:tgtEl>
                                        <p:attrNameLst>
                                          <p:attrName>ppt_x</p:attrName>
                                          <p:attrName>ppt_y</p:attrName>
                                        </p:attrNameLst>
                                      </p:cBhvr>
                                      <p:rCtr x="-192" y="233"/>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grpId="0" nodeType="clickEffect">
                                  <p:stCondLst>
                                    <p:cond delay="0"/>
                                  </p:stCondLst>
                                  <p:childTnLst>
                                    <p:animMotion origin="layout" path="M 1.11111E-6 2.46914E-7 L -0.2849 0.33951 " pathEditMode="relative" rAng="0" ptsTypes="AA">
                                      <p:cBhvr>
                                        <p:cTn id="42" dur="2000" fill="hold"/>
                                        <p:tgtEl>
                                          <p:spTgt spid="28"/>
                                        </p:tgtEl>
                                        <p:attrNameLst>
                                          <p:attrName>ppt_x</p:attrName>
                                          <p:attrName>ppt_y</p:attrName>
                                        </p:attrNameLst>
                                      </p:cBhvr>
                                      <p:rCtr x="-14253" y="16975"/>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grpId="0" nodeType="clickEffect">
                                  <p:stCondLst>
                                    <p:cond delay="0"/>
                                  </p:stCondLst>
                                  <p:childTnLst>
                                    <p:animMotion origin="layout" path="M 0.000000 0.000000 L -0.495625 0.479506 " pathEditMode="relative" rAng="0" ptsTypes="">
                                      <p:cBhvr>
                                        <p:cTn id="46" dur="2000" fill="hold"/>
                                        <p:tgtEl>
                                          <p:spTgt spid="24"/>
                                        </p:tgtEl>
                                        <p:attrNameLst>
                                          <p:attrName>ppt_x</p:attrName>
                                          <p:attrName>ppt_y</p:attrName>
                                        </p:attrNameLst>
                                      </p:cBhvr>
                                      <p:rCtr x="-228" y="233"/>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grpId="0" nodeType="clickEffect">
                                  <p:stCondLst>
                                    <p:cond delay="0"/>
                                  </p:stCondLst>
                                  <p:childTnLst>
                                    <p:animMotion origin="layout" path="M 0.081042 -0.001852 L -0.495278 0.479506 " pathEditMode="relative" rAng="0" ptsTypes="">
                                      <p:cBhvr>
                                        <p:cTn id="50" dur="2000" fill="hold"/>
                                        <p:tgtEl>
                                          <p:spTgt spid="20"/>
                                        </p:tgtEl>
                                        <p:attrNameLst>
                                          <p:attrName>ppt_x</p:attrName>
                                          <p:attrName>ppt_y</p:attrName>
                                        </p:attrNameLst>
                                      </p:cBhvr>
                                      <p:rCtr x="-129" y="213"/>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grpId="0" nodeType="clickEffect">
                                  <p:stCondLst>
                                    <p:cond delay="0"/>
                                  </p:stCondLst>
                                  <p:childTnLst>
                                    <p:animMotion origin="layout" path="M -0.000069 0.000000 L -0.274306 0.423580 " pathEditMode="relative" rAng="0" ptsTypes="">
                                      <p:cBhvr>
                                        <p:cTn id="54" dur="2000" fill="hold"/>
                                        <p:tgtEl>
                                          <p:spTgt spid="21"/>
                                        </p:tgtEl>
                                        <p:attrNameLst>
                                          <p:attrName>ppt_x</p:attrName>
                                          <p:attrName>ppt_y</p:attrName>
                                        </p:attrNameLst>
                                      </p:cBhvr>
                                      <p:rCtr x="-158" y="212"/>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grpId="0" nodeType="clickEffect">
                                  <p:stCondLst>
                                    <p:cond delay="0"/>
                                  </p:stCondLst>
                                  <p:childTnLst>
                                    <p:animMotion origin="layout" path="M -0.000069 0.000000 L -0.557361 0.479506 " pathEditMode="relative" rAng="0" ptsTypes="">
                                      <p:cBhvr>
                                        <p:cTn id="58" dur="2000" fill="hold"/>
                                        <p:tgtEl>
                                          <p:spTgt spid="25"/>
                                        </p:tgtEl>
                                        <p:attrNameLst>
                                          <p:attrName>ppt_x</p:attrName>
                                          <p:attrName>ppt_y</p:attrName>
                                        </p:attrNameLst>
                                      </p:cBhvr>
                                      <p:rCtr x="-286" y="233"/>
                                    </p:animMotion>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grpId="0" nodeType="clickEffect">
                                  <p:stCondLst>
                                    <p:cond delay="0"/>
                                  </p:stCondLst>
                                  <p:childTnLst>
                                    <p:animMotion origin="layout" path="M -0.000069 0.000000 L -0.575347 0.465556 " pathEditMode="relative" rAng="0" ptsTypes="">
                                      <p:cBhvr>
                                        <p:cTn id="62" dur="2000" fill="hold"/>
                                        <p:tgtEl>
                                          <p:spTgt spid="3"/>
                                        </p:tgtEl>
                                        <p:attrNameLst>
                                          <p:attrName>ppt_x</p:attrName>
                                          <p:attrName>ppt_y</p:attrName>
                                        </p:attrNameLst>
                                      </p:cBhvr>
                                      <p:rCtr x="-50" y="212"/>
                                    </p:animMotion>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grpId="0" nodeType="clickEffect">
                                  <p:stCondLst>
                                    <p:cond delay="0"/>
                                  </p:stCondLst>
                                  <p:childTnLst>
                                    <p:animMotion origin="layout" path="M -0.000069 0.000000 L 0.735417 0.506049 " pathEditMode="relative" rAng="0" ptsTypes="">
                                      <p:cBhvr>
                                        <p:cTn id="66" dur="2000" fill="hold"/>
                                        <p:tgtEl>
                                          <p:spTgt spid="12"/>
                                        </p:tgtEl>
                                        <p:attrNameLst>
                                          <p:attrName>ppt_x</p:attrName>
                                          <p:attrName>ppt_y</p:attrName>
                                        </p:attrNameLst>
                                      </p:cBhvr>
                                      <p:rCtr x="372" y="2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9.png"/>
          <p:cNvPicPr>
            <a:picLocks noChangeAspect="1"/>
          </p:cNvPicPr>
          <p:nvPr/>
        </p:nvPicPr>
        <p:blipFill>
          <a:blip r:embed="rId1" cstate="print"/>
          <a:stretch>
            <a:fillRect/>
          </a:stretch>
        </p:blipFill>
        <p:spPr>
          <a:xfrm>
            <a:off x="3119755" y="281305"/>
            <a:ext cx="2799715" cy="748665"/>
          </a:xfrm>
          <a:prstGeom prst="rect">
            <a:avLst/>
          </a:prstGeom>
        </p:spPr>
      </p:pic>
      <p:sp>
        <p:nvSpPr>
          <p:cNvPr id="3" name="TextBox 2"/>
          <p:cNvSpPr txBox="1"/>
          <p:nvPr/>
        </p:nvSpPr>
        <p:spPr>
          <a:xfrm>
            <a:off x="1154850" y="1518213"/>
            <a:ext cx="2176780" cy="683895"/>
          </a:xfrm>
          <a:prstGeom prst="rect">
            <a:avLst/>
          </a:prstGeom>
          <a:noFill/>
        </p:spPr>
        <p:txBody>
          <a:bodyPr wrap="none" lIns="68580" tIns="34290" rIns="68580" bIns="34290" rtlCol="0">
            <a:spAutoFit/>
          </a:bodyPr>
          <a:lstStyle/>
          <a:p>
            <a:r>
              <a:rPr lang="zh-CN" altLang="en-US" sz="4000" b="1" dirty="0">
                <a:solidFill>
                  <a:srgbClr val="FF0000"/>
                </a:solidFill>
                <a:latin typeface="幼圆" panose="02010509060101010101" pitchFamily="49" charset="-122"/>
                <a:ea typeface="幼圆" panose="02010509060101010101" pitchFamily="49" charset="-122"/>
              </a:rPr>
              <a:t>加一加</a:t>
            </a:r>
            <a:r>
              <a:rPr lang="zh-CN" altLang="en-US" sz="4000" dirty="0">
                <a:solidFill>
                  <a:srgbClr val="FF0000"/>
                </a:solidFill>
                <a:latin typeface="幼圆" panose="02010509060101010101" pitchFamily="49" charset="-122"/>
                <a:ea typeface="幼圆" panose="02010509060101010101" pitchFamily="49" charset="-122"/>
              </a:rPr>
              <a:t>：</a:t>
            </a:r>
            <a:endParaRPr lang="zh-CN" altLang="en-US" sz="4000" dirty="0">
              <a:solidFill>
                <a:srgbClr val="FF0000"/>
              </a:solidFill>
              <a:latin typeface="幼圆" panose="02010509060101010101" pitchFamily="49" charset="-122"/>
              <a:ea typeface="幼圆" panose="02010509060101010101" pitchFamily="49" charset="-122"/>
            </a:endParaRPr>
          </a:p>
        </p:txBody>
      </p:sp>
      <p:sp>
        <p:nvSpPr>
          <p:cNvPr id="4" name="TextBox 3"/>
          <p:cNvSpPr txBox="1"/>
          <p:nvPr/>
        </p:nvSpPr>
        <p:spPr>
          <a:xfrm>
            <a:off x="3306920" y="1482645"/>
            <a:ext cx="2931160" cy="745490"/>
          </a:xfrm>
          <a:prstGeom prst="rect">
            <a:avLst/>
          </a:prstGeom>
          <a:noFill/>
        </p:spPr>
        <p:txBody>
          <a:bodyPr wrap="square" lIns="68580" tIns="34290" rIns="68580" bIns="34290" rtlCol="0">
            <a:spAutoFit/>
          </a:bodyPr>
          <a:lstStyle/>
          <a:p>
            <a:r>
              <a:rPr lang="zh-CN" altLang="en-US" sz="4400" dirty="0" smtClean="0">
                <a:latin typeface="黑体" panose="02010609060101010101" pitchFamily="49" charset="-122"/>
                <a:ea typeface="黑体" panose="02010609060101010101" pitchFamily="49" charset="-122"/>
              </a:rPr>
              <a:t>口＋黑＝嘿</a:t>
            </a:r>
            <a:endParaRPr lang="zh-CN" altLang="en-US" sz="4400" dirty="0" smtClean="0">
              <a:solidFill>
                <a:srgbClr val="FF0000"/>
              </a:solidFill>
              <a:latin typeface="黑体" panose="02010609060101010101" pitchFamily="49" charset="-122"/>
              <a:ea typeface="黑体" panose="02010609060101010101" pitchFamily="49" charset="-122"/>
            </a:endParaRPr>
          </a:p>
        </p:txBody>
      </p:sp>
      <p:sp>
        <p:nvSpPr>
          <p:cNvPr id="5" name="TextBox 4"/>
          <p:cNvSpPr txBox="1"/>
          <p:nvPr/>
        </p:nvSpPr>
        <p:spPr>
          <a:xfrm>
            <a:off x="3324722" y="3175910"/>
            <a:ext cx="2931160" cy="745490"/>
          </a:xfrm>
          <a:prstGeom prst="rect">
            <a:avLst/>
          </a:prstGeom>
          <a:noFill/>
        </p:spPr>
        <p:txBody>
          <a:bodyPr wrap="square" lIns="68580" tIns="34290" rIns="68580" bIns="34290" rtlCol="0">
            <a:spAutoFit/>
          </a:bodyPr>
          <a:lstStyle/>
          <a:p>
            <a:r>
              <a:rPr lang="zh-CN" altLang="en-US" sz="4400" dirty="0" smtClean="0">
                <a:latin typeface="黑体" panose="02010609060101010101" pitchFamily="49" charset="-122"/>
                <a:ea typeface="黑体" panose="02010609060101010101" pitchFamily="49" charset="-122"/>
              </a:rPr>
              <a:t>口＋南＝喃</a:t>
            </a:r>
            <a:endParaRPr lang="zh-CN" altLang="en-US" sz="4400" dirty="0" smtClean="0">
              <a:solidFill>
                <a:srgbClr val="FF0000"/>
              </a:solidFill>
              <a:latin typeface="黑体" panose="02010609060101010101" pitchFamily="49" charset="-122"/>
              <a:ea typeface="黑体" panose="02010609060101010101" pitchFamily="49" charset="-122"/>
            </a:endParaRPr>
          </a:p>
        </p:txBody>
      </p:sp>
      <p:sp>
        <p:nvSpPr>
          <p:cNvPr id="15" name="TextBox 4"/>
          <p:cNvSpPr txBox="1"/>
          <p:nvPr/>
        </p:nvSpPr>
        <p:spPr>
          <a:xfrm>
            <a:off x="3324696" y="2300071"/>
            <a:ext cx="2931160" cy="745490"/>
          </a:xfrm>
          <a:prstGeom prst="rect">
            <a:avLst/>
          </a:prstGeom>
          <a:noFill/>
        </p:spPr>
        <p:txBody>
          <a:bodyPr wrap="square" lIns="68580" tIns="34290" rIns="68580" bIns="34290" rtlCol="0">
            <a:spAutoFit/>
          </a:bodyPr>
          <a:lstStyle/>
          <a:p>
            <a:r>
              <a:rPr lang="zh-CN" altLang="en-US" sz="4400" dirty="0" smtClean="0">
                <a:latin typeface="黑体" panose="02010609060101010101" pitchFamily="49" charset="-122"/>
                <a:ea typeface="黑体" panose="02010609060101010101" pitchFamily="49" charset="-122"/>
              </a:rPr>
              <a:t>口＋麻＝嘛</a:t>
            </a:r>
            <a:endParaRPr lang="zh-CN" altLang="en-US" sz="4400" dirty="0" smtClean="0">
              <a:solidFill>
                <a:srgbClr val="FF0000"/>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heel(4)">
                                      <p:cBhvr>
                                        <p:cTn id="19" dur="2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4)">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629530" y="1685212"/>
            <a:ext cx="5256584" cy="2030095"/>
          </a:xfrm>
          <a:prstGeom prst="rect">
            <a:avLst/>
          </a:prstGeom>
          <a:noFill/>
        </p:spPr>
        <p:txBody>
          <a:bodyPr wrap="square" rtlCol="0">
            <a:spAutoFit/>
          </a:bodyPr>
          <a:lstStyle/>
          <a:p>
            <a:pPr defTabSz="914400" fontAlgn="base">
              <a:lnSpc>
                <a:spcPct val="150000"/>
              </a:lnSpc>
              <a:spcBef>
                <a:spcPct val="0"/>
              </a:spcBef>
              <a:spcAft>
                <a:spcPct val="0"/>
              </a:spcAft>
            </a:pPr>
            <a:r>
              <a:rPr lang="en-US" altLang="zh-CN" sz="2800" dirty="0" smtClean="0">
                <a:solidFill>
                  <a:prstClr val="black"/>
                </a:solidFill>
                <a:latin typeface="微软雅黑" panose="020B0503020204020204" charset="-122"/>
              </a:rPr>
              <a:t>1.</a:t>
            </a:r>
            <a:r>
              <a:rPr lang="zh-CN" altLang="en-US" sz="2800" dirty="0" smtClean="0">
                <a:solidFill>
                  <a:prstClr val="black"/>
                </a:solidFill>
                <a:latin typeface="微软雅黑" panose="020B0503020204020204" charset="-122"/>
              </a:rPr>
              <a:t>每天都有雨。（     ）</a:t>
            </a:r>
            <a:endParaRPr lang="en-US" altLang="zh-CN" sz="2800" dirty="0" smtClean="0">
              <a:solidFill>
                <a:prstClr val="black"/>
              </a:solidFill>
              <a:latin typeface="微软雅黑" panose="020B0503020204020204" charset="-122"/>
            </a:endParaRPr>
          </a:p>
          <a:p>
            <a:pPr defTabSz="914400" fontAlgn="base">
              <a:lnSpc>
                <a:spcPct val="150000"/>
              </a:lnSpc>
              <a:spcBef>
                <a:spcPct val="0"/>
              </a:spcBef>
              <a:spcAft>
                <a:spcPct val="0"/>
              </a:spcAft>
            </a:pPr>
            <a:r>
              <a:rPr lang="en-US" altLang="zh-CN" sz="2800" dirty="0" smtClean="0">
                <a:solidFill>
                  <a:prstClr val="black"/>
                </a:solidFill>
                <a:latin typeface="微软雅黑" panose="020B0503020204020204" charset="-122"/>
              </a:rPr>
              <a:t>2.</a:t>
            </a:r>
            <a:r>
              <a:rPr lang="zh-CN" altLang="en-US" sz="2800" dirty="0" smtClean="0">
                <a:solidFill>
                  <a:prstClr val="black"/>
                </a:solidFill>
                <a:latin typeface="微软雅黑" panose="020B0503020204020204" charset="-122"/>
              </a:rPr>
              <a:t>火自来。（      ）</a:t>
            </a:r>
            <a:endParaRPr lang="en-US" altLang="zh-CN" sz="2800" dirty="0" smtClean="0">
              <a:solidFill>
                <a:prstClr val="black"/>
              </a:solidFill>
              <a:latin typeface="微软雅黑" panose="020B0503020204020204" charset="-122"/>
            </a:endParaRPr>
          </a:p>
          <a:p>
            <a:pPr defTabSz="914400" fontAlgn="base">
              <a:lnSpc>
                <a:spcPct val="150000"/>
              </a:lnSpc>
              <a:spcBef>
                <a:spcPct val="0"/>
              </a:spcBef>
              <a:spcAft>
                <a:spcPct val="0"/>
              </a:spcAft>
            </a:pPr>
            <a:r>
              <a:rPr lang="en-US" altLang="zh-CN" sz="2800" dirty="0" smtClean="0">
                <a:solidFill>
                  <a:prstClr val="black"/>
                </a:solidFill>
                <a:latin typeface="微软雅黑" panose="020B0503020204020204" charset="-122"/>
              </a:rPr>
              <a:t>3.</a:t>
            </a:r>
            <a:r>
              <a:rPr lang="zh-CN" altLang="en-US" sz="2800" dirty="0" smtClean="0">
                <a:solidFill>
                  <a:prstClr val="black"/>
                </a:solidFill>
                <a:latin typeface="微软雅黑" panose="020B0503020204020204" charset="-122"/>
              </a:rPr>
              <a:t>木头放在围墙内</a:t>
            </a:r>
            <a:r>
              <a:rPr lang="zh-CN" altLang="en-US" sz="2800" dirty="0" smtClean="0">
                <a:solidFill>
                  <a:prstClr val="black"/>
                </a:solidFill>
                <a:latin typeface="微软雅黑" panose="020B0503020204020204" charset="-122"/>
              </a:rPr>
              <a:t>。（     ）</a:t>
            </a:r>
            <a:endParaRPr lang="zh-CN" altLang="en-US" sz="2800" dirty="0">
              <a:solidFill>
                <a:prstClr val="black"/>
              </a:solidFill>
              <a:latin typeface="微软雅黑" panose="020B0503020204020204" charset="-122"/>
            </a:endParaRPr>
          </a:p>
        </p:txBody>
      </p:sp>
      <p:sp>
        <p:nvSpPr>
          <p:cNvPr id="6" name="矩形 5"/>
          <p:cNvSpPr/>
          <p:nvPr/>
        </p:nvSpPr>
        <p:spPr>
          <a:xfrm>
            <a:off x="629530" y="915566"/>
            <a:ext cx="3027680" cy="521970"/>
          </a:xfrm>
          <a:prstGeom prst="rect">
            <a:avLst/>
          </a:prstGeom>
        </p:spPr>
        <p:txBody>
          <a:bodyPr wrap="none">
            <a:spAutoFit/>
          </a:bodyPr>
          <a:lstStyle/>
          <a:p>
            <a:r>
              <a:rPr lang="zh-CN" altLang="en-US" sz="2800" dirty="0">
                <a:solidFill>
                  <a:srgbClr val="FF0000"/>
                </a:solidFill>
                <a:latin typeface="微软雅黑" panose="020B0503020204020204" charset="-122"/>
              </a:rPr>
              <a:t>大家都来猜一猜：</a:t>
            </a:r>
            <a:endParaRPr lang="zh-CN" altLang="en-US" sz="2800" dirty="0">
              <a:solidFill>
                <a:srgbClr val="FF0000"/>
              </a:solidFill>
              <a:latin typeface="微软雅黑" panose="020B0503020204020204" charset="-122"/>
            </a:endParaRPr>
          </a:p>
        </p:txBody>
      </p:sp>
      <p:sp>
        <p:nvSpPr>
          <p:cNvPr id="14" name="文本框 13"/>
          <p:cNvSpPr txBox="1"/>
          <p:nvPr/>
        </p:nvSpPr>
        <p:spPr>
          <a:xfrm>
            <a:off x="3489833" y="1811478"/>
            <a:ext cx="648072" cy="523220"/>
          </a:xfrm>
          <a:prstGeom prst="rect">
            <a:avLst/>
          </a:prstGeom>
          <a:noFill/>
        </p:spPr>
        <p:txBody>
          <a:bodyPr wrap="square" rtlCol="0">
            <a:spAutoFit/>
          </a:bodyPr>
          <a:lstStyle/>
          <a:p>
            <a:pPr defTabSz="914400" fontAlgn="base">
              <a:spcBef>
                <a:spcPct val="0"/>
              </a:spcBef>
              <a:spcAft>
                <a:spcPct val="0"/>
              </a:spcAft>
            </a:pPr>
            <a:r>
              <a:rPr lang="zh-CN" altLang="en-US" sz="2800" b="1" dirty="0" smtClean="0">
                <a:solidFill>
                  <a:srgbClr val="FF0000"/>
                </a:solidFill>
                <a:latin typeface="微软雅黑" panose="020B0503020204020204" charset="-122"/>
              </a:rPr>
              <a:t>霉</a:t>
            </a:r>
            <a:endParaRPr lang="zh-CN" altLang="en-US" sz="2800" b="1" dirty="0">
              <a:solidFill>
                <a:srgbClr val="FF0000"/>
              </a:solidFill>
              <a:latin typeface="微软雅黑" panose="020B0503020204020204" charset="-122"/>
            </a:endParaRPr>
          </a:p>
        </p:txBody>
      </p:sp>
      <p:sp>
        <p:nvSpPr>
          <p:cNvPr id="15" name="文本框 14"/>
          <p:cNvSpPr txBox="1"/>
          <p:nvPr/>
        </p:nvSpPr>
        <p:spPr>
          <a:xfrm>
            <a:off x="2798378" y="2439264"/>
            <a:ext cx="618979" cy="523220"/>
          </a:xfrm>
          <a:prstGeom prst="rect">
            <a:avLst/>
          </a:prstGeom>
          <a:noFill/>
        </p:spPr>
        <p:txBody>
          <a:bodyPr wrap="square" rtlCol="0">
            <a:spAutoFit/>
          </a:bodyPr>
          <a:lstStyle/>
          <a:p>
            <a:pPr defTabSz="914400" fontAlgn="base">
              <a:spcBef>
                <a:spcPct val="0"/>
              </a:spcBef>
              <a:spcAft>
                <a:spcPct val="0"/>
              </a:spcAft>
            </a:pPr>
            <a:r>
              <a:rPr lang="zh-CN" altLang="en-US" sz="2800" b="1" dirty="0" smtClean="0">
                <a:solidFill>
                  <a:srgbClr val="FF0000"/>
                </a:solidFill>
                <a:latin typeface="微软雅黑" panose="020B0503020204020204" charset="-122"/>
              </a:rPr>
              <a:t>熄</a:t>
            </a:r>
            <a:endParaRPr lang="zh-CN" altLang="en-US" sz="2800" b="1" dirty="0">
              <a:solidFill>
                <a:srgbClr val="FF0000"/>
              </a:solidFill>
              <a:latin typeface="微软雅黑" panose="020B0503020204020204" charset="-122"/>
            </a:endParaRPr>
          </a:p>
        </p:txBody>
      </p:sp>
      <p:sp>
        <p:nvSpPr>
          <p:cNvPr id="16" name="文本框 15"/>
          <p:cNvSpPr txBox="1"/>
          <p:nvPr/>
        </p:nvSpPr>
        <p:spPr>
          <a:xfrm>
            <a:off x="4210227" y="3192455"/>
            <a:ext cx="648072" cy="521970"/>
          </a:xfrm>
          <a:prstGeom prst="rect">
            <a:avLst/>
          </a:prstGeom>
          <a:noFill/>
        </p:spPr>
        <p:txBody>
          <a:bodyPr wrap="square" rtlCol="0">
            <a:spAutoFit/>
          </a:bodyPr>
          <a:lstStyle/>
          <a:p>
            <a:pPr defTabSz="914400" fontAlgn="base">
              <a:spcBef>
                <a:spcPct val="0"/>
              </a:spcBef>
              <a:spcAft>
                <a:spcPct val="0"/>
              </a:spcAft>
            </a:pPr>
            <a:r>
              <a:rPr lang="zh-CN" altLang="en-US" sz="2800" b="1" dirty="0">
                <a:solidFill>
                  <a:srgbClr val="FF0000"/>
                </a:solidFill>
                <a:latin typeface="微软雅黑" panose="020B0503020204020204" charset="-122"/>
              </a:rPr>
              <a:t>困</a:t>
            </a:r>
            <a:endParaRPr lang="zh-CN" altLang="en-US" sz="2800" b="1" dirty="0">
              <a:solidFill>
                <a:srgbClr val="FF0000"/>
              </a:solidFill>
              <a:latin typeface="微软雅黑" panose="020B0503020204020204" charset="-122"/>
            </a:endParaRPr>
          </a:p>
        </p:txBody>
      </p:sp>
      <p:pic>
        <p:nvPicPr>
          <p:cNvPr id="3" name="图片 2"/>
          <p:cNvPicPr>
            <a:picLocks noChangeAspect="1"/>
          </p:cNvPicPr>
          <p:nvPr/>
        </p:nvPicPr>
        <p:blipFill>
          <a:blip r:embed="rId1" cstate="print"/>
          <a:stretch>
            <a:fillRect/>
          </a:stretch>
        </p:blipFill>
        <p:spPr>
          <a:xfrm>
            <a:off x="5724128" y="1519098"/>
            <a:ext cx="2212669" cy="2212669"/>
          </a:xfrm>
          <a:prstGeom prst="rect">
            <a:avLst/>
          </a:prstGeom>
        </p:spPr>
      </p:pic>
      <p:cxnSp>
        <p:nvCxnSpPr>
          <p:cNvPr id="5" name="直接箭头连接符 4"/>
          <p:cNvCxnSpPr/>
          <p:nvPr/>
        </p:nvCxnSpPr>
        <p:spPr>
          <a:xfrm>
            <a:off x="4067944" y="2787774"/>
            <a:ext cx="1518261" cy="0"/>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 calcmode="lin" valueType="num">
                                      <p:cBhvr>
                                        <p:cTn id="32" dur="1000" fill="hold"/>
                                        <p:tgtEl>
                                          <p:spTgt spid="3"/>
                                        </p:tgtEl>
                                        <p:attrNameLst>
                                          <p:attrName>style.rotation</p:attrName>
                                        </p:attrNameLst>
                                      </p:cBhvr>
                                      <p:tavLst>
                                        <p:tav tm="0">
                                          <p:val>
                                            <p:fltVal val="90"/>
                                          </p:val>
                                        </p:tav>
                                        <p:tav tm="100000">
                                          <p:val>
                                            <p:fltVal val="0"/>
                                          </p:val>
                                        </p:tav>
                                      </p:tavLst>
                                    </p:anim>
                                    <p:animEffect transition="in" filter="fade">
                                      <p:cBhvr>
                                        <p:cTn id="33" dur="1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726562" y="1161625"/>
            <a:ext cx="1178727" cy="1929636"/>
            <a:chOff x="2309786" y="1070467"/>
            <a:chExt cx="1571636" cy="2572847"/>
          </a:xfrm>
        </p:grpSpPr>
        <p:grpSp>
          <p:nvGrpSpPr>
            <p:cNvPr id="8" name="组合 1"/>
            <p:cNvGrpSpPr/>
            <p:nvPr/>
          </p:nvGrpSpPr>
          <p:grpSpPr>
            <a:xfrm>
              <a:off x="2309786" y="2000240"/>
              <a:ext cx="1571636" cy="1643074"/>
              <a:chOff x="2437" y="2032"/>
              <a:chExt cx="1244" cy="1264"/>
            </a:xfrm>
          </p:grpSpPr>
          <p:sp>
            <p:nvSpPr>
              <p:cNvPr id="3"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4"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5"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6" name="TextBox 5"/>
            <p:cNvSpPr txBox="1"/>
            <p:nvPr/>
          </p:nvSpPr>
          <p:spPr>
            <a:xfrm>
              <a:off x="2452662" y="2053888"/>
              <a:ext cx="1374735" cy="1477328"/>
            </a:xfrm>
            <a:prstGeom prst="rect">
              <a:avLst/>
            </a:prstGeom>
            <a:noFill/>
          </p:spPr>
          <p:txBody>
            <a:bodyPr wrap="none" rtlCol="0">
              <a:spAutoFit/>
            </a:bodyPr>
            <a:lstStyle/>
            <a:p>
              <a:r>
                <a:rPr lang="zh-CN" altLang="en-US" sz="6600" dirty="0">
                  <a:latin typeface="楷体" panose="02010609060101010101" pitchFamily="49" charset="-122"/>
                  <a:ea typeface="楷体" panose="02010609060101010101" pitchFamily="49" charset="-122"/>
                </a:rPr>
                <a:t>糟</a:t>
              </a:r>
              <a:endParaRPr lang="zh-CN" altLang="en-US" sz="6600" dirty="0">
                <a:latin typeface="楷体" panose="02010609060101010101" pitchFamily="49" charset="-122"/>
                <a:ea typeface="楷体" panose="02010609060101010101" pitchFamily="49" charset="-122"/>
              </a:endParaRPr>
            </a:p>
          </p:txBody>
        </p:sp>
        <p:sp>
          <p:nvSpPr>
            <p:cNvPr id="7" name="TextBox 6"/>
            <p:cNvSpPr txBox="1"/>
            <p:nvPr/>
          </p:nvSpPr>
          <p:spPr>
            <a:xfrm>
              <a:off x="2504657" y="1070467"/>
              <a:ext cx="1340537" cy="861774"/>
            </a:xfrm>
            <a:prstGeom prst="rect">
              <a:avLst/>
            </a:prstGeom>
            <a:noFill/>
          </p:spPr>
          <p:txBody>
            <a:bodyPr wrap="none" rtlCol="0">
              <a:spAutoFit/>
            </a:bodyPr>
            <a:lstStyle/>
            <a:p>
              <a:r>
                <a:rPr lang="en-US" altLang="zh-CN" sz="3600" dirty="0" err="1" smtClean="0">
                  <a:solidFill>
                    <a:srgbClr val="FF0000"/>
                  </a:solidFill>
                  <a:latin typeface="汉语拼音" panose="02010600030101010101" pitchFamily="34" charset="0"/>
                  <a:cs typeface="汉语拼音" panose="02010600030101010101" pitchFamily="34" charset="0"/>
                </a:rPr>
                <a:t>zāo</a:t>
              </a:r>
              <a:endParaRPr lang="zh-CN" altLang="en-US" sz="3600" dirty="0">
                <a:solidFill>
                  <a:srgbClr val="FF0000"/>
                </a:solidFill>
                <a:latin typeface="汉语拼音" panose="02010600030101010101" pitchFamily="34" charset="0"/>
                <a:cs typeface="汉语拼音" panose="02010600030101010101" pitchFamily="34" charset="0"/>
              </a:endParaRPr>
            </a:p>
          </p:txBody>
        </p:sp>
      </p:grpSp>
      <p:sp>
        <p:nvSpPr>
          <p:cNvPr id="9" name="线形标注 2 8"/>
          <p:cNvSpPr/>
          <p:nvPr/>
        </p:nvSpPr>
        <p:spPr>
          <a:xfrm>
            <a:off x="3896904" y="1348016"/>
            <a:ext cx="2399984" cy="459486"/>
          </a:xfrm>
          <a:prstGeom prst="borderCallout2">
            <a:avLst>
              <a:gd name="adj1" fmla="val 18750"/>
              <a:gd name="adj2" fmla="val 2254"/>
              <a:gd name="adj3" fmla="val 18750"/>
              <a:gd name="adj4" fmla="val -16667"/>
              <a:gd name="adj5" fmla="val 162954"/>
              <a:gd name="adj6" fmla="val -68576"/>
            </a:avLst>
          </a:prstGeom>
          <a:no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0" name="图片 9" descr="图片10.png"/>
          <p:cNvPicPr>
            <a:picLocks noChangeAspect="1"/>
          </p:cNvPicPr>
          <p:nvPr/>
        </p:nvPicPr>
        <p:blipFill>
          <a:blip r:embed="rId1" cstate="print"/>
          <a:stretch>
            <a:fillRect/>
          </a:stretch>
        </p:blipFill>
        <p:spPr>
          <a:xfrm>
            <a:off x="3661166" y="465914"/>
            <a:ext cx="2004126" cy="642942"/>
          </a:xfrm>
          <a:prstGeom prst="rect">
            <a:avLst/>
          </a:prstGeom>
        </p:spPr>
      </p:pic>
      <p:sp>
        <p:nvSpPr>
          <p:cNvPr id="11" name="矩形 10"/>
          <p:cNvSpPr/>
          <p:nvPr/>
        </p:nvSpPr>
        <p:spPr>
          <a:xfrm>
            <a:off x="1944370" y="2067560"/>
            <a:ext cx="318770" cy="747395"/>
          </a:xfrm>
          <a:prstGeom prst="rect">
            <a:avLst/>
          </a:prstGeom>
          <a:no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TextBox 11"/>
          <p:cNvSpPr txBox="1"/>
          <p:nvPr/>
        </p:nvSpPr>
        <p:spPr>
          <a:xfrm>
            <a:off x="3951058" y="1381547"/>
            <a:ext cx="2004060" cy="391160"/>
          </a:xfrm>
          <a:prstGeom prst="rect">
            <a:avLst/>
          </a:prstGeom>
          <a:noFill/>
        </p:spPr>
        <p:txBody>
          <a:bodyPr wrap="none" lIns="68580" tIns="34290" rIns="68580" bIns="34290" rtlCol="0">
            <a:spAutoFit/>
          </a:bodyPr>
          <a:lstStyle/>
          <a:p>
            <a:r>
              <a:rPr lang="zh-CN" altLang="en-US" sz="2100" dirty="0" smtClean="0">
                <a:solidFill>
                  <a:srgbClr val="FF0000"/>
                </a:solidFill>
              </a:rPr>
              <a:t>不要写成“木”</a:t>
            </a:r>
            <a:endParaRPr lang="zh-CN" altLang="en-US" sz="2100" dirty="0">
              <a:solidFill>
                <a:srgbClr val="FF0000"/>
              </a:solidFill>
            </a:endParaRPr>
          </a:p>
        </p:txBody>
      </p:sp>
      <p:sp>
        <p:nvSpPr>
          <p:cNvPr id="14" name="TextBox 13"/>
          <p:cNvSpPr txBox="1"/>
          <p:nvPr/>
        </p:nvSpPr>
        <p:spPr>
          <a:xfrm>
            <a:off x="3500430" y="2716211"/>
            <a:ext cx="1061829" cy="623248"/>
          </a:xfrm>
          <a:prstGeom prst="rect">
            <a:avLst/>
          </a:prstGeom>
          <a:solidFill>
            <a:schemeClr val="accent2">
              <a:lumMod val="20000"/>
              <a:lumOff val="80000"/>
            </a:schemeClr>
          </a:solidFill>
        </p:spPr>
        <p:txBody>
          <a:bodyPr wrap="none" lIns="68580" tIns="34290" rIns="68580" bIns="34290" rtlCol="0">
            <a:spAutoFit/>
          </a:bodyPr>
          <a:lstStyle/>
          <a:p>
            <a:r>
              <a:rPr lang="zh-CN" altLang="en-US" sz="3600" dirty="0" smtClean="0">
                <a:solidFill>
                  <a:srgbClr val="0070C0"/>
                </a:solidFill>
                <a:latin typeface="黑体" panose="02010609060101010101" pitchFamily="49" charset="-122"/>
                <a:ea typeface="黑体" panose="02010609060101010101" pitchFamily="49" charset="-122"/>
              </a:rPr>
              <a:t>糟糕</a:t>
            </a:r>
            <a:endParaRPr lang="zh-CN" altLang="en-US" sz="3600" dirty="0">
              <a:solidFill>
                <a:srgbClr val="0070C0"/>
              </a:solidFill>
              <a:latin typeface="黑体" panose="02010609060101010101" pitchFamily="49" charset="-122"/>
              <a:ea typeface="黑体" panose="02010609060101010101" pitchFamily="49" charset="-122"/>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3722" y="1899056"/>
            <a:ext cx="2289976" cy="275298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4)">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4"/>
                                        </p:tgtEl>
                                        <p:attrNameLst>
                                          <p:attrName>ppt_y</p:attrName>
                                        </p:attrNameLst>
                                      </p:cBhvr>
                                      <p:tavLst>
                                        <p:tav tm="0">
                                          <p:val>
                                            <p:strVal val="#ppt_y"/>
                                          </p:val>
                                        </p:tav>
                                        <p:tav tm="100000">
                                          <p:val>
                                            <p:strVal val="#ppt_y"/>
                                          </p:val>
                                        </p:tav>
                                      </p:tavLst>
                                    </p:anim>
                                    <p:anim calcmode="lin" valueType="num">
                                      <p:cBhvr>
                                        <p:cTn id="2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1" grpId="0" bldLvl="0" animBg="1"/>
      <p:bldP spid="12" grpId="0"/>
      <p:bldP spid="1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963880" y="1157706"/>
            <a:ext cx="1215080" cy="1938221"/>
            <a:chOff x="1332622" y="1089477"/>
            <a:chExt cx="1620106" cy="2584294"/>
          </a:xfrm>
        </p:grpSpPr>
        <p:grpSp>
          <p:nvGrpSpPr>
            <p:cNvPr id="8" name="组合 1"/>
            <p:cNvGrpSpPr/>
            <p:nvPr/>
          </p:nvGrpSpPr>
          <p:grpSpPr>
            <a:xfrm>
              <a:off x="1381092" y="1928802"/>
              <a:ext cx="1571636" cy="1643074"/>
              <a:chOff x="2437" y="2032"/>
              <a:chExt cx="1244" cy="1264"/>
            </a:xfrm>
          </p:grpSpPr>
          <p:sp>
            <p:nvSpPr>
              <p:cNvPr id="3" name="矩形 1"/>
              <p:cNvSpPr/>
              <p:nvPr/>
            </p:nvSpPr>
            <p:spPr>
              <a:xfrm>
                <a:off x="2437" y="2032"/>
                <a:ext cx="1245" cy="1245"/>
              </a:xfrm>
              <a:prstGeom prst="rect">
                <a:avLst/>
              </a:prstGeom>
              <a:noFill/>
              <a:ln w="19050" cap="flat" cmpd="sng">
                <a:solidFill>
                  <a:schemeClr val="tx1"/>
                </a:solidFill>
                <a:prstDash val="solid"/>
                <a:round/>
                <a:headEnd type="none" w="med" len="med"/>
                <a:tailEnd type="none" w="med" len="med"/>
              </a:ln>
            </p:spPr>
            <p:txBody>
              <a:bodyPr/>
              <a:lstStyle/>
              <a:p>
                <a:pPr eaLnBrk="1" hangingPunct="1"/>
                <a:endParaRPr lang="zh-CN" altLang="en-US" dirty="0">
                  <a:solidFill>
                    <a:srgbClr val="0000FF"/>
                  </a:solidFill>
                  <a:latin typeface="楷体" panose="02010609060101010101" pitchFamily="49" charset="-122"/>
                  <a:ea typeface="楷体" panose="02010609060101010101" pitchFamily="49" charset="-122"/>
                </a:endParaRPr>
              </a:p>
            </p:txBody>
          </p:sp>
          <p:cxnSp>
            <p:nvCxnSpPr>
              <p:cNvPr id="4" name="直接连接符 4"/>
              <p:cNvCxnSpPr/>
              <p:nvPr/>
            </p:nvCxnSpPr>
            <p:spPr>
              <a:xfrm>
                <a:off x="2437" y="2645"/>
                <a:ext cx="1245" cy="0"/>
              </a:xfrm>
              <a:prstGeom prst="line">
                <a:avLst/>
              </a:prstGeom>
              <a:ln w="12700" cap="flat" cmpd="sng">
                <a:solidFill>
                  <a:schemeClr val="tx1"/>
                </a:solidFill>
                <a:prstDash val="dash"/>
                <a:headEnd type="none" w="med" len="med"/>
                <a:tailEnd type="none" w="med" len="med"/>
              </a:ln>
            </p:spPr>
          </p:cxnSp>
          <p:cxnSp>
            <p:nvCxnSpPr>
              <p:cNvPr id="5" name="直接连接符 6"/>
              <p:cNvCxnSpPr/>
              <p:nvPr/>
            </p:nvCxnSpPr>
            <p:spPr>
              <a:xfrm>
                <a:off x="3060" y="2052"/>
                <a:ext cx="0" cy="1245"/>
              </a:xfrm>
              <a:prstGeom prst="line">
                <a:avLst/>
              </a:prstGeom>
              <a:ln w="12700" cap="flat" cmpd="sng">
                <a:solidFill>
                  <a:schemeClr val="tx1"/>
                </a:solidFill>
                <a:prstDash val="dash"/>
                <a:headEnd type="none" w="med" len="med"/>
                <a:tailEnd type="none" w="med" len="med"/>
              </a:ln>
            </p:spPr>
          </p:cxnSp>
        </p:grpSp>
        <p:sp>
          <p:nvSpPr>
            <p:cNvPr id="6" name="TextBox 5"/>
            <p:cNvSpPr txBox="1"/>
            <p:nvPr/>
          </p:nvSpPr>
          <p:spPr>
            <a:xfrm>
              <a:off x="1332622" y="1911012"/>
              <a:ext cx="1598507" cy="1762759"/>
            </a:xfrm>
            <a:prstGeom prst="rect">
              <a:avLst/>
            </a:prstGeom>
            <a:noFill/>
          </p:spPr>
          <p:txBody>
            <a:bodyPr wrap="none" rtlCol="0">
              <a:spAutoFit/>
            </a:bodyPr>
            <a:lstStyle/>
            <a:p>
              <a:r>
                <a:rPr lang="zh-CN" altLang="en-US" sz="8000" dirty="0">
                  <a:latin typeface="楷体" panose="02010609060101010101" pitchFamily="49" charset="-122"/>
                  <a:ea typeface="楷体" panose="02010609060101010101" pitchFamily="49" charset="-122"/>
                </a:rPr>
                <a:t>湃</a:t>
              </a:r>
              <a:endParaRPr lang="zh-CN" altLang="en-US" sz="8000" dirty="0">
                <a:latin typeface="楷体" panose="02010609060101010101" pitchFamily="49" charset="-122"/>
                <a:ea typeface="楷体" panose="02010609060101010101" pitchFamily="49" charset="-122"/>
              </a:endParaRPr>
            </a:p>
          </p:txBody>
        </p:sp>
        <p:sp>
          <p:nvSpPr>
            <p:cNvPr id="7" name="TextBox 6"/>
            <p:cNvSpPr txBox="1"/>
            <p:nvPr/>
          </p:nvSpPr>
          <p:spPr>
            <a:xfrm>
              <a:off x="1729805" y="1089477"/>
              <a:ext cx="1158240" cy="860213"/>
            </a:xfrm>
            <a:prstGeom prst="rect">
              <a:avLst/>
            </a:prstGeom>
            <a:noFill/>
          </p:spPr>
          <p:txBody>
            <a:bodyPr wrap="none" rtlCol="0">
              <a:spAutoFit/>
            </a:bodyPr>
            <a:lstStyle/>
            <a:p>
              <a:r>
                <a:rPr lang="en-US" altLang="zh-CN" sz="3600" dirty="0">
                  <a:solidFill>
                    <a:srgbClr val="FF0000"/>
                  </a:solidFill>
                  <a:latin typeface="黑体" panose="02010609060101010101" pitchFamily="49" charset="-122"/>
                  <a:ea typeface="黑体" panose="02010609060101010101" pitchFamily="49" charset="-122"/>
                  <a:cs typeface="汉语拼音" panose="02010600030101010101" pitchFamily="34" charset="0"/>
                </a:rPr>
                <a:t>pài</a:t>
              </a:r>
              <a:endParaRPr lang="en-US" altLang="zh-CN" sz="3600" dirty="0">
                <a:solidFill>
                  <a:srgbClr val="FF0000"/>
                </a:solidFill>
                <a:latin typeface="黑体" panose="02010609060101010101" pitchFamily="49" charset="-122"/>
                <a:ea typeface="黑体" panose="02010609060101010101" pitchFamily="49" charset="-122"/>
                <a:cs typeface="汉语拼音" panose="02010600030101010101" pitchFamily="34" charset="0"/>
              </a:endParaRPr>
            </a:p>
          </p:txBody>
        </p:sp>
      </p:grpSp>
      <p:sp>
        <p:nvSpPr>
          <p:cNvPr id="9" name="线形标注 2 8"/>
          <p:cNvSpPr/>
          <p:nvPr/>
        </p:nvSpPr>
        <p:spPr>
          <a:xfrm>
            <a:off x="4085590" y="1298575"/>
            <a:ext cx="2536825" cy="459740"/>
          </a:xfrm>
          <a:prstGeom prst="borderCallout2">
            <a:avLst>
              <a:gd name="adj1" fmla="val 47638"/>
              <a:gd name="adj2" fmla="val 903"/>
              <a:gd name="adj3" fmla="val 52452"/>
              <a:gd name="adj4" fmla="val -17210"/>
              <a:gd name="adj5" fmla="val 170027"/>
              <a:gd name="adj6" fmla="val -41702"/>
            </a:avLst>
          </a:prstGeom>
          <a:no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0" name="TextBox 9"/>
          <p:cNvSpPr txBox="1"/>
          <p:nvPr/>
        </p:nvSpPr>
        <p:spPr>
          <a:xfrm>
            <a:off x="4085700" y="1332286"/>
            <a:ext cx="2537460" cy="391160"/>
          </a:xfrm>
          <a:prstGeom prst="rect">
            <a:avLst/>
          </a:prstGeom>
          <a:noFill/>
        </p:spPr>
        <p:txBody>
          <a:bodyPr wrap="none" lIns="68580" tIns="34290" rIns="68580" bIns="34290" rtlCol="0">
            <a:spAutoFit/>
          </a:bodyPr>
          <a:lstStyle/>
          <a:p>
            <a:r>
              <a:rPr lang="zh-CN" altLang="en-US" sz="2100" dirty="0">
                <a:solidFill>
                  <a:srgbClr val="FF0000"/>
                </a:solidFill>
              </a:rPr>
              <a:t>四横，不要漏写一横</a:t>
            </a:r>
            <a:endParaRPr lang="zh-CN" altLang="en-US" sz="2100" dirty="0">
              <a:solidFill>
                <a:srgbClr val="FF0000"/>
              </a:solidFill>
            </a:endParaRPr>
          </a:p>
        </p:txBody>
      </p:sp>
      <p:sp>
        <p:nvSpPr>
          <p:cNvPr id="13" name="矩形 12"/>
          <p:cNvSpPr/>
          <p:nvPr/>
        </p:nvSpPr>
        <p:spPr>
          <a:xfrm>
            <a:off x="2590800" y="1970405"/>
            <a:ext cx="431800" cy="948690"/>
          </a:xfrm>
          <a:prstGeom prst="rect">
            <a:avLst/>
          </a:prstGeom>
          <a:no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TextBox 10"/>
          <p:cNvSpPr txBox="1"/>
          <p:nvPr/>
        </p:nvSpPr>
        <p:spPr>
          <a:xfrm>
            <a:off x="4554256" y="2695543"/>
            <a:ext cx="1599610" cy="745490"/>
          </a:xfrm>
          <a:prstGeom prst="rect">
            <a:avLst/>
          </a:prstGeom>
          <a:solidFill>
            <a:schemeClr val="accent3">
              <a:lumMod val="40000"/>
              <a:lumOff val="60000"/>
            </a:schemeClr>
          </a:solidFill>
        </p:spPr>
        <p:txBody>
          <a:bodyPr wrap="square" lIns="68580" tIns="34290" rIns="68580" bIns="34290" rtlCol="0">
            <a:spAutoFit/>
          </a:bodyPr>
          <a:lstStyle/>
          <a:p>
            <a:pPr algn="ctr"/>
            <a:r>
              <a:rPr lang="zh-CN" altLang="en-US" sz="4400" dirty="0"/>
              <a:t>澎湃</a:t>
            </a:r>
            <a:endParaRPr lang="zh-CN" altLang="en-US" sz="44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4" presetClass="entr" presetSubtype="0" accel="10000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strVal val="#ppt_w*0.05"/>
                                          </p:val>
                                        </p:tav>
                                        <p:tav tm="100000">
                                          <p:val>
                                            <p:strVal val="#ppt_w"/>
                                          </p:val>
                                        </p:tav>
                                      </p:tavLst>
                                    </p:anim>
                                    <p:anim calcmode="lin" valueType="num">
                                      <p:cBhvr>
                                        <p:cTn id="20" dur="500" fill="hold"/>
                                        <p:tgtEl>
                                          <p:spTgt spid="9"/>
                                        </p:tgtEl>
                                        <p:attrNameLst>
                                          <p:attrName>ppt_h</p:attrName>
                                        </p:attrNameLst>
                                      </p:cBhvr>
                                      <p:tavLst>
                                        <p:tav tm="0">
                                          <p:val>
                                            <p:strVal val="#ppt_h"/>
                                          </p:val>
                                        </p:tav>
                                        <p:tav tm="100000">
                                          <p:val>
                                            <p:strVal val="#ppt_h"/>
                                          </p:val>
                                        </p:tav>
                                      </p:tavLst>
                                    </p:anim>
                                    <p:anim calcmode="lin" valueType="num">
                                      <p:cBhvr>
                                        <p:cTn id="21" dur="500" fill="hold"/>
                                        <p:tgtEl>
                                          <p:spTgt spid="9"/>
                                        </p:tgtEl>
                                        <p:attrNameLst>
                                          <p:attrName>ppt_x</p:attrName>
                                        </p:attrNameLst>
                                      </p:cBhvr>
                                      <p:tavLst>
                                        <p:tav tm="0">
                                          <p:val>
                                            <p:strVal val="#ppt_x-.2"/>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slide(fromBottom)">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p:bldP spid="13" grpId="0" bldLvl="0" animBg="1"/>
      <p:bldP spid="15"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8033" b="3776"/>
          <a:stretch>
            <a:fillRect/>
          </a:stretch>
        </p:blipFill>
        <p:spPr>
          <a:xfrm>
            <a:off x="3422" y="-6620"/>
            <a:ext cx="9137156" cy="5157480"/>
          </a:xfrm>
          <a:prstGeom prst="rect">
            <a:avLst/>
          </a:prstGeom>
        </p:spPr>
      </p:pic>
      <p:grpSp>
        <p:nvGrpSpPr>
          <p:cNvPr id="23" name="组合 22"/>
          <p:cNvGrpSpPr/>
          <p:nvPr/>
        </p:nvGrpSpPr>
        <p:grpSpPr>
          <a:xfrm>
            <a:off x="3663047" y="549658"/>
            <a:ext cx="437212" cy="407684"/>
            <a:chOff x="631825" y="5181600"/>
            <a:chExt cx="1554163" cy="1552575"/>
          </a:xfrm>
        </p:grpSpPr>
        <p:sp>
          <p:nvSpPr>
            <p:cNvPr id="24" name="Oval 10"/>
            <p:cNvSpPr>
              <a:spLocks noChangeArrowheads="1"/>
            </p:cNvSpPr>
            <p:nvPr/>
          </p:nvSpPr>
          <p:spPr bwMode="auto">
            <a:xfrm>
              <a:off x="631825" y="5181600"/>
              <a:ext cx="1554163" cy="1552575"/>
            </a:xfrm>
            <a:prstGeom prst="ellipse">
              <a:avLst/>
            </a:prstGeom>
            <a:solidFill>
              <a:srgbClr val="FFCE00"/>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25" name="Freeform 11"/>
            <p:cNvSpPr/>
            <p:nvPr/>
          </p:nvSpPr>
          <p:spPr bwMode="auto">
            <a:xfrm>
              <a:off x="1468438" y="5353050"/>
              <a:ext cx="34925" cy="87313"/>
            </a:xfrm>
            <a:custGeom>
              <a:avLst/>
              <a:gdLst>
                <a:gd name="T0" fmla="*/ 4 w 12"/>
                <a:gd name="T1" fmla="*/ 30 h 31"/>
                <a:gd name="T2" fmla="*/ 12 w 12"/>
                <a:gd name="T3" fmla="*/ 3 h 31"/>
                <a:gd name="T4" fmla="*/ 11 w 12"/>
                <a:gd name="T5" fmla="*/ 0 h 31"/>
                <a:gd name="T6" fmla="*/ 0 w 12"/>
                <a:gd name="T7" fmla="*/ 31 h 31"/>
                <a:gd name="T8" fmla="*/ 4 w 12"/>
                <a:gd name="T9" fmla="*/ 30 h 31"/>
              </a:gdLst>
              <a:ahLst/>
              <a:cxnLst>
                <a:cxn ang="0">
                  <a:pos x="T0" y="T1"/>
                </a:cxn>
                <a:cxn ang="0">
                  <a:pos x="T2" y="T3"/>
                </a:cxn>
                <a:cxn ang="0">
                  <a:pos x="T4" y="T5"/>
                </a:cxn>
                <a:cxn ang="0">
                  <a:pos x="T6" y="T7"/>
                </a:cxn>
                <a:cxn ang="0">
                  <a:pos x="T8" y="T9"/>
                </a:cxn>
              </a:cxnLst>
              <a:rect l="0" t="0" r="r" b="b"/>
              <a:pathLst>
                <a:path w="12" h="31">
                  <a:moveTo>
                    <a:pt x="4" y="30"/>
                  </a:moveTo>
                  <a:cubicBezTo>
                    <a:pt x="4" y="20"/>
                    <a:pt x="7" y="7"/>
                    <a:pt x="12" y="3"/>
                  </a:cubicBezTo>
                  <a:cubicBezTo>
                    <a:pt x="11" y="0"/>
                    <a:pt x="11" y="0"/>
                    <a:pt x="11" y="0"/>
                  </a:cubicBezTo>
                  <a:cubicBezTo>
                    <a:pt x="2" y="6"/>
                    <a:pt x="0" y="21"/>
                    <a:pt x="0" y="31"/>
                  </a:cubicBezTo>
                  <a:lnTo>
                    <a:pt x="4" y="30"/>
                  </a:lnTo>
                  <a:close/>
                </a:path>
              </a:pathLst>
            </a:custGeom>
            <a:solidFill>
              <a:srgbClr val="4F2E2E"/>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26" name="Freeform 12"/>
            <p:cNvSpPr/>
            <p:nvPr/>
          </p:nvSpPr>
          <p:spPr bwMode="auto">
            <a:xfrm>
              <a:off x="1471613" y="5410200"/>
              <a:ext cx="204788" cy="358775"/>
            </a:xfrm>
            <a:custGeom>
              <a:avLst/>
              <a:gdLst>
                <a:gd name="T0" fmla="*/ 0 w 72"/>
                <a:gd name="T1" fmla="*/ 119 h 126"/>
                <a:gd name="T2" fmla="*/ 66 w 72"/>
                <a:gd name="T3" fmla="*/ 67 h 126"/>
                <a:gd name="T4" fmla="*/ 45 w 72"/>
                <a:gd name="T5" fmla="*/ 7 h 126"/>
                <a:gd name="T6" fmla="*/ 1 w 72"/>
                <a:gd name="T7" fmla="*/ 9 h 126"/>
                <a:gd name="T8" fmla="*/ 0 w 72"/>
                <a:gd name="T9" fmla="*/ 119 h 126"/>
              </a:gdLst>
              <a:ahLst/>
              <a:cxnLst>
                <a:cxn ang="0">
                  <a:pos x="T0" y="T1"/>
                </a:cxn>
                <a:cxn ang="0">
                  <a:pos x="T2" y="T3"/>
                </a:cxn>
                <a:cxn ang="0">
                  <a:pos x="T4" y="T5"/>
                </a:cxn>
                <a:cxn ang="0">
                  <a:pos x="T6" y="T7"/>
                </a:cxn>
                <a:cxn ang="0">
                  <a:pos x="T8" y="T9"/>
                </a:cxn>
              </a:cxnLst>
              <a:rect l="0" t="0" r="r" b="b"/>
              <a:pathLst>
                <a:path w="72" h="126">
                  <a:moveTo>
                    <a:pt x="0" y="119"/>
                  </a:moveTo>
                  <a:cubicBezTo>
                    <a:pt x="29" y="126"/>
                    <a:pt x="60" y="101"/>
                    <a:pt x="66" y="67"/>
                  </a:cubicBezTo>
                  <a:cubicBezTo>
                    <a:pt x="72" y="33"/>
                    <a:pt x="61" y="15"/>
                    <a:pt x="45" y="7"/>
                  </a:cubicBezTo>
                  <a:cubicBezTo>
                    <a:pt x="31" y="0"/>
                    <a:pt x="3" y="11"/>
                    <a:pt x="1" y="9"/>
                  </a:cubicBezTo>
                  <a:lnTo>
                    <a:pt x="0" y="119"/>
                  </a:lnTo>
                  <a:close/>
                </a:path>
              </a:pathLst>
            </a:custGeom>
            <a:solidFill>
              <a:srgbClr val="C90D23"/>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27" name="Freeform 13"/>
            <p:cNvSpPr/>
            <p:nvPr/>
          </p:nvSpPr>
          <p:spPr bwMode="auto">
            <a:xfrm>
              <a:off x="1274763" y="5410200"/>
              <a:ext cx="200025" cy="355600"/>
            </a:xfrm>
            <a:custGeom>
              <a:avLst/>
              <a:gdLst>
                <a:gd name="T0" fmla="*/ 70 w 70"/>
                <a:gd name="T1" fmla="*/ 9 h 125"/>
                <a:gd name="T2" fmla="*/ 26 w 70"/>
                <a:gd name="T3" fmla="*/ 8 h 125"/>
                <a:gd name="T4" fmla="*/ 8 w 70"/>
                <a:gd name="T5" fmla="*/ 69 h 125"/>
                <a:gd name="T6" fmla="*/ 69 w 70"/>
                <a:gd name="T7" fmla="*/ 119 h 125"/>
                <a:gd name="T8" fmla="*/ 70 w 70"/>
                <a:gd name="T9" fmla="*/ 9 h 125"/>
              </a:gdLst>
              <a:ahLst/>
              <a:cxnLst>
                <a:cxn ang="0">
                  <a:pos x="T0" y="T1"/>
                </a:cxn>
                <a:cxn ang="0">
                  <a:pos x="T2" y="T3"/>
                </a:cxn>
                <a:cxn ang="0">
                  <a:pos x="T4" y="T5"/>
                </a:cxn>
                <a:cxn ang="0">
                  <a:pos x="T6" y="T7"/>
                </a:cxn>
                <a:cxn ang="0">
                  <a:pos x="T8" y="T9"/>
                </a:cxn>
              </a:cxnLst>
              <a:rect l="0" t="0" r="r" b="b"/>
              <a:pathLst>
                <a:path w="70" h="125">
                  <a:moveTo>
                    <a:pt x="70" y="9"/>
                  </a:moveTo>
                  <a:cubicBezTo>
                    <a:pt x="68" y="11"/>
                    <a:pt x="40" y="0"/>
                    <a:pt x="26" y="8"/>
                  </a:cubicBezTo>
                  <a:cubicBezTo>
                    <a:pt x="11" y="17"/>
                    <a:pt x="0" y="35"/>
                    <a:pt x="8" y="69"/>
                  </a:cubicBezTo>
                  <a:cubicBezTo>
                    <a:pt x="16" y="103"/>
                    <a:pt x="38" y="125"/>
                    <a:pt x="69" y="119"/>
                  </a:cubicBezTo>
                  <a:lnTo>
                    <a:pt x="70" y="9"/>
                  </a:lnTo>
                  <a:close/>
                </a:path>
              </a:pathLst>
            </a:custGeom>
            <a:solidFill>
              <a:srgbClr val="DB1930"/>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28" name="Freeform 14"/>
            <p:cNvSpPr/>
            <p:nvPr/>
          </p:nvSpPr>
          <p:spPr bwMode="auto">
            <a:xfrm>
              <a:off x="1374775" y="5313363"/>
              <a:ext cx="125413" cy="53975"/>
            </a:xfrm>
            <a:custGeom>
              <a:avLst/>
              <a:gdLst>
                <a:gd name="T0" fmla="*/ 44 w 44"/>
                <a:gd name="T1" fmla="*/ 19 h 19"/>
                <a:gd name="T2" fmla="*/ 27 w 44"/>
                <a:gd name="T3" fmla="*/ 4 h 19"/>
                <a:gd name="T4" fmla="*/ 0 w 44"/>
                <a:gd name="T5" fmla="*/ 1 h 19"/>
                <a:gd name="T6" fmla="*/ 0 w 44"/>
                <a:gd name="T7" fmla="*/ 2 h 19"/>
                <a:gd name="T8" fmla="*/ 44 w 44"/>
                <a:gd name="T9" fmla="*/ 19 h 19"/>
              </a:gdLst>
              <a:ahLst/>
              <a:cxnLst>
                <a:cxn ang="0">
                  <a:pos x="T0" y="T1"/>
                </a:cxn>
                <a:cxn ang="0">
                  <a:pos x="T2" y="T3"/>
                </a:cxn>
                <a:cxn ang="0">
                  <a:pos x="T4" y="T5"/>
                </a:cxn>
                <a:cxn ang="0">
                  <a:pos x="T6" y="T7"/>
                </a:cxn>
                <a:cxn ang="0">
                  <a:pos x="T8" y="T9"/>
                </a:cxn>
              </a:cxnLst>
              <a:rect l="0" t="0" r="r" b="b"/>
              <a:pathLst>
                <a:path w="44" h="19">
                  <a:moveTo>
                    <a:pt x="44" y="19"/>
                  </a:moveTo>
                  <a:cubicBezTo>
                    <a:pt x="44" y="19"/>
                    <a:pt x="40" y="9"/>
                    <a:pt x="27" y="4"/>
                  </a:cubicBezTo>
                  <a:cubicBezTo>
                    <a:pt x="15" y="0"/>
                    <a:pt x="0" y="1"/>
                    <a:pt x="0" y="1"/>
                  </a:cubicBezTo>
                  <a:cubicBezTo>
                    <a:pt x="0" y="1"/>
                    <a:pt x="0" y="2"/>
                    <a:pt x="0" y="2"/>
                  </a:cubicBezTo>
                  <a:cubicBezTo>
                    <a:pt x="12" y="10"/>
                    <a:pt x="28" y="14"/>
                    <a:pt x="44" y="19"/>
                  </a:cubicBezTo>
                  <a:close/>
                </a:path>
              </a:pathLst>
            </a:custGeom>
            <a:solidFill>
              <a:srgbClr val="12873C"/>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29" name="Freeform 15"/>
            <p:cNvSpPr/>
            <p:nvPr/>
          </p:nvSpPr>
          <p:spPr bwMode="auto">
            <a:xfrm>
              <a:off x="1374775" y="5318125"/>
              <a:ext cx="125413" cy="103188"/>
            </a:xfrm>
            <a:custGeom>
              <a:avLst/>
              <a:gdLst>
                <a:gd name="T0" fmla="*/ 0 w 44"/>
                <a:gd name="T1" fmla="*/ 0 h 36"/>
                <a:gd name="T2" fmla="*/ 6 w 44"/>
                <a:gd name="T3" fmla="*/ 12 h 36"/>
                <a:gd name="T4" fmla="*/ 44 w 44"/>
                <a:gd name="T5" fmla="*/ 17 h 36"/>
                <a:gd name="T6" fmla="*/ 0 w 44"/>
                <a:gd name="T7" fmla="*/ 0 h 36"/>
              </a:gdLst>
              <a:ahLst/>
              <a:cxnLst>
                <a:cxn ang="0">
                  <a:pos x="T0" y="T1"/>
                </a:cxn>
                <a:cxn ang="0">
                  <a:pos x="T2" y="T3"/>
                </a:cxn>
                <a:cxn ang="0">
                  <a:pos x="T4" y="T5"/>
                </a:cxn>
                <a:cxn ang="0">
                  <a:pos x="T6" y="T7"/>
                </a:cxn>
              </a:cxnLst>
              <a:rect l="0" t="0" r="r" b="b"/>
              <a:pathLst>
                <a:path w="44" h="36">
                  <a:moveTo>
                    <a:pt x="0" y="0"/>
                  </a:moveTo>
                  <a:cubicBezTo>
                    <a:pt x="0" y="2"/>
                    <a:pt x="2" y="7"/>
                    <a:pt x="6" y="12"/>
                  </a:cubicBezTo>
                  <a:cubicBezTo>
                    <a:pt x="30" y="36"/>
                    <a:pt x="43" y="18"/>
                    <a:pt x="44" y="17"/>
                  </a:cubicBezTo>
                  <a:cubicBezTo>
                    <a:pt x="28" y="12"/>
                    <a:pt x="12" y="8"/>
                    <a:pt x="0" y="0"/>
                  </a:cubicBezTo>
                  <a:close/>
                </a:path>
              </a:pathLst>
            </a:custGeom>
            <a:solidFill>
              <a:srgbClr val="0E7731"/>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0" name="Rectangle 16"/>
            <p:cNvSpPr>
              <a:spLocks noChangeArrowheads="1"/>
            </p:cNvSpPr>
            <p:nvPr/>
          </p:nvSpPr>
          <p:spPr bwMode="auto">
            <a:xfrm>
              <a:off x="908050" y="6238875"/>
              <a:ext cx="904875" cy="227013"/>
            </a:xfrm>
            <a:prstGeom prst="rect">
              <a:avLst/>
            </a:prstGeom>
            <a:solidFill>
              <a:srgbClr val="FF1D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1" name="Rectangle 17"/>
            <p:cNvSpPr>
              <a:spLocks noChangeArrowheads="1"/>
            </p:cNvSpPr>
            <p:nvPr/>
          </p:nvSpPr>
          <p:spPr bwMode="auto">
            <a:xfrm>
              <a:off x="1681163"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2" name="Rectangle 18"/>
            <p:cNvSpPr>
              <a:spLocks noChangeArrowheads="1"/>
            </p:cNvSpPr>
            <p:nvPr/>
          </p:nvSpPr>
          <p:spPr bwMode="auto">
            <a:xfrm>
              <a:off x="16510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3" name="Rectangle 19"/>
            <p:cNvSpPr>
              <a:spLocks noChangeArrowheads="1"/>
            </p:cNvSpPr>
            <p:nvPr/>
          </p:nvSpPr>
          <p:spPr bwMode="auto">
            <a:xfrm>
              <a:off x="1612900" y="6238875"/>
              <a:ext cx="17463" cy="227013"/>
            </a:xfrm>
            <a:prstGeom prst="rect">
              <a:avLst/>
            </a:prstGeom>
            <a:solidFill>
              <a:srgbClr val="BE1E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4" name="Rectangle 20"/>
            <p:cNvSpPr>
              <a:spLocks noChangeArrowheads="1"/>
            </p:cNvSpPr>
            <p:nvPr/>
          </p:nvSpPr>
          <p:spPr bwMode="auto">
            <a:xfrm>
              <a:off x="1030288" y="5924550"/>
              <a:ext cx="474663" cy="171450"/>
            </a:xfrm>
            <a:prstGeom prst="rect">
              <a:avLst/>
            </a:prstGeom>
            <a:solidFill>
              <a:srgbClr val="F9EE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5" name="Rectangle 21"/>
            <p:cNvSpPr>
              <a:spLocks noChangeArrowheads="1"/>
            </p:cNvSpPr>
            <p:nvPr/>
          </p:nvSpPr>
          <p:spPr bwMode="auto">
            <a:xfrm>
              <a:off x="1030288" y="5924550"/>
              <a:ext cx="474663"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6" name="Rectangle 22"/>
            <p:cNvSpPr>
              <a:spLocks noChangeArrowheads="1"/>
            </p:cNvSpPr>
            <p:nvPr/>
          </p:nvSpPr>
          <p:spPr bwMode="auto">
            <a:xfrm>
              <a:off x="1030288" y="6002338"/>
              <a:ext cx="474663" cy="4763"/>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7" name="Rectangle 23"/>
            <p:cNvSpPr>
              <a:spLocks noChangeArrowheads="1"/>
            </p:cNvSpPr>
            <p:nvPr/>
          </p:nvSpPr>
          <p:spPr bwMode="auto">
            <a:xfrm>
              <a:off x="1030288" y="6002338"/>
              <a:ext cx="474663" cy="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8" name="Rectangle 24"/>
            <p:cNvSpPr>
              <a:spLocks noChangeArrowheads="1"/>
            </p:cNvSpPr>
            <p:nvPr/>
          </p:nvSpPr>
          <p:spPr bwMode="auto">
            <a:xfrm>
              <a:off x="1030288" y="6049963"/>
              <a:ext cx="474663" cy="6350"/>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39" name="Rectangle 25"/>
            <p:cNvSpPr>
              <a:spLocks noChangeArrowheads="1"/>
            </p:cNvSpPr>
            <p:nvPr/>
          </p:nvSpPr>
          <p:spPr bwMode="auto">
            <a:xfrm>
              <a:off x="1030288" y="6049963"/>
              <a:ext cx="474663" cy="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0" name="Rectangle 26"/>
            <p:cNvSpPr>
              <a:spLocks noChangeArrowheads="1"/>
            </p:cNvSpPr>
            <p:nvPr/>
          </p:nvSpPr>
          <p:spPr bwMode="auto">
            <a:xfrm>
              <a:off x="1030288" y="603408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1" name="Rectangle 27"/>
            <p:cNvSpPr>
              <a:spLocks noChangeArrowheads="1"/>
            </p:cNvSpPr>
            <p:nvPr/>
          </p:nvSpPr>
          <p:spPr bwMode="auto">
            <a:xfrm>
              <a:off x="1030288" y="603408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2" name="Rectangle 28"/>
            <p:cNvSpPr>
              <a:spLocks noChangeArrowheads="1"/>
            </p:cNvSpPr>
            <p:nvPr/>
          </p:nvSpPr>
          <p:spPr bwMode="auto">
            <a:xfrm>
              <a:off x="1030288" y="5984875"/>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3" name="Rectangle 29"/>
            <p:cNvSpPr>
              <a:spLocks noChangeArrowheads="1"/>
            </p:cNvSpPr>
            <p:nvPr/>
          </p:nvSpPr>
          <p:spPr bwMode="auto">
            <a:xfrm>
              <a:off x="1030288" y="5984875"/>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4" name="Rectangle 30"/>
            <p:cNvSpPr>
              <a:spLocks noChangeArrowheads="1"/>
            </p:cNvSpPr>
            <p:nvPr/>
          </p:nvSpPr>
          <p:spPr bwMode="auto">
            <a:xfrm>
              <a:off x="1030288" y="5937250"/>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5" name="Rectangle 31"/>
            <p:cNvSpPr>
              <a:spLocks noChangeArrowheads="1"/>
            </p:cNvSpPr>
            <p:nvPr/>
          </p:nvSpPr>
          <p:spPr bwMode="auto">
            <a:xfrm>
              <a:off x="1030288" y="5937250"/>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6" name="Rectangle 32"/>
            <p:cNvSpPr>
              <a:spLocks noChangeArrowheads="1"/>
            </p:cNvSpPr>
            <p:nvPr/>
          </p:nvSpPr>
          <p:spPr bwMode="auto">
            <a:xfrm>
              <a:off x="1030288" y="6084888"/>
              <a:ext cx="474663" cy="3175"/>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7" name="Rectangle 33"/>
            <p:cNvSpPr>
              <a:spLocks noChangeArrowheads="1"/>
            </p:cNvSpPr>
            <p:nvPr/>
          </p:nvSpPr>
          <p:spPr bwMode="auto">
            <a:xfrm>
              <a:off x="1030288" y="6084888"/>
              <a:ext cx="474663"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8" name="Rectangle 34"/>
            <p:cNvSpPr>
              <a:spLocks noChangeArrowheads="1"/>
            </p:cNvSpPr>
            <p:nvPr/>
          </p:nvSpPr>
          <p:spPr bwMode="auto">
            <a:xfrm>
              <a:off x="1030288" y="5951538"/>
              <a:ext cx="474663" cy="1588"/>
            </a:xfrm>
            <a:prstGeom prst="rect">
              <a:avLst/>
            </a:prstGeom>
            <a:solidFill>
              <a:srgbClr val="F3DE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49" name="Rectangle 35"/>
            <p:cNvSpPr>
              <a:spLocks noChangeArrowheads="1"/>
            </p:cNvSpPr>
            <p:nvPr/>
          </p:nvSpPr>
          <p:spPr bwMode="auto">
            <a:xfrm>
              <a:off x="1030288" y="5951538"/>
              <a:ext cx="474663"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50" name="Rectangle 36"/>
            <p:cNvSpPr>
              <a:spLocks noChangeArrowheads="1"/>
            </p:cNvSpPr>
            <p:nvPr/>
          </p:nvSpPr>
          <p:spPr bwMode="auto">
            <a:xfrm>
              <a:off x="879475" y="6118225"/>
              <a:ext cx="1058863" cy="120650"/>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51" name="Rectangle 37"/>
            <p:cNvSpPr>
              <a:spLocks noChangeArrowheads="1"/>
            </p:cNvSpPr>
            <p:nvPr/>
          </p:nvSpPr>
          <p:spPr bwMode="auto">
            <a:xfrm>
              <a:off x="1835150" y="6118225"/>
              <a:ext cx="28575" cy="120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52" name="Rectangle 38"/>
            <p:cNvSpPr>
              <a:spLocks noChangeArrowheads="1"/>
            </p:cNvSpPr>
            <p:nvPr/>
          </p:nvSpPr>
          <p:spPr bwMode="auto">
            <a:xfrm>
              <a:off x="1101725" y="5751513"/>
              <a:ext cx="588963" cy="150813"/>
            </a:xfrm>
            <a:prstGeom prst="rect">
              <a:avLst/>
            </a:prstGeom>
            <a:solidFill>
              <a:srgbClr val="2B5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53" name="Rectangle 39"/>
            <p:cNvSpPr>
              <a:spLocks noChangeArrowheads="1"/>
            </p:cNvSpPr>
            <p:nvPr/>
          </p:nvSpPr>
          <p:spPr bwMode="auto">
            <a:xfrm>
              <a:off x="1633538" y="5751513"/>
              <a:ext cx="14288" cy="150813"/>
            </a:xfrm>
            <a:prstGeom prst="rect">
              <a:avLst/>
            </a:prstGeom>
            <a:solidFill>
              <a:srgbClr val="14B6E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54" name="Freeform 40"/>
            <p:cNvSpPr/>
            <p:nvPr/>
          </p:nvSpPr>
          <p:spPr bwMode="auto">
            <a:xfrm>
              <a:off x="1012825" y="5902325"/>
              <a:ext cx="530225" cy="215900"/>
            </a:xfrm>
            <a:custGeom>
              <a:avLst/>
              <a:gdLst>
                <a:gd name="T0" fmla="*/ 186 w 186"/>
                <a:gd name="T1" fmla="*/ 38 h 76"/>
                <a:gd name="T2" fmla="*/ 183 w 186"/>
                <a:gd name="T3" fmla="*/ 0 h 76"/>
                <a:gd name="T4" fmla="*/ 183 w 186"/>
                <a:gd name="T5" fmla="*/ 0 h 76"/>
                <a:gd name="T6" fmla="*/ 182 w 186"/>
                <a:gd name="T7" fmla="*/ 0 h 76"/>
                <a:gd name="T8" fmla="*/ 182 w 186"/>
                <a:gd name="T9" fmla="*/ 0 h 76"/>
                <a:gd name="T10" fmla="*/ 182 w 186"/>
                <a:gd name="T11" fmla="*/ 0 h 76"/>
                <a:gd name="T12" fmla="*/ 0 w 186"/>
                <a:gd name="T13" fmla="*/ 0 h 76"/>
                <a:gd name="T14" fmla="*/ 0 w 186"/>
                <a:gd name="T15" fmla="*/ 8 h 76"/>
                <a:gd name="T16" fmla="*/ 173 w 186"/>
                <a:gd name="T17" fmla="*/ 8 h 76"/>
                <a:gd name="T18" fmla="*/ 173 w 186"/>
                <a:gd name="T19" fmla="*/ 68 h 76"/>
                <a:gd name="T20" fmla="*/ 0 w 186"/>
                <a:gd name="T21" fmla="*/ 68 h 76"/>
                <a:gd name="T22" fmla="*/ 0 w 186"/>
                <a:gd name="T23" fmla="*/ 76 h 76"/>
                <a:gd name="T24" fmla="*/ 183 w 186"/>
                <a:gd name="T25" fmla="*/ 76 h 76"/>
                <a:gd name="T26" fmla="*/ 183 w 186"/>
                <a:gd name="T27" fmla="*/ 76 h 76"/>
                <a:gd name="T28" fmla="*/ 186 w 186"/>
                <a:gd name="T2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76">
                  <a:moveTo>
                    <a:pt x="186" y="38"/>
                  </a:moveTo>
                  <a:cubicBezTo>
                    <a:pt x="186" y="19"/>
                    <a:pt x="184" y="3"/>
                    <a:pt x="183" y="0"/>
                  </a:cubicBezTo>
                  <a:cubicBezTo>
                    <a:pt x="183" y="0"/>
                    <a:pt x="183" y="0"/>
                    <a:pt x="183" y="0"/>
                  </a:cubicBezTo>
                  <a:cubicBezTo>
                    <a:pt x="182" y="0"/>
                    <a:pt x="182" y="0"/>
                    <a:pt x="182" y="0"/>
                  </a:cubicBezTo>
                  <a:cubicBezTo>
                    <a:pt x="182" y="0"/>
                    <a:pt x="182" y="0"/>
                    <a:pt x="182" y="0"/>
                  </a:cubicBezTo>
                  <a:cubicBezTo>
                    <a:pt x="182" y="0"/>
                    <a:pt x="182" y="0"/>
                    <a:pt x="182" y="0"/>
                  </a:cubicBezTo>
                  <a:cubicBezTo>
                    <a:pt x="0" y="0"/>
                    <a:pt x="0" y="0"/>
                    <a:pt x="0" y="0"/>
                  </a:cubicBezTo>
                  <a:cubicBezTo>
                    <a:pt x="0" y="8"/>
                    <a:pt x="0" y="8"/>
                    <a:pt x="0" y="8"/>
                  </a:cubicBezTo>
                  <a:cubicBezTo>
                    <a:pt x="173" y="8"/>
                    <a:pt x="173" y="8"/>
                    <a:pt x="173" y="8"/>
                  </a:cubicBezTo>
                  <a:cubicBezTo>
                    <a:pt x="173" y="68"/>
                    <a:pt x="173" y="68"/>
                    <a:pt x="173" y="68"/>
                  </a:cubicBezTo>
                  <a:cubicBezTo>
                    <a:pt x="0" y="68"/>
                    <a:pt x="0" y="68"/>
                    <a:pt x="0" y="68"/>
                  </a:cubicBezTo>
                  <a:cubicBezTo>
                    <a:pt x="0" y="76"/>
                    <a:pt x="0" y="76"/>
                    <a:pt x="0" y="76"/>
                  </a:cubicBezTo>
                  <a:cubicBezTo>
                    <a:pt x="183" y="76"/>
                    <a:pt x="183" y="76"/>
                    <a:pt x="183" y="76"/>
                  </a:cubicBezTo>
                  <a:cubicBezTo>
                    <a:pt x="183" y="76"/>
                    <a:pt x="183" y="76"/>
                    <a:pt x="183" y="76"/>
                  </a:cubicBezTo>
                  <a:cubicBezTo>
                    <a:pt x="184" y="73"/>
                    <a:pt x="186" y="57"/>
                    <a:pt x="186" y="38"/>
                  </a:cubicBezTo>
                  <a:close/>
                </a:path>
              </a:pathLst>
            </a:custGeom>
            <a:solidFill>
              <a:srgbClr val="5D9300"/>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sp>
          <p:nvSpPr>
            <p:cNvPr id="55" name="Freeform 41"/>
            <p:cNvSpPr/>
            <p:nvPr/>
          </p:nvSpPr>
          <p:spPr bwMode="auto">
            <a:xfrm>
              <a:off x="1425575" y="6034088"/>
              <a:ext cx="42863" cy="122238"/>
            </a:xfrm>
            <a:custGeom>
              <a:avLst/>
              <a:gdLst>
                <a:gd name="T0" fmla="*/ 0 w 27"/>
                <a:gd name="T1" fmla="*/ 0 h 77"/>
                <a:gd name="T2" fmla="*/ 0 w 27"/>
                <a:gd name="T3" fmla="*/ 77 h 77"/>
                <a:gd name="T4" fmla="*/ 13 w 27"/>
                <a:gd name="T5" fmla="*/ 64 h 77"/>
                <a:gd name="T6" fmla="*/ 27 w 27"/>
                <a:gd name="T7" fmla="*/ 77 h 77"/>
                <a:gd name="T8" fmla="*/ 27 w 27"/>
                <a:gd name="T9" fmla="*/ 0 h 77"/>
                <a:gd name="T10" fmla="*/ 0 w 27"/>
                <a:gd name="T11" fmla="*/ 0 h 77"/>
              </a:gdLst>
              <a:ahLst/>
              <a:cxnLst>
                <a:cxn ang="0">
                  <a:pos x="T0" y="T1"/>
                </a:cxn>
                <a:cxn ang="0">
                  <a:pos x="T2" y="T3"/>
                </a:cxn>
                <a:cxn ang="0">
                  <a:pos x="T4" y="T5"/>
                </a:cxn>
                <a:cxn ang="0">
                  <a:pos x="T6" y="T7"/>
                </a:cxn>
                <a:cxn ang="0">
                  <a:pos x="T8" y="T9"/>
                </a:cxn>
                <a:cxn ang="0">
                  <a:pos x="T10" y="T11"/>
                </a:cxn>
              </a:cxnLst>
              <a:rect l="0" t="0" r="r" b="b"/>
              <a:pathLst>
                <a:path w="27" h="77">
                  <a:moveTo>
                    <a:pt x="0" y="0"/>
                  </a:moveTo>
                  <a:lnTo>
                    <a:pt x="0" y="77"/>
                  </a:lnTo>
                  <a:lnTo>
                    <a:pt x="13" y="64"/>
                  </a:lnTo>
                  <a:lnTo>
                    <a:pt x="27" y="77"/>
                  </a:lnTo>
                  <a:lnTo>
                    <a:pt x="27" y="0"/>
                  </a:lnTo>
                  <a:lnTo>
                    <a:pt x="0" y="0"/>
                  </a:lnTo>
                  <a:close/>
                </a:path>
              </a:pathLst>
            </a:custGeom>
            <a:solidFill>
              <a:srgbClr val="DB2232"/>
            </a:solidFill>
            <a:ln>
              <a:noFill/>
            </a:ln>
            <a:extLst>
              <a:ext uri="{91240B29-F687-4F45-9708-019B960494DF}">
                <a14:hiddenLine xmlns:a14="http://schemas.microsoft.com/office/drawing/2010/main" w="9525">
                  <a:solidFill>
                    <a:srgbClr val="000000"/>
                  </a:solidFill>
                  <a:round/>
                </a14:hiddenLine>
              </a:ext>
            </a:extLst>
          </p:spPr>
          <p:txBody>
            <a:bodyPr vert="horz" wrap="square" lIns="68581" tIns="34290" rIns="68581" bIns="34290" numCol="1" anchor="t" anchorCtr="0" compatLnSpc="1"/>
            <a:lstStyle/>
            <a:p>
              <a:endParaRPr lang="en-US" sz="1350">
                <a:solidFill>
                  <a:prstClr val="black"/>
                </a:solidFill>
              </a:endParaRPr>
            </a:p>
          </p:txBody>
        </p:sp>
      </p:grpSp>
      <p:sp>
        <p:nvSpPr>
          <p:cNvPr id="60" name="TextBox 11"/>
          <p:cNvSpPr txBox="1">
            <a:spLocks noChangeArrowheads="1"/>
          </p:cNvSpPr>
          <p:nvPr/>
        </p:nvSpPr>
        <p:spPr bwMode="auto">
          <a:xfrm>
            <a:off x="4138930" y="519430"/>
            <a:ext cx="18065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8577" tIns="19288" rIns="38577" bIns="19288">
            <a:spAutoFit/>
          </a:bodyPr>
          <a:lstStyle>
            <a:lvl1pPr>
              <a:defRPr sz="1600">
                <a:solidFill>
                  <a:schemeClr val="tx1"/>
                </a:solidFill>
                <a:latin typeface="Arial" panose="020B0604020202020204" pitchFamily="34" charset="0"/>
                <a:ea typeface="宋体" panose="02010600030101010101" pitchFamily="2" charset="-122"/>
              </a:defRPr>
            </a:lvl1pPr>
            <a:lvl2pPr marL="742950" indent="-285750">
              <a:defRPr sz="1600">
                <a:solidFill>
                  <a:schemeClr val="tx1"/>
                </a:solidFill>
                <a:latin typeface="Arial" panose="020B0604020202020204" pitchFamily="34" charset="0"/>
                <a:ea typeface="宋体" panose="02010600030101010101" pitchFamily="2" charset="-122"/>
              </a:defRPr>
            </a:lvl2pPr>
            <a:lvl3pPr marL="1143000" indent="-228600">
              <a:defRPr sz="1600">
                <a:solidFill>
                  <a:schemeClr val="tx1"/>
                </a:solidFill>
                <a:latin typeface="Arial" panose="020B0604020202020204" pitchFamily="34" charset="0"/>
                <a:ea typeface="宋体" panose="02010600030101010101" pitchFamily="2" charset="-122"/>
              </a:defRPr>
            </a:lvl3pPr>
            <a:lvl4pPr marL="1600200" indent="-228600">
              <a:defRPr sz="1600">
                <a:solidFill>
                  <a:schemeClr val="tx1"/>
                </a:solidFill>
                <a:latin typeface="Arial" panose="020B0604020202020204" pitchFamily="34" charset="0"/>
                <a:ea typeface="宋体" panose="02010600030101010101" pitchFamily="2" charset="-122"/>
              </a:defRPr>
            </a:lvl4pPr>
            <a:lvl5pPr marL="2057400" indent="-22860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defRPr/>
            </a:pPr>
            <a:r>
              <a:rPr lang="zh-CN" altLang="en-US" sz="3200" b="1" dirty="0">
                <a:latin typeface="楷体" panose="02010609060101010101" pitchFamily="49" charset="-122"/>
                <a:ea typeface="楷体" panose="02010609060101010101" pitchFamily="49" charset="-122"/>
              </a:rPr>
              <a:t>识字游戏</a:t>
            </a:r>
            <a:endParaRPr lang="zh-CN" altLang="en-US" sz="3200" b="1" dirty="0">
              <a:latin typeface="楷体" panose="02010609060101010101" pitchFamily="49" charset="-122"/>
              <a:ea typeface="楷体" panose="02010609060101010101" pitchFamily="49" charset="-122"/>
            </a:endParaRPr>
          </a:p>
        </p:txBody>
      </p:sp>
      <p:sp>
        <p:nvSpPr>
          <p:cNvPr id="3" name="文本框 9"/>
          <p:cNvSpPr txBox="1"/>
          <p:nvPr/>
        </p:nvSpPr>
        <p:spPr>
          <a:xfrm>
            <a:off x="142240" y="1018540"/>
            <a:ext cx="2900680" cy="702310"/>
          </a:xfrm>
          <a:prstGeom prst="rect">
            <a:avLst/>
          </a:prstGeom>
          <a:noFill/>
          <a:extLst>
            <a:ext uri="{909E8E84-426E-40DD-AFC4-6F175D3DCCD1}">
              <a14:hiddenFill xmlns:a14="http://schemas.microsoft.com/office/drawing/2010/main">
                <a:solidFill>
                  <a:schemeClr val="bg1"/>
                </a:solidFill>
              </a14:hiddenFill>
            </a:ext>
          </a:extLst>
        </p:spPr>
        <p:txBody>
          <a:bodyPr wrap="square" lIns="91433" tIns="45716" rIns="91433" bIns="45716" rtlCol="0">
            <a:spAutoFit/>
          </a:bodyPr>
          <a:p>
            <a:pPr algn="ctr"/>
            <a:r>
              <a:rPr lang="zh-CN" altLang="en-US" sz="3975" b="1" dirty="0">
                <a:solidFill>
                  <a:srgbClr val="FFFF00"/>
                </a:solidFill>
                <a:latin typeface="楷体" panose="02010609060101010101" pitchFamily="49" charset="-122"/>
                <a:ea typeface="楷体" panose="02010609060101010101" pitchFamily="49" charset="-122"/>
              </a:rPr>
              <a:t>点击拾贝壳</a:t>
            </a:r>
            <a:endParaRPr lang="zh-CN" altLang="en-US" sz="3975" b="1" dirty="0">
              <a:solidFill>
                <a:srgbClr val="FFFF00"/>
              </a:solidFill>
              <a:latin typeface="楷体" panose="02010609060101010101" pitchFamily="49" charset="-122"/>
              <a:ea typeface="楷体" panose="02010609060101010101" pitchFamily="49" charset="-122"/>
            </a:endParaRPr>
          </a:p>
        </p:txBody>
      </p:sp>
      <p:grpSp>
        <p:nvGrpSpPr>
          <p:cNvPr id="13" name="组合 12"/>
          <p:cNvGrpSpPr/>
          <p:nvPr/>
        </p:nvGrpSpPr>
        <p:grpSpPr>
          <a:xfrm>
            <a:off x="749730" y="4013063"/>
            <a:ext cx="980155" cy="873947"/>
            <a:chOff x="3607" y="8426"/>
            <a:chExt cx="2058" cy="1835"/>
          </a:xfrm>
        </p:grpSpPr>
        <p:pic>
          <p:nvPicPr>
            <p:cNvPr id="12" name="图片 11"/>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4"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溅</a:t>
              </a:r>
              <a:endParaRPr lang="zh-CN" altLang="en-US" sz="3975" b="1" dirty="0">
                <a:solidFill>
                  <a:prstClr val="black"/>
                </a:solidFill>
                <a:latin typeface="楷体" panose="02010609060101010101" pitchFamily="49" charset="-122"/>
                <a:ea typeface="楷体" panose="02010609060101010101" pitchFamily="49" charset="-122"/>
              </a:endParaRPr>
            </a:p>
          </p:txBody>
        </p:sp>
      </p:grpSp>
      <p:grpSp>
        <p:nvGrpSpPr>
          <p:cNvPr id="17" name="组合 16"/>
          <p:cNvGrpSpPr/>
          <p:nvPr/>
        </p:nvGrpSpPr>
        <p:grpSpPr>
          <a:xfrm>
            <a:off x="1975162" y="3462500"/>
            <a:ext cx="980155" cy="873947"/>
            <a:chOff x="3607" y="8426"/>
            <a:chExt cx="2058" cy="1835"/>
          </a:xfrm>
        </p:grpSpPr>
        <p:pic>
          <p:nvPicPr>
            <p:cNvPr id="18" name="图片 17"/>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19"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淋</a:t>
              </a:r>
              <a:endParaRPr lang="zh-CN" altLang="en-US" sz="3975" b="1" dirty="0">
                <a:solidFill>
                  <a:prstClr val="black"/>
                </a:solidFill>
                <a:latin typeface="楷体" panose="02010609060101010101" pitchFamily="49" charset="-122"/>
                <a:ea typeface="楷体" panose="02010609060101010101" pitchFamily="49" charset="-122"/>
              </a:endParaRPr>
            </a:p>
          </p:txBody>
        </p:sp>
      </p:grpSp>
      <p:grpSp>
        <p:nvGrpSpPr>
          <p:cNvPr id="20" name="组合 19"/>
          <p:cNvGrpSpPr/>
          <p:nvPr/>
        </p:nvGrpSpPr>
        <p:grpSpPr>
          <a:xfrm>
            <a:off x="3212976" y="4108315"/>
            <a:ext cx="980155" cy="873947"/>
            <a:chOff x="3607" y="8426"/>
            <a:chExt cx="2058" cy="1835"/>
          </a:xfrm>
        </p:grpSpPr>
        <p:pic>
          <p:nvPicPr>
            <p:cNvPr id="21" name="图片 20"/>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22"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皱</a:t>
              </a:r>
              <a:endParaRPr lang="zh-CN" altLang="en-US" sz="3975" b="1" dirty="0">
                <a:solidFill>
                  <a:prstClr val="black"/>
                </a:solidFill>
                <a:latin typeface="楷体" panose="02010609060101010101" pitchFamily="49" charset="-122"/>
                <a:ea typeface="楷体" panose="02010609060101010101" pitchFamily="49" charset="-122"/>
              </a:endParaRPr>
            </a:p>
          </p:txBody>
        </p:sp>
      </p:grpSp>
      <p:grpSp>
        <p:nvGrpSpPr>
          <p:cNvPr id="56" name="组合 55"/>
          <p:cNvGrpSpPr/>
          <p:nvPr/>
        </p:nvGrpSpPr>
        <p:grpSpPr>
          <a:xfrm>
            <a:off x="4181700" y="3516317"/>
            <a:ext cx="980155" cy="873947"/>
            <a:chOff x="3607" y="8426"/>
            <a:chExt cx="2058" cy="1835"/>
          </a:xfrm>
        </p:grpSpPr>
        <p:pic>
          <p:nvPicPr>
            <p:cNvPr id="57" name="图片 56"/>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58"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虑</a:t>
              </a:r>
              <a:endParaRPr lang="zh-CN" altLang="en-US" sz="3975" b="1" dirty="0">
                <a:solidFill>
                  <a:prstClr val="black"/>
                </a:solidFill>
                <a:latin typeface="楷体" panose="02010609060101010101" pitchFamily="49" charset="-122"/>
                <a:ea typeface="楷体" panose="02010609060101010101" pitchFamily="49" charset="-122"/>
              </a:endParaRPr>
            </a:p>
          </p:txBody>
        </p:sp>
      </p:grpSp>
      <p:grpSp>
        <p:nvGrpSpPr>
          <p:cNvPr id="59" name="组合 58"/>
          <p:cNvGrpSpPr/>
          <p:nvPr/>
        </p:nvGrpSpPr>
        <p:grpSpPr>
          <a:xfrm>
            <a:off x="3159158" y="3085773"/>
            <a:ext cx="980155" cy="873947"/>
            <a:chOff x="3607" y="8426"/>
            <a:chExt cx="2058" cy="1835"/>
          </a:xfrm>
        </p:grpSpPr>
        <p:pic>
          <p:nvPicPr>
            <p:cNvPr id="61" name="图片 60"/>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62"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糟</a:t>
              </a:r>
              <a:endParaRPr lang="zh-CN" altLang="en-US" sz="3975" b="1" dirty="0">
                <a:solidFill>
                  <a:prstClr val="black"/>
                </a:solidFill>
                <a:latin typeface="楷体" panose="02010609060101010101" pitchFamily="49" charset="-122"/>
                <a:ea typeface="楷体" panose="02010609060101010101" pitchFamily="49" charset="-122"/>
              </a:endParaRPr>
            </a:p>
          </p:txBody>
        </p:sp>
      </p:grpSp>
      <p:grpSp>
        <p:nvGrpSpPr>
          <p:cNvPr id="63" name="组合 62"/>
          <p:cNvGrpSpPr/>
          <p:nvPr/>
        </p:nvGrpSpPr>
        <p:grpSpPr>
          <a:xfrm>
            <a:off x="5407132" y="3181026"/>
            <a:ext cx="980155" cy="873947"/>
            <a:chOff x="3607" y="8426"/>
            <a:chExt cx="2058" cy="1835"/>
          </a:xfrm>
        </p:grpSpPr>
        <p:pic>
          <p:nvPicPr>
            <p:cNvPr id="64" name="图片 63"/>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65"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霉</a:t>
              </a:r>
              <a:endParaRPr lang="zh-CN" altLang="en-US" sz="3975" b="1" dirty="0">
                <a:solidFill>
                  <a:prstClr val="black"/>
                </a:solidFill>
                <a:latin typeface="楷体" panose="02010609060101010101" pitchFamily="49" charset="-122"/>
                <a:ea typeface="楷体" panose="02010609060101010101" pitchFamily="49" charset="-122"/>
              </a:endParaRPr>
            </a:p>
          </p:txBody>
        </p:sp>
      </p:grpSp>
      <p:grpSp>
        <p:nvGrpSpPr>
          <p:cNvPr id="66" name="组合 65"/>
          <p:cNvGrpSpPr/>
          <p:nvPr/>
        </p:nvGrpSpPr>
        <p:grpSpPr>
          <a:xfrm>
            <a:off x="7021673" y="3665388"/>
            <a:ext cx="980155" cy="873947"/>
            <a:chOff x="3607" y="8426"/>
            <a:chExt cx="2058" cy="1835"/>
          </a:xfrm>
        </p:grpSpPr>
        <p:pic>
          <p:nvPicPr>
            <p:cNvPr id="67" name="图片 66"/>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68"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熬</a:t>
              </a:r>
              <a:endParaRPr lang="zh-CN" altLang="en-US" sz="3975" b="1" dirty="0">
                <a:solidFill>
                  <a:prstClr val="black"/>
                </a:solidFill>
                <a:latin typeface="楷体" panose="02010609060101010101" pitchFamily="49" charset="-122"/>
                <a:ea typeface="楷体" panose="02010609060101010101" pitchFamily="49" charset="-122"/>
              </a:endParaRPr>
            </a:p>
          </p:txBody>
        </p:sp>
      </p:grpSp>
      <p:grpSp>
        <p:nvGrpSpPr>
          <p:cNvPr id="69" name="组合 68"/>
          <p:cNvGrpSpPr/>
          <p:nvPr/>
        </p:nvGrpSpPr>
        <p:grpSpPr>
          <a:xfrm>
            <a:off x="5945311" y="3934478"/>
            <a:ext cx="980155" cy="873947"/>
            <a:chOff x="3607" y="8426"/>
            <a:chExt cx="2058" cy="1835"/>
          </a:xfrm>
        </p:grpSpPr>
        <p:pic>
          <p:nvPicPr>
            <p:cNvPr id="70" name="图片 69"/>
            <p:cNvPicPr>
              <a:picLocks noChangeAspect="1"/>
            </p:cNvPicPr>
            <p:nvPr/>
          </p:nvPicPr>
          <p:blipFill>
            <a:blip r:embed="rId2">
              <a:clrChange>
                <a:clrFrom>
                  <a:srgbClr val="FFFDFF">
                    <a:alpha val="100000"/>
                  </a:srgbClr>
                </a:clrFrom>
                <a:clrTo>
                  <a:srgbClr val="FFFDFF">
                    <a:alpha val="100000"/>
                    <a:alpha val="0"/>
                  </a:srgbClr>
                </a:clrTo>
              </a:clrChange>
            </a:blip>
            <a:srcRect l="7679" t="6952" r="5485" b="5667"/>
            <a:stretch>
              <a:fillRect/>
            </a:stretch>
          </p:blipFill>
          <p:spPr>
            <a:xfrm>
              <a:off x="3607" y="8426"/>
              <a:ext cx="2058" cy="1835"/>
            </a:xfrm>
            <a:prstGeom prst="ellipse">
              <a:avLst/>
            </a:prstGeom>
          </p:spPr>
        </p:pic>
        <p:sp>
          <p:nvSpPr>
            <p:cNvPr id="71" name="Rectangle 12"/>
            <p:cNvSpPr>
              <a:spLocks noChangeArrowheads="1"/>
            </p:cNvSpPr>
            <p:nvPr/>
          </p:nvSpPr>
          <p:spPr bwMode="auto">
            <a:xfrm>
              <a:off x="3843" y="8600"/>
              <a:ext cx="1586" cy="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p>
              <a:pPr fontAlgn="base">
                <a:spcBef>
                  <a:spcPct val="0"/>
                </a:spcBef>
                <a:spcAft>
                  <a:spcPct val="0"/>
                </a:spcAft>
              </a:pPr>
              <a:r>
                <a:rPr lang="zh-CN" altLang="en-US" sz="3975" b="1" dirty="0">
                  <a:solidFill>
                    <a:prstClr val="black"/>
                  </a:solidFill>
                  <a:latin typeface="楷体" panose="02010609060101010101" pitchFamily="49" charset="-122"/>
                  <a:ea typeface="楷体" panose="02010609060101010101" pitchFamily="49" charset="-122"/>
                </a:rPr>
                <a:t>熄</a:t>
              </a:r>
              <a:endParaRPr lang="zh-CN" altLang="en-US" sz="3975" b="1" dirty="0">
                <a:solidFill>
                  <a:prstClr val="black"/>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2" presetClass="exit" presetSubtype="4" fill="hold" nodeType="clickEffect">
                                  <p:stCondLst>
                                    <p:cond delay="0"/>
                                  </p:stCondLst>
                                  <p:childTnLst>
                                    <p:anim calcmode="lin" valueType="num">
                                      <p:cBhvr additive="base">
                                        <p:cTn id="6" dur="500"/>
                                        <p:tgtEl>
                                          <p:spTgt spid="13"/>
                                        </p:tgtEl>
                                        <p:attrNameLst>
                                          <p:attrName>ppt_y</p:attrName>
                                        </p:attrNameLst>
                                      </p:cBhvr>
                                      <p:tavLst>
                                        <p:tav tm="0">
                                          <p:val>
                                            <p:strVal val="#ppt_y"/>
                                          </p:val>
                                        </p:tav>
                                        <p:tav tm="100000">
                                          <p:val>
                                            <p:strVal val="#ppt_y+#ppt_h*1.125000"/>
                                          </p:val>
                                        </p:tav>
                                      </p:tavLst>
                                    </p:anim>
                                    <p:animEffect transition="out" filter="wipe(down)">
                                      <p:cBhvr>
                                        <p:cTn id="7" dur="500"/>
                                        <p:tgtEl>
                                          <p:spTgt spid="13"/>
                                        </p:tgtEl>
                                      </p:cBhvr>
                                    </p:animEffect>
                                    <p:set>
                                      <p:cBhvr>
                                        <p:cTn id="8"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2" presetClass="exit" presetSubtype="4" fill="hold" nodeType="clickEffect">
                                  <p:stCondLst>
                                    <p:cond delay="0"/>
                                  </p:stCondLst>
                                  <p:childTnLst>
                                    <p:anim calcmode="lin" valueType="num">
                                      <p:cBhvr additive="base">
                                        <p:cTn id="13" dur="500"/>
                                        <p:tgtEl>
                                          <p:spTgt spid="17"/>
                                        </p:tgtEl>
                                        <p:attrNameLst>
                                          <p:attrName>ppt_y</p:attrName>
                                        </p:attrNameLst>
                                      </p:cBhvr>
                                      <p:tavLst>
                                        <p:tav tm="0">
                                          <p:val>
                                            <p:strVal val="#ppt_y"/>
                                          </p:val>
                                        </p:tav>
                                        <p:tav tm="100000">
                                          <p:val>
                                            <p:strVal val="#ppt_y+#ppt_h*1.125000"/>
                                          </p:val>
                                        </p:tav>
                                      </p:tavLst>
                                    </p:anim>
                                    <p:animEffect transition="out" filter="wipe(down)">
                                      <p:cBhvr>
                                        <p:cTn id="14" dur="500"/>
                                        <p:tgtEl>
                                          <p:spTgt spid="17"/>
                                        </p:tgtEl>
                                      </p:cBhvr>
                                    </p:animEffect>
                                    <p:set>
                                      <p:cBhvr>
                                        <p:cTn id="15"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20"/>
                    </p:tgtEl>
                  </p:cond>
                </p:stCondLst>
                <p:endSync evt="end" delay="0">
                  <p:rtn val="all"/>
                </p:endSync>
                <p:childTnLst>
                  <p:par>
                    <p:cTn id="17" fill="hold">
                      <p:stCondLst>
                        <p:cond delay="0"/>
                      </p:stCondLst>
                      <p:childTnLst>
                        <p:par>
                          <p:cTn id="18" fill="hold">
                            <p:stCondLst>
                              <p:cond delay="0"/>
                            </p:stCondLst>
                            <p:childTnLst>
                              <p:par>
                                <p:cTn id="19" presetID="12" presetClass="exit" presetSubtype="4" fill="hold" nodeType="clickEffect">
                                  <p:stCondLst>
                                    <p:cond delay="0"/>
                                  </p:stCondLst>
                                  <p:childTnLst>
                                    <p:anim calcmode="lin" valueType="num">
                                      <p:cBhvr additive="base">
                                        <p:cTn id="20" dur="500"/>
                                        <p:tgtEl>
                                          <p:spTgt spid="20"/>
                                        </p:tgtEl>
                                        <p:attrNameLst>
                                          <p:attrName>ppt_y</p:attrName>
                                        </p:attrNameLst>
                                      </p:cBhvr>
                                      <p:tavLst>
                                        <p:tav tm="0">
                                          <p:val>
                                            <p:strVal val="#ppt_y"/>
                                          </p:val>
                                        </p:tav>
                                        <p:tav tm="100000">
                                          <p:val>
                                            <p:strVal val="#ppt_y+#ppt_h*1.125000"/>
                                          </p:val>
                                        </p:tav>
                                      </p:tavLst>
                                    </p:anim>
                                    <p:animEffect transition="out" filter="wipe(down)">
                                      <p:cBhvr>
                                        <p:cTn id="21" dur="500"/>
                                        <p:tgtEl>
                                          <p:spTgt spid="20"/>
                                        </p:tgtEl>
                                      </p:cBhvr>
                                    </p:animEffect>
                                    <p:set>
                                      <p:cBhvr>
                                        <p:cTn id="22"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3" restart="whenNotActive" fill="hold" evtFilter="cancelBubble" nodeType="interactiveSeq">
                <p:stCondLst>
                  <p:cond evt="onClick" delay="0">
                    <p:tgtEl>
                      <p:spTgt spid="56"/>
                    </p:tgtEl>
                  </p:cond>
                </p:stCondLst>
                <p:endSync evt="end" delay="0">
                  <p:rtn val="all"/>
                </p:endSync>
                <p:childTnLst>
                  <p:par>
                    <p:cTn id="24" fill="hold">
                      <p:stCondLst>
                        <p:cond delay="0"/>
                      </p:stCondLst>
                      <p:childTnLst>
                        <p:par>
                          <p:cTn id="25" fill="hold">
                            <p:stCondLst>
                              <p:cond delay="0"/>
                            </p:stCondLst>
                            <p:childTnLst>
                              <p:par>
                                <p:cTn id="26" presetID="12" presetClass="exit" presetSubtype="4" fill="hold" nodeType="clickEffect">
                                  <p:stCondLst>
                                    <p:cond delay="0"/>
                                  </p:stCondLst>
                                  <p:childTnLst>
                                    <p:anim calcmode="lin" valueType="num">
                                      <p:cBhvr additive="base">
                                        <p:cTn id="27" dur="500"/>
                                        <p:tgtEl>
                                          <p:spTgt spid="56"/>
                                        </p:tgtEl>
                                        <p:attrNameLst>
                                          <p:attrName>ppt_y</p:attrName>
                                        </p:attrNameLst>
                                      </p:cBhvr>
                                      <p:tavLst>
                                        <p:tav tm="0">
                                          <p:val>
                                            <p:strVal val="#ppt_y"/>
                                          </p:val>
                                        </p:tav>
                                        <p:tav tm="100000">
                                          <p:val>
                                            <p:strVal val="#ppt_y+#ppt_h*1.125000"/>
                                          </p:val>
                                        </p:tav>
                                      </p:tavLst>
                                    </p:anim>
                                    <p:animEffect transition="out" filter="wipe(down)">
                                      <p:cBhvr>
                                        <p:cTn id="28" dur="500"/>
                                        <p:tgtEl>
                                          <p:spTgt spid="56"/>
                                        </p:tgtEl>
                                      </p:cBhvr>
                                    </p:animEffect>
                                    <p:set>
                                      <p:cBhvr>
                                        <p:cTn id="29"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0" restart="whenNotActive" fill="hold" evtFilter="cancelBubble" nodeType="interactiveSeq">
                <p:stCondLst>
                  <p:cond evt="onClick" delay="0">
                    <p:tgtEl>
                      <p:spTgt spid="59"/>
                    </p:tgtEl>
                  </p:cond>
                </p:stCondLst>
                <p:endSync evt="end" delay="0">
                  <p:rtn val="all"/>
                </p:endSync>
                <p:childTnLst>
                  <p:par>
                    <p:cTn id="31" fill="hold">
                      <p:stCondLst>
                        <p:cond delay="0"/>
                      </p:stCondLst>
                      <p:childTnLst>
                        <p:par>
                          <p:cTn id="32" fill="hold">
                            <p:stCondLst>
                              <p:cond delay="0"/>
                            </p:stCondLst>
                            <p:childTnLst>
                              <p:par>
                                <p:cTn id="33" presetID="12" presetClass="exit" presetSubtype="4" fill="hold" nodeType="clickEffect">
                                  <p:stCondLst>
                                    <p:cond delay="0"/>
                                  </p:stCondLst>
                                  <p:childTnLst>
                                    <p:anim calcmode="lin" valueType="num">
                                      <p:cBhvr additive="base">
                                        <p:cTn id="34" dur="500"/>
                                        <p:tgtEl>
                                          <p:spTgt spid="59"/>
                                        </p:tgtEl>
                                        <p:attrNameLst>
                                          <p:attrName>ppt_y</p:attrName>
                                        </p:attrNameLst>
                                      </p:cBhvr>
                                      <p:tavLst>
                                        <p:tav tm="0">
                                          <p:val>
                                            <p:strVal val="#ppt_y"/>
                                          </p:val>
                                        </p:tav>
                                        <p:tav tm="100000">
                                          <p:val>
                                            <p:strVal val="#ppt_y+#ppt_h*1.125000"/>
                                          </p:val>
                                        </p:tav>
                                      </p:tavLst>
                                    </p:anim>
                                    <p:animEffect transition="out" filter="wipe(down)">
                                      <p:cBhvr>
                                        <p:cTn id="35" dur="500"/>
                                        <p:tgtEl>
                                          <p:spTgt spid="59"/>
                                        </p:tgtEl>
                                      </p:cBhvr>
                                    </p:animEffect>
                                    <p:set>
                                      <p:cBhvr>
                                        <p:cTn id="36"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37" restart="whenNotActive" fill="hold" evtFilter="cancelBubble" nodeType="interactiveSeq">
                <p:stCondLst>
                  <p:cond evt="onClick" delay="0">
                    <p:tgtEl>
                      <p:spTgt spid="63"/>
                    </p:tgtEl>
                  </p:cond>
                </p:stCondLst>
                <p:endSync evt="end" delay="0">
                  <p:rtn val="all"/>
                </p:endSync>
                <p:childTnLst>
                  <p:par>
                    <p:cTn id="38" fill="hold">
                      <p:stCondLst>
                        <p:cond delay="0"/>
                      </p:stCondLst>
                      <p:childTnLst>
                        <p:par>
                          <p:cTn id="39" fill="hold">
                            <p:stCondLst>
                              <p:cond delay="0"/>
                            </p:stCondLst>
                            <p:childTnLst>
                              <p:par>
                                <p:cTn id="40" presetID="12" presetClass="exit" presetSubtype="4" fill="hold" nodeType="clickEffect">
                                  <p:stCondLst>
                                    <p:cond delay="0"/>
                                  </p:stCondLst>
                                  <p:childTnLst>
                                    <p:anim calcmode="lin" valueType="num">
                                      <p:cBhvr additive="base">
                                        <p:cTn id="41" dur="500"/>
                                        <p:tgtEl>
                                          <p:spTgt spid="63"/>
                                        </p:tgtEl>
                                        <p:attrNameLst>
                                          <p:attrName>ppt_y</p:attrName>
                                        </p:attrNameLst>
                                      </p:cBhvr>
                                      <p:tavLst>
                                        <p:tav tm="0">
                                          <p:val>
                                            <p:strVal val="#ppt_y"/>
                                          </p:val>
                                        </p:tav>
                                        <p:tav tm="100000">
                                          <p:val>
                                            <p:strVal val="#ppt_y+#ppt_h*1.125000"/>
                                          </p:val>
                                        </p:tav>
                                      </p:tavLst>
                                    </p:anim>
                                    <p:animEffect transition="out" filter="wipe(down)">
                                      <p:cBhvr>
                                        <p:cTn id="42" dur="500"/>
                                        <p:tgtEl>
                                          <p:spTgt spid="63"/>
                                        </p:tgtEl>
                                      </p:cBhvr>
                                    </p:animEffect>
                                    <p:set>
                                      <p:cBhvr>
                                        <p:cTn id="43"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44" restart="whenNotActive" fill="hold" evtFilter="cancelBubble" nodeType="interactiveSeq">
                <p:stCondLst>
                  <p:cond evt="onClick" delay="0">
                    <p:tgtEl>
                      <p:spTgt spid="66"/>
                    </p:tgtEl>
                  </p:cond>
                </p:stCondLst>
                <p:endSync evt="end" delay="0">
                  <p:rtn val="all"/>
                </p:endSync>
                <p:childTnLst>
                  <p:par>
                    <p:cTn id="45" fill="hold">
                      <p:stCondLst>
                        <p:cond delay="0"/>
                      </p:stCondLst>
                      <p:childTnLst>
                        <p:par>
                          <p:cTn id="46" fill="hold">
                            <p:stCondLst>
                              <p:cond delay="0"/>
                            </p:stCondLst>
                            <p:childTnLst>
                              <p:par>
                                <p:cTn id="47" presetID="12" presetClass="exit" presetSubtype="4" fill="hold" nodeType="clickEffect">
                                  <p:stCondLst>
                                    <p:cond delay="0"/>
                                  </p:stCondLst>
                                  <p:childTnLst>
                                    <p:anim calcmode="lin" valueType="num">
                                      <p:cBhvr additive="base">
                                        <p:cTn id="48" dur="500"/>
                                        <p:tgtEl>
                                          <p:spTgt spid="66"/>
                                        </p:tgtEl>
                                        <p:attrNameLst>
                                          <p:attrName>ppt_y</p:attrName>
                                        </p:attrNameLst>
                                      </p:cBhvr>
                                      <p:tavLst>
                                        <p:tav tm="0">
                                          <p:val>
                                            <p:strVal val="#ppt_y"/>
                                          </p:val>
                                        </p:tav>
                                        <p:tav tm="100000">
                                          <p:val>
                                            <p:strVal val="#ppt_y+#ppt_h*1.125000"/>
                                          </p:val>
                                        </p:tav>
                                      </p:tavLst>
                                    </p:anim>
                                    <p:animEffect transition="out" filter="wipe(down)">
                                      <p:cBhvr>
                                        <p:cTn id="49" dur="500"/>
                                        <p:tgtEl>
                                          <p:spTgt spid="66"/>
                                        </p:tgtEl>
                                      </p:cBhvr>
                                    </p:animEffect>
                                    <p:set>
                                      <p:cBhvr>
                                        <p:cTn id="50"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51" restart="whenNotActive" fill="hold" evtFilter="cancelBubble" nodeType="interactiveSeq">
                <p:stCondLst>
                  <p:cond evt="onClick" delay="0">
                    <p:tgtEl>
                      <p:spTgt spid="69"/>
                    </p:tgtEl>
                  </p:cond>
                </p:stCondLst>
                <p:endSync evt="end" delay="0">
                  <p:rtn val="all"/>
                </p:endSync>
                <p:childTnLst>
                  <p:par>
                    <p:cTn id="52" fill="hold">
                      <p:stCondLst>
                        <p:cond delay="0"/>
                      </p:stCondLst>
                      <p:childTnLst>
                        <p:par>
                          <p:cTn id="53" fill="hold">
                            <p:stCondLst>
                              <p:cond delay="0"/>
                            </p:stCondLst>
                            <p:childTnLst>
                              <p:par>
                                <p:cTn id="54" presetID="12" presetClass="exit" presetSubtype="4" fill="hold" nodeType="clickEffect">
                                  <p:stCondLst>
                                    <p:cond delay="0"/>
                                  </p:stCondLst>
                                  <p:childTnLst>
                                    <p:anim calcmode="lin" valueType="num">
                                      <p:cBhvr additive="base">
                                        <p:cTn id="55" dur="500"/>
                                        <p:tgtEl>
                                          <p:spTgt spid="69"/>
                                        </p:tgtEl>
                                        <p:attrNameLst>
                                          <p:attrName>ppt_y</p:attrName>
                                        </p:attrNameLst>
                                      </p:cBhvr>
                                      <p:tavLst>
                                        <p:tav tm="0">
                                          <p:val>
                                            <p:strVal val="#ppt_y"/>
                                          </p:val>
                                        </p:tav>
                                        <p:tav tm="100000">
                                          <p:val>
                                            <p:strVal val="#ppt_y+#ppt_h*1.125000"/>
                                          </p:val>
                                        </p:tav>
                                      </p:tavLst>
                                    </p:anim>
                                    <p:animEffect transition="out" filter="wipe(down)">
                                      <p:cBhvr>
                                        <p:cTn id="56" dur="500"/>
                                        <p:tgtEl>
                                          <p:spTgt spid="69"/>
                                        </p:tgtEl>
                                      </p:cBhvr>
                                    </p:animEffect>
                                    <p:set>
                                      <p:cBhvr>
                                        <p:cTn id="57"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png"/>
          <p:cNvPicPr>
            <a:picLocks noChangeAspect="1"/>
          </p:cNvPicPr>
          <p:nvPr/>
        </p:nvPicPr>
        <p:blipFill>
          <a:blip r:embed="rId1" cstate="print"/>
          <a:stretch>
            <a:fillRect/>
          </a:stretch>
        </p:blipFill>
        <p:spPr>
          <a:xfrm>
            <a:off x="333575" y="329364"/>
            <a:ext cx="2506038" cy="696521"/>
          </a:xfrm>
          <a:prstGeom prst="rect">
            <a:avLst/>
          </a:prstGeom>
        </p:spPr>
      </p:pic>
      <p:sp>
        <p:nvSpPr>
          <p:cNvPr id="3" name="矩形 2"/>
          <p:cNvSpPr/>
          <p:nvPr/>
        </p:nvSpPr>
        <p:spPr>
          <a:xfrm>
            <a:off x="476062" y="1275606"/>
            <a:ext cx="5102522" cy="1791970"/>
          </a:xfrm>
          <a:prstGeom prst="rect">
            <a:avLst/>
          </a:prstGeom>
        </p:spPr>
        <p:txBody>
          <a:bodyPr wrap="square" lIns="68580" tIns="34290" rIns="68580" bIns="34290">
            <a:spAutoFit/>
          </a:bodyPr>
          <a:lstStyle/>
          <a:p>
            <a:r>
              <a:rPr lang="zh-CN" altLang="en-US" sz="2800" dirty="0" smtClean="0">
                <a:solidFill>
                  <a:srgbClr val="FF0000"/>
                </a:solidFill>
                <a:latin typeface="黑体" panose="02010609060101010101" pitchFamily="49" charset="-122"/>
                <a:ea typeface="黑体" panose="02010609060101010101" pitchFamily="49" charset="-122"/>
              </a:rPr>
              <a:t>忐忑不安</a:t>
            </a:r>
            <a:r>
              <a:rPr lang="zh-CN" altLang="en-US" sz="2800" dirty="0">
                <a:solidFill>
                  <a:srgbClr val="FF0000"/>
                </a:solidFill>
                <a:latin typeface="黑体" panose="02010609060101010101" pitchFamily="49" charset="-122"/>
                <a:ea typeface="黑体" panose="02010609060101010101" pitchFamily="49" charset="-122"/>
              </a:rPr>
              <a:t>：</a:t>
            </a:r>
            <a:r>
              <a:rPr lang="zh-CN" altLang="en-US" sz="2800" b="1" dirty="0">
                <a:latin typeface="楷体" panose="02010609060101010101" pitchFamily="49" charset="-122"/>
                <a:ea typeface="楷体" panose="02010609060101010101" pitchFamily="49" charset="-122"/>
              </a:rPr>
              <a:t>形容人心神不安定的</a:t>
            </a:r>
            <a:r>
              <a:rPr lang="zh-CN" altLang="en-US" sz="2800" b="1" dirty="0" smtClean="0">
                <a:latin typeface="楷体" panose="02010609060101010101" pitchFamily="49" charset="-122"/>
                <a:ea typeface="楷体" panose="02010609060101010101" pitchFamily="49" charset="-122"/>
              </a:rPr>
              <a:t>样子。</a:t>
            </a:r>
            <a:r>
              <a:rPr lang="zh-CN" altLang="en-US" sz="2800" b="1" dirty="0" smtClean="0">
                <a:solidFill>
                  <a:srgbClr val="0000FF"/>
                </a:solidFill>
                <a:latin typeface="楷体" panose="02010609060101010101" pitchFamily="49" charset="-122"/>
                <a:ea typeface="楷体" panose="02010609060101010101" pitchFamily="49" charset="-122"/>
              </a:rPr>
              <a:t>本课指桑娜把西蒙的孩子抱回家后，心神不定，担心丈夫责备。</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4" name="矩形 3"/>
          <p:cNvSpPr/>
          <p:nvPr/>
        </p:nvSpPr>
        <p:spPr>
          <a:xfrm>
            <a:off x="476062" y="3265138"/>
            <a:ext cx="5104050" cy="1188085"/>
          </a:xfrm>
          <a:prstGeom prst="rect">
            <a:avLst/>
          </a:prstGeom>
        </p:spPr>
        <p:txBody>
          <a:bodyPr wrap="square" lIns="68580" tIns="34290" rIns="68580" bIns="34290">
            <a:spAutoFit/>
          </a:bodyPr>
          <a:lstStyle/>
          <a:p>
            <a:pPr>
              <a:lnSpc>
                <a:spcPct val="130000"/>
              </a:lnSpc>
            </a:pPr>
            <a:r>
              <a:rPr lang="zh-CN" altLang="en-US" sz="2800" b="1" dirty="0" smtClean="0">
                <a:solidFill>
                  <a:srgbClr val="FF0000"/>
                </a:solidFill>
                <a:latin typeface="宋体" panose="02010600030101010101" pitchFamily="2" charset="-122"/>
                <a:ea typeface="宋体" panose="02010600030101010101" pitchFamily="2" charset="-122"/>
              </a:rPr>
              <a:t>造句：</a:t>
            </a:r>
            <a:r>
              <a:rPr lang="zh-CN" altLang="en-US" sz="2800" b="1" dirty="0">
                <a:latin typeface="楷体" panose="02010609060101010101" pitchFamily="49" charset="-122"/>
                <a:ea typeface="楷体" panose="02010609060101010101" pitchFamily="49" charset="-122"/>
                <a:cs typeface="楷体" panose="02010609060101010101" pitchFamily="49" charset="-122"/>
              </a:rPr>
              <a:t>今天第一次对爸爸撒了谎，我心里一直</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忐忑不安</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pic>
        <p:nvPicPr>
          <p:cNvPr id="5" name="图片 4"/>
          <p:cNvPicPr>
            <a:picLocks noChangeAspect="1"/>
          </p:cNvPicPr>
          <p:nvPr/>
        </p:nvPicPr>
        <p:blipFill>
          <a:blip r:embed="rId2" cstate="print"/>
          <a:srcRect r="19983"/>
          <a:stretch>
            <a:fillRect/>
          </a:stretch>
        </p:blipFill>
        <p:spPr>
          <a:xfrm>
            <a:off x="5680075" y="1557655"/>
            <a:ext cx="2449086" cy="24561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9900" y="819785"/>
            <a:ext cx="4830445" cy="1791970"/>
          </a:xfrm>
          <a:prstGeom prst="rect">
            <a:avLst/>
          </a:prstGeom>
        </p:spPr>
        <p:txBody>
          <a:bodyPr wrap="square" lIns="68580" tIns="34290" rIns="68580" bIns="34290">
            <a:spAutoFit/>
          </a:bodyPr>
          <a:lstStyle/>
          <a:p>
            <a:r>
              <a:rPr lang="zh-CN" altLang="en-US" sz="2800" b="1" dirty="0">
                <a:solidFill>
                  <a:srgbClr val="FF0000"/>
                </a:solidFill>
                <a:latin typeface="黑体" panose="02010609060101010101" pitchFamily="49" charset="-122"/>
                <a:ea typeface="黑体" panose="02010609060101010101" pitchFamily="49" charset="-122"/>
              </a:rPr>
              <a:t>自作自受：</a:t>
            </a:r>
            <a:r>
              <a:rPr lang="zh-CN" altLang="en-US" sz="2800" b="1" dirty="0">
                <a:latin typeface="楷体" panose="02010609060101010101" pitchFamily="49" charset="-122"/>
                <a:ea typeface="楷体" panose="02010609060101010101" pitchFamily="49" charset="-122"/>
              </a:rPr>
              <a:t>自己做错了事，自己承受不好的后果。</a:t>
            </a:r>
            <a:r>
              <a:rPr lang="zh-CN" altLang="en-US" sz="2800" b="1" dirty="0" smtClean="0">
                <a:solidFill>
                  <a:srgbClr val="0000FF"/>
                </a:solidFill>
                <a:latin typeface="楷体" panose="02010609060101010101" pitchFamily="49" charset="-122"/>
                <a:ea typeface="楷体" panose="02010609060101010101" pitchFamily="49" charset="-122"/>
              </a:rPr>
              <a:t>本课指桑娜对把西蒙的孩子抱回家，准备承受丈夫的责备。</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3" name="TextBox 2"/>
          <p:cNvSpPr txBox="1"/>
          <p:nvPr/>
        </p:nvSpPr>
        <p:spPr>
          <a:xfrm>
            <a:off x="553720" y="2893060"/>
            <a:ext cx="4881880" cy="930275"/>
          </a:xfrm>
          <a:prstGeom prst="rect">
            <a:avLst/>
          </a:prstGeom>
          <a:noFill/>
        </p:spPr>
        <p:txBody>
          <a:bodyPr wrap="square" lIns="68580" tIns="34290" rIns="68580" bIns="34290" rtlCol="0">
            <a:spAutoFit/>
          </a:bodyPr>
          <a:lstStyle/>
          <a:p>
            <a:r>
              <a:rPr lang="zh-CN" altLang="en-US" sz="2800" b="1" dirty="0" smtClean="0">
                <a:solidFill>
                  <a:srgbClr val="FF0000"/>
                </a:solidFill>
                <a:latin typeface="宋体" panose="02010600030101010101" pitchFamily="2" charset="-122"/>
                <a:ea typeface="宋体" panose="02010600030101010101" pitchFamily="2" charset="-122"/>
              </a:rPr>
              <a:t>造句：</a:t>
            </a:r>
            <a:r>
              <a:rPr lang="zh-CN" altLang="en-US" sz="2800" b="1" dirty="0">
                <a:latin typeface="楷体" panose="02010609060101010101" pitchFamily="49" charset="-122"/>
                <a:ea typeface="楷体" panose="02010609060101010101" pitchFamily="49" charset="-122"/>
              </a:rPr>
              <a:t>小明上课不认真，结果考试不及格，真是</a:t>
            </a:r>
            <a:r>
              <a:rPr lang="zh-CN" altLang="en-US" sz="2800" b="1" dirty="0" smtClean="0">
                <a:solidFill>
                  <a:srgbClr val="FF0000"/>
                </a:solidFill>
                <a:latin typeface="楷体" panose="02010609060101010101" pitchFamily="49" charset="-122"/>
                <a:ea typeface="楷体" panose="02010609060101010101" pitchFamily="49" charset="-122"/>
              </a:rPr>
              <a:t>自作自受</a:t>
            </a:r>
            <a:r>
              <a:rPr lang="zh-CN" altLang="en-US" sz="2800" b="1" dirty="0" smtClean="0">
                <a:latin typeface="楷体" panose="02010609060101010101" pitchFamily="49" charset="-122"/>
                <a:ea typeface="楷体" panose="02010609060101010101" pitchFamily="49" charset="-122"/>
              </a:rPr>
              <a:t>。</a:t>
            </a:r>
            <a:endParaRPr lang="zh-CN" altLang="en-US" sz="2800" dirty="0">
              <a:latin typeface="楷体" panose="02010609060101010101" pitchFamily="49" charset="-122"/>
              <a:ea typeface="楷体" panose="02010609060101010101" pitchFamily="49" charset="-122"/>
            </a:endParaRPr>
          </a:p>
        </p:txBody>
      </p:sp>
      <p:pic>
        <p:nvPicPr>
          <p:cNvPr id="4" name="图片 3"/>
          <p:cNvPicPr>
            <a:picLocks noChangeAspect="1"/>
          </p:cNvPicPr>
          <p:nvPr/>
        </p:nvPicPr>
        <p:blipFill>
          <a:blip r:embed="rId1" cstate="print"/>
          <a:stretch>
            <a:fillRect/>
          </a:stretch>
        </p:blipFill>
        <p:spPr>
          <a:xfrm>
            <a:off x="5435843" y="917852"/>
            <a:ext cx="3021406" cy="3028960"/>
          </a:xfrm>
          <a:prstGeom prst="rect">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7"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p:cNvSpPr txBox="1"/>
          <p:nvPr/>
        </p:nvSpPr>
        <p:spPr>
          <a:xfrm>
            <a:off x="226695" y="843280"/>
            <a:ext cx="8637270" cy="3751580"/>
          </a:xfrm>
          <a:prstGeom prst="rect">
            <a:avLst/>
          </a:prstGeom>
          <a:noFill/>
        </p:spPr>
        <p:txBody>
          <a:bodyPr wrap="square" rtlCol="0" anchor="t">
            <a:spAutoFit/>
          </a:bodyPr>
          <a:lstStyle/>
          <a:p>
            <a:pPr indent="457200">
              <a:lnSpc>
                <a:spcPct val="13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en-US" altLang="zh-CN" sz="2800" b="1" dirty="0">
                <a:latin typeface="黑体" panose="02010609060101010101" pitchFamily="49" charset="-122"/>
                <a:ea typeface="黑体" panose="02010609060101010101" pitchFamily="49" charset="-122"/>
                <a:cs typeface="黑体" panose="02010609060101010101" pitchFamily="49" charset="-122"/>
              </a:rPr>
              <a:t>1.</a:t>
            </a:r>
            <a:r>
              <a:rPr lang="zh-CN" altLang="en-US" sz="2800" b="1" dirty="0">
                <a:latin typeface="黑体" panose="02010609060101010101" pitchFamily="49" charset="-122"/>
                <a:ea typeface="黑体" panose="02010609060101010101" pitchFamily="49" charset="-122"/>
                <a:cs typeface="黑体" panose="02010609060101010101" pitchFamily="49" charset="-122"/>
              </a:rPr>
              <a:t>速读课文，说说文中所描述的主要人物有哪些</a:t>
            </a:r>
            <a:r>
              <a:rPr lang="en-US" altLang="zh-CN" sz="2800" b="1" dirty="0">
                <a:latin typeface="黑体" panose="02010609060101010101" pitchFamily="49" charset="-122"/>
                <a:ea typeface="黑体" panose="02010609060101010101" pitchFamily="49" charset="-122"/>
                <a:cs typeface="黑体" panose="02010609060101010101" pitchFamily="49" charset="-122"/>
              </a:rPr>
              <a:t>?</a:t>
            </a: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indent="457200">
              <a:lnSpc>
                <a:spcPts val="3360"/>
              </a:lnSpc>
            </a:pP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indent="457200">
              <a:lnSpc>
                <a:spcPts val="3360"/>
              </a:lnSpc>
            </a:pP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indent="457200">
              <a:lnSpc>
                <a:spcPct val="13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en-US" altLang="zh-CN" sz="2800" b="1" dirty="0">
                <a:latin typeface="黑体" panose="02010609060101010101" pitchFamily="49" charset="-122"/>
                <a:ea typeface="黑体" panose="02010609060101010101" pitchFamily="49" charset="-122"/>
                <a:cs typeface="黑体" panose="02010609060101010101" pitchFamily="49" charset="-122"/>
              </a:rPr>
              <a:t>2.</a:t>
            </a:r>
            <a:r>
              <a:rPr lang="zh-CN" altLang="en-US" sz="2800" b="1" dirty="0">
                <a:latin typeface="黑体" panose="02010609060101010101" pitchFamily="49" charset="-122"/>
                <a:ea typeface="黑体" panose="02010609060101010101" pitchFamily="49" charset="-122"/>
                <a:cs typeface="黑体" panose="02010609060101010101" pitchFamily="49" charset="-122"/>
              </a:rPr>
              <a:t>将文中人物串联起来，说说这个故事主要讲述了什么内容</a:t>
            </a:r>
            <a:r>
              <a:rPr lang="en-US" altLang="zh-CN" sz="2800" b="1" dirty="0">
                <a:latin typeface="黑体" panose="02010609060101010101" pitchFamily="49" charset="-122"/>
                <a:ea typeface="黑体" panose="02010609060101010101" pitchFamily="49" charset="-122"/>
                <a:cs typeface="黑体" panose="02010609060101010101" pitchFamily="49" charset="-122"/>
              </a:rPr>
              <a:t>?</a:t>
            </a:r>
            <a:endParaRPr lang="en-US" altLang="zh-CN" sz="2800" b="1" dirty="0">
              <a:latin typeface="黑体" panose="02010609060101010101" pitchFamily="49" charset="-122"/>
              <a:ea typeface="黑体" panose="02010609060101010101" pitchFamily="49" charset="-122"/>
              <a:cs typeface="黑体" panose="02010609060101010101" pitchFamily="49" charset="-122"/>
            </a:endParaRPr>
          </a:p>
          <a:p>
            <a:pPr indent="457200">
              <a:lnSpc>
                <a:spcPct val="130000"/>
              </a:lnSpc>
            </a:pP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indent="457200">
              <a:lnSpc>
                <a:spcPct val="130000"/>
              </a:lnSpc>
            </a:pPr>
            <a:endParaRPr lang="zh-CN" altLang="en-US" sz="2800" b="1" dirty="0">
              <a:latin typeface="楷体" panose="02010609060101010101" pitchFamily="49" charset="-122"/>
              <a:ea typeface="楷体" panose="02010609060101010101" pitchFamily="49" charset="-122"/>
            </a:endParaRPr>
          </a:p>
        </p:txBody>
      </p:sp>
      <p:grpSp>
        <p:nvGrpSpPr>
          <p:cNvPr id="27" name="组合 26"/>
          <p:cNvGrpSpPr/>
          <p:nvPr/>
        </p:nvGrpSpPr>
        <p:grpSpPr>
          <a:xfrm>
            <a:off x="3532659" y="1505134"/>
            <a:ext cx="1853524" cy="753531"/>
            <a:chOff x="4976664" y="2322275"/>
            <a:chExt cx="1853524" cy="753531"/>
          </a:xfrm>
        </p:grpSpPr>
        <p:sp>
          <p:nvSpPr>
            <p:cNvPr id="24" name="流程图: 资料带 23"/>
            <p:cNvSpPr/>
            <p:nvPr/>
          </p:nvSpPr>
          <p:spPr>
            <a:xfrm>
              <a:off x="5004047" y="2322275"/>
              <a:ext cx="1826141" cy="753531"/>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7" name="TextBox 16"/>
            <p:cNvSpPr txBox="1"/>
            <p:nvPr/>
          </p:nvSpPr>
          <p:spPr>
            <a:xfrm>
              <a:off x="4976664" y="2406652"/>
              <a:ext cx="1832553" cy="584775"/>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zh-CN" altLang="en-US" sz="3200" b="1" dirty="0">
                  <a:solidFill>
                    <a:srgbClr val="FF0000"/>
                  </a:solidFill>
                  <a:latin typeface="楷体" panose="02010609060101010101" pitchFamily="49" charset="-122"/>
                  <a:ea typeface="楷体" panose="02010609060101010101" pitchFamily="49" charset="-122"/>
                </a:rPr>
                <a:t>妻子桑娜</a:t>
              </a:r>
              <a:endParaRPr lang="zh-CN" altLang="en-US" sz="3200" b="1" dirty="0">
                <a:solidFill>
                  <a:srgbClr val="FF0000"/>
                </a:solidFill>
                <a:latin typeface="楷体" panose="02010609060101010101" pitchFamily="49" charset="-122"/>
                <a:ea typeface="楷体" panose="02010609060101010101" pitchFamily="49" charset="-122"/>
              </a:endParaRPr>
            </a:p>
          </p:txBody>
        </p:sp>
      </p:grpSp>
      <p:grpSp>
        <p:nvGrpSpPr>
          <p:cNvPr id="28" name="组合 27"/>
          <p:cNvGrpSpPr/>
          <p:nvPr/>
        </p:nvGrpSpPr>
        <p:grpSpPr>
          <a:xfrm>
            <a:off x="1591785" y="1476302"/>
            <a:ext cx="1144114" cy="698137"/>
            <a:chOff x="4991394" y="2322277"/>
            <a:chExt cx="1838794" cy="816244"/>
          </a:xfrm>
        </p:grpSpPr>
        <p:sp>
          <p:nvSpPr>
            <p:cNvPr id="29" name="流程图: 资料带 28"/>
            <p:cNvSpPr/>
            <p:nvPr/>
          </p:nvSpPr>
          <p:spPr>
            <a:xfrm>
              <a:off x="5004047" y="2322277"/>
              <a:ext cx="1826141" cy="753531"/>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30" name="TextBox 29"/>
            <p:cNvSpPr txBox="1"/>
            <p:nvPr/>
          </p:nvSpPr>
          <p:spPr>
            <a:xfrm>
              <a:off x="4991394" y="2454818"/>
              <a:ext cx="1615861" cy="683703"/>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zh-CN" altLang="en-US" sz="3200" b="1" dirty="0">
                  <a:solidFill>
                    <a:srgbClr val="FF0000"/>
                  </a:solidFill>
                  <a:latin typeface="楷体" panose="02010609060101010101" pitchFamily="49" charset="-122"/>
                  <a:ea typeface="楷体" panose="02010609060101010101" pitchFamily="49" charset="-122"/>
                </a:rPr>
                <a:t>渔夫</a:t>
              </a:r>
              <a:endParaRPr lang="zh-CN" altLang="en-US" sz="3200" b="1" dirty="0">
                <a:solidFill>
                  <a:srgbClr val="FF0000"/>
                </a:solidFill>
                <a:latin typeface="楷体" panose="02010609060101010101" pitchFamily="49" charset="-122"/>
                <a:ea typeface="楷体" panose="02010609060101010101" pitchFamily="49" charset="-122"/>
              </a:endParaRPr>
            </a:p>
          </p:txBody>
        </p:sp>
      </p:grpSp>
      <p:sp>
        <p:nvSpPr>
          <p:cNvPr id="19" name="文本框 14"/>
          <p:cNvSpPr txBox="1"/>
          <p:nvPr/>
        </p:nvSpPr>
        <p:spPr>
          <a:xfrm>
            <a:off x="536936" y="436158"/>
            <a:ext cx="2147372"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整体感知</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4490" y="488835"/>
            <a:ext cx="366860" cy="456338"/>
          </a:xfrm>
          <a:prstGeom prst="rect">
            <a:avLst/>
          </a:prstGeom>
        </p:spPr>
      </p:pic>
      <p:grpSp>
        <p:nvGrpSpPr>
          <p:cNvPr id="3" name="组合 2"/>
          <p:cNvGrpSpPr/>
          <p:nvPr/>
        </p:nvGrpSpPr>
        <p:grpSpPr>
          <a:xfrm>
            <a:off x="5884064" y="1488624"/>
            <a:ext cx="1853524" cy="753531"/>
            <a:chOff x="4976664" y="2322275"/>
            <a:chExt cx="1853524" cy="753531"/>
          </a:xfrm>
        </p:grpSpPr>
        <p:sp>
          <p:nvSpPr>
            <p:cNvPr id="4" name="流程图: 资料带 3"/>
            <p:cNvSpPr/>
            <p:nvPr/>
          </p:nvSpPr>
          <p:spPr>
            <a:xfrm>
              <a:off x="5004047" y="2322275"/>
              <a:ext cx="1826141" cy="753531"/>
            </a:xfrm>
            <a:prstGeom prst="flowChartPunchedTape">
              <a:avLst/>
            </a:prstGeom>
          </p:spPr>
          <p:style>
            <a:lnRef idx="1">
              <a:schemeClr val="accent1"/>
            </a:lnRef>
            <a:fillRef idx="2">
              <a:schemeClr val="accent1"/>
            </a:fillRef>
            <a:effectRef idx="1">
              <a:schemeClr val="accent1"/>
            </a:effectRef>
            <a:fontRef idx="minor">
              <a:schemeClr val="dk1"/>
            </a:fontRef>
          </p:style>
          <p:txBody>
            <a:bodyPr rtlCol="0" anchor="ctr"/>
            <a:p>
              <a:pPr algn="ctr"/>
              <a:endParaRPr lang="zh-CN" altLang="en-US"/>
            </a:p>
          </p:txBody>
        </p:sp>
        <p:sp>
          <p:nvSpPr>
            <p:cNvPr id="5" name="TextBox 16"/>
            <p:cNvSpPr txBox="1"/>
            <p:nvPr/>
          </p:nvSpPr>
          <p:spPr>
            <a:xfrm>
              <a:off x="4976664" y="2406652"/>
              <a:ext cx="1816100" cy="583565"/>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p>
              <a:r>
                <a:rPr lang="zh-CN" altLang="en-US" sz="3200" b="1" dirty="0">
                  <a:solidFill>
                    <a:srgbClr val="FF0000"/>
                  </a:solidFill>
                  <a:latin typeface="楷体" panose="02010609060101010101" pitchFamily="49" charset="-122"/>
                  <a:ea typeface="楷体" panose="02010609060101010101" pitchFamily="49" charset="-122"/>
                </a:rPr>
                <a:t>邻居西蒙</a:t>
              </a:r>
              <a:endParaRPr lang="zh-CN" altLang="en-US" sz="3200" b="1" dirty="0">
                <a:solidFill>
                  <a:srgbClr val="FF0000"/>
                </a:solidFill>
                <a:latin typeface="楷体" panose="02010609060101010101" pitchFamily="49" charset="-122"/>
                <a:ea typeface="楷体" panose="02010609060101010101" pitchFamily="49" charset="-122"/>
              </a:endParaRPr>
            </a:p>
          </p:txBody>
        </p:sp>
      </p:grpSp>
      <p:sp>
        <p:nvSpPr>
          <p:cNvPr id="6" name="文本框 6"/>
          <p:cNvSpPr txBox="1"/>
          <p:nvPr/>
        </p:nvSpPr>
        <p:spPr>
          <a:xfrm>
            <a:off x="520700" y="3354070"/>
            <a:ext cx="8250555" cy="1124585"/>
          </a:xfrm>
          <a:prstGeom prst="rect">
            <a:avLst/>
          </a:prstGeom>
          <a:noFill/>
        </p:spPr>
        <p:txBody>
          <a:bodyPr wrap="square" rtlCol="0" anchor="t">
            <a:spAutoFit/>
          </a:bodyPr>
          <a:p>
            <a:pPr indent="431800">
              <a:lnSpc>
                <a:spcPct val="12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课文讲述的</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是（              ），</a:t>
            </a:r>
            <a:r>
              <a:rPr lang="zh-CN" altLang="en-US" sz="2800" b="1" dirty="0">
                <a:latin typeface="楷体" panose="02010609060101010101" pitchFamily="49" charset="-122"/>
                <a:ea typeface="楷体" panose="02010609060101010101" pitchFamily="49" charset="-122"/>
                <a:cs typeface="楷体" panose="02010609060101010101" pitchFamily="49" charset="-122"/>
              </a:rPr>
              <a:t>在邻居西蒙死后</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）她</a:t>
            </a:r>
            <a:r>
              <a:rPr lang="zh-CN" altLang="en-US" sz="2800" b="1" dirty="0">
                <a:latin typeface="楷体" panose="02010609060101010101" pitchFamily="49" charset="-122"/>
                <a:ea typeface="楷体" panose="02010609060101010101" pitchFamily="49" charset="-122"/>
                <a:cs typeface="楷体" panose="02010609060101010101" pitchFamily="49" charset="-122"/>
              </a:rPr>
              <a:t>的两个孩子的</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故事。</a:t>
            </a:r>
            <a:endParaRPr lang="zh-CN" altLang="en-US" sz="2400" dirty="0">
              <a:latin typeface="+mn-ea"/>
            </a:endParaRPr>
          </a:p>
        </p:txBody>
      </p:sp>
      <p:sp>
        <p:nvSpPr>
          <p:cNvPr id="7" name="文本框 6"/>
          <p:cNvSpPr txBox="1"/>
          <p:nvPr/>
        </p:nvSpPr>
        <p:spPr>
          <a:xfrm>
            <a:off x="2316966" y="3923964"/>
            <a:ext cx="1627369" cy="523220"/>
          </a:xfrm>
          <a:prstGeom prst="rect">
            <a:avLst/>
          </a:prstGeom>
          <a:noFill/>
        </p:spPr>
        <p:txBody>
          <a:bodyPr wrap="none" rtlCol="0">
            <a:spAutoFit/>
          </a:bodyPr>
          <a:p>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主动收养</a:t>
            </a:r>
            <a:endParaRPr lang="zh-CN" altLang="en-US" sz="28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8" name="TextBox 7"/>
          <p:cNvSpPr txBox="1"/>
          <p:nvPr/>
        </p:nvSpPr>
        <p:spPr>
          <a:xfrm>
            <a:off x="3790590" y="3400604"/>
            <a:ext cx="2709396" cy="523220"/>
          </a:xfrm>
          <a:prstGeom prst="rect">
            <a:avLst/>
          </a:prstGeom>
          <a:noFill/>
        </p:spPr>
        <p:txBody>
          <a:bodyPr wrap="none" rtlCol="0">
            <a:spAutoFit/>
          </a:bodyPr>
          <a:p>
            <a:r>
              <a:rPr lang="zh-CN" altLang="en-US" sz="2800" b="1" dirty="0">
                <a:solidFill>
                  <a:srgbClr val="FF0000"/>
                </a:solidFill>
                <a:latin typeface="楷体" panose="02010609060101010101" pitchFamily="49" charset="-122"/>
                <a:ea typeface="楷体" panose="02010609060101010101" pitchFamily="49" charset="-122"/>
              </a:rPr>
              <a:t>渔夫和妻子桑娜</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9" name="文本框 10"/>
          <p:cNvSpPr txBox="1"/>
          <p:nvPr/>
        </p:nvSpPr>
        <p:spPr>
          <a:xfrm>
            <a:off x="2164080" y="2940050"/>
            <a:ext cx="2547620" cy="46037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2400" b="1" dirty="0" smtClean="0">
                <a:latin typeface="宋体" panose="02010600030101010101" pitchFamily="2" charset="-122"/>
                <a:ea typeface="宋体" panose="02010600030101010101" pitchFamily="2" charset="-122"/>
              </a:rPr>
              <a:t>（</a:t>
            </a:r>
            <a:r>
              <a:rPr lang="zh-CN" altLang="en-US" sz="2400" b="1" dirty="0" smtClean="0">
                <a:solidFill>
                  <a:srgbClr val="C00000"/>
                </a:solidFill>
                <a:latin typeface="宋体" panose="02010600030101010101" pitchFamily="2" charset="-122"/>
                <a:ea typeface="宋体" panose="02010600030101010101" pitchFamily="2" charset="-122"/>
              </a:rPr>
              <a:t>课后第一题</a:t>
            </a:r>
            <a:r>
              <a:rPr lang="zh-CN" altLang="en-US" sz="2400" b="1" dirty="0" smtClean="0">
                <a:latin typeface="宋体" panose="02010600030101010101" pitchFamily="2" charset="-122"/>
                <a:ea typeface="宋体" panose="02010600030101010101" pitchFamily="2" charset="-122"/>
              </a:rPr>
              <a:t>）</a:t>
            </a:r>
            <a:endParaRPr lang="zh-CN" altLang="en-US" sz="2400" b="1" dirty="0" smtClean="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heckerboard(across)">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4589045" y="2582734"/>
            <a:ext cx="407804" cy="284693"/>
          </a:xfrm>
          <a:prstGeom prst="rect">
            <a:avLst/>
          </a:prstGeom>
          <a:noFill/>
        </p:spPr>
        <p:txBody>
          <a:bodyPr wrap="none" lIns="68580" tIns="34290" rIns="68580" bIns="34290" rtlCol="0" anchor="t">
            <a:spAutoFit/>
          </a:bodyPr>
          <a:lstStyle/>
          <a:p>
            <a:r>
              <a:rPr lang="en-US" altLang="zh-CN" b="1" dirty="0">
                <a:latin typeface="楷体" panose="02010609060101010101" pitchFamily="49" charset="-122"/>
                <a:ea typeface="楷体" panose="02010609060101010101" pitchFamily="49" charset="-122"/>
                <a:sym typeface="+mn-ea"/>
              </a:rPr>
              <a:t>   </a:t>
            </a:r>
            <a:endParaRPr lang="zh-CN" altLang="en-US"/>
          </a:p>
        </p:txBody>
      </p:sp>
      <p:sp>
        <p:nvSpPr>
          <p:cNvPr id="22" name="文本框 6"/>
          <p:cNvSpPr txBox="1"/>
          <p:nvPr/>
        </p:nvSpPr>
        <p:spPr>
          <a:xfrm>
            <a:off x="395536" y="791295"/>
            <a:ext cx="8136904" cy="3290570"/>
          </a:xfrm>
          <a:prstGeom prst="rect">
            <a:avLst/>
          </a:prstGeom>
          <a:noFill/>
        </p:spPr>
        <p:txBody>
          <a:bodyPr wrap="square" rtlCol="0" anchor="t">
            <a:spAutoFit/>
          </a:bodyPr>
          <a:lstStyle/>
          <a:p>
            <a:pPr>
              <a:lnSpc>
                <a:spcPct val="130000"/>
              </a:lnSpc>
            </a:pPr>
            <a:r>
              <a:rPr lang="zh-CN" altLang="en-US" sz="3200" b="1" dirty="0">
                <a:latin typeface="楷体" panose="02010609060101010101" pitchFamily="49" charset="-122"/>
                <a:ea typeface="楷体" panose="02010609060101010101" pitchFamily="49" charset="-122"/>
              </a:rPr>
              <a:t>    默读课文，思考：本文按照故事情节发展可分为哪几个部分？</a:t>
            </a:r>
            <a:endParaRPr lang="en-US" altLang="zh-CN" sz="3200" b="1" dirty="0">
              <a:latin typeface="楷体" panose="02010609060101010101" pitchFamily="49" charset="-122"/>
              <a:ea typeface="楷体" panose="02010609060101010101" pitchFamily="49" charset="-122"/>
            </a:endParaRPr>
          </a:p>
          <a:p>
            <a:pPr>
              <a:lnSpc>
                <a:spcPct val="130000"/>
              </a:lnSpc>
            </a:pPr>
            <a:r>
              <a:rPr lang="en-US" altLang="zh-CN" sz="3200" b="1" dirty="0">
                <a:latin typeface="楷体" panose="02010609060101010101" pitchFamily="49" charset="-122"/>
                <a:ea typeface="楷体" panose="02010609060101010101" pitchFamily="49" charset="-122"/>
              </a:rPr>
              <a:t>1.</a:t>
            </a:r>
            <a:r>
              <a:rPr lang="en-US" altLang="zh-CN" sz="3200" b="1" u="sng" dirty="0">
                <a:latin typeface="楷体" panose="02010609060101010101" pitchFamily="49" charset="-122"/>
                <a:ea typeface="楷体" panose="02010609060101010101" pitchFamily="49" charset="-122"/>
              </a:rPr>
              <a:t>                                   </a:t>
            </a:r>
            <a:r>
              <a:rPr lang="zh-CN" altLang="en-US" sz="3200" b="1" u="sng" dirty="0">
                <a:latin typeface="楷体" panose="02010609060101010101" pitchFamily="49" charset="-122"/>
                <a:ea typeface="楷体" panose="02010609060101010101" pitchFamily="49" charset="-122"/>
              </a:rPr>
              <a:t>。</a:t>
            </a:r>
            <a:endParaRPr lang="zh-CN" altLang="en-US" sz="3200" b="1" dirty="0">
              <a:latin typeface="楷体" panose="02010609060101010101" pitchFamily="49" charset="-122"/>
              <a:ea typeface="楷体" panose="02010609060101010101" pitchFamily="49" charset="-122"/>
            </a:endParaRPr>
          </a:p>
          <a:p>
            <a:pPr>
              <a:lnSpc>
                <a:spcPct val="130000"/>
              </a:lnSpc>
            </a:pPr>
            <a:r>
              <a:rPr lang="en-US" altLang="zh-CN" sz="3200" b="1" dirty="0">
                <a:latin typeface="楷体" panose="02010609060101010101" pitchFamily="49" charset="-122"/>
                <a:ea typeface="楷体" panose="02010609060101010101" pitchFamily="49" charset="-122"/>
              </a:rPr>
              <a:t>2.</a:t>
            </a:r>
            <a:r>
              <a:rPr lang="zh-CN" altLang="en-US" sz="3200" b="1" u="sng" dirty="0">
                <a:latin typeface="楷体" panose="02010609060101010101" pitchFamily="49" charset="-122"/>
                <a:ea typeface="楷体" panose="02010609060101010101" pitchFamily="49" charset="-122"/>
              </a:rPr>
              <a:t>                                   。</a:t>
            </a:r>
            <a:endParaRPr lang="zh-CN" altLang="en-US" sz="3200" b="1" dirty="0">
              <a:latin typeface="楷体" panose="02010609060101010101" pitchFamily="49" charset="-122"/>
              <a:ea typeface="楷体" panose="02010609060101010101" pitchFamily="49" charset="-122"/>
            </a:endParaRPr>
          </a:p>
          <a:p>
            <a:pPr>
              <a:lnSpc>
                <a:spcPct val="130000"/>
              </a:lnSpc>
            </a:pPr>
            <a:r>
              <a:rPr lang="en-US" altLang="zh-CN" sz="3200" b="1" dirty="0">
                <a:latin typeface="楷体" panose="02010609060101010101" pitchFamily="49" charset="-122"/>
                <a:ea typeface="楷体" panose="02010609060101010101" pitchFamily="49" charset="-122"/>
              </a:rPr>
              <a:t>3.</a:t>
            </a:r>
            <a:r>
              <a:rPr lang="zh-CN" altLang="en-US" sz="3200" b="1" u="sng" dirty="0">
                <a:latin typeface="楷体" panose="02010609060101010101" pitchFamily="49" charset="-122"/>
                <a:ea typeface="楷体" panose="02010609060101010101" pitchFamily="49" charset="-122"/>
              </a:rPr>
              <a:t>                                   。</a:t>
            </a:r>
            <a:endParaRPr lang="en-US" altLang="zh-CN" sz="3200" b="1" dirty="0">
              <a:latin typeface="楷体" panose="02010609060101010101" pitchFamily="49" charset="-122"/>
              <a:ea typeface="楷体" panose="02010609060101010101" pitchFamily="49" charset="-122"/>
            </a:endParaRPr>
          </a:p>
        </p:txBody>
      </p:sp>
      <p:sp>
        <p:nvSpPr>
          <p:cNvPr id="6" name="文本框 6"/>
          <p:cNvSpPr txBox="1"/>
          <p:nvPr/>
        </p:nvSpPr>
        <p:spPr>
          <a:xfrm>
            <a:off x="759473" y="2103194"/>
            <a:ext cx="7182798"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桑娜焦急等待着出海捕鱼的丈夫归来</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7" name="文本框 6"/>
          <p:cNvSpPr txBox="1"/>
          <p:nvPr/>
        </p:nvSpPr>
        <p:spPr>
          <a:xfrm>
            <a:off x="790682" y="2729535"/>
            <a:ext cx="7272808"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邻居西蒙病死，桑娜把两个孩子抱回家</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8" name="文本框 7"/>
          <p:cNvSpPr txBox="1"/>
          <p:nvPr/>
        </p:nvSpPr>
        <p:spPr>
          <a:xfrm>
            <a:off x="759473" y="3331091"/>
            <a:ext cx="7272808" cy="58356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渔夫主动提出把西蒙的孩子抱过来抚养</a:t>
            </a:r>
            <a:endParaRPr lang="zh-CN" altLang="en-US" sz="32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20"/>
          <p:cNvSpPr/>
          <p:nvPr/>
        </p:nvSpPr>
        <p:spPr>
          <a:xfrm>
            <a:off x="1114857" y="1922160"/>
            <a:ext cx="6408712" cy="1763560"/>
          </a:xfrm>
          <a:prstGeom prst="rect">
            <a:avLst/>
          </a:prstGeom>
          <a:noFill/>
          <a:ln w="9525">
            <a:noFill/>
          </a:ln>
        </p:spPr>
        <p:txBody>
          <a:bodyPr wrap="square" lIns="68580" tIns="34290" rIns="68580" bIns="34290">
            <a:spAutoFit/>
          </a:bodyPr>
          <a:lstStyle/>
          <a:p>
            <a:pPr>
              <a:lnSpc>
                <a:spcPct val="120000"/>
              </a:lnSpc>
            </a:pPr>
            <a:r>
              <a:rPr lang="zh-CN" altLang="en-US" sz="3200" b="1" dirty="0">
                <a:latin typeface="楷体" panose="02010609060101010101" pitchFamily="49" charset="-122"/>
                <a:ea typeface="楷体" panose="02010609060101010101" pitchFamily="49" charset="-122"/>
              </a:rPr>
              <a:t>（</a:t>
            </a:r>
            <a:r>
              <a:rPr lang="en-US" altLang="zh-CN" sz="3200" b="1" dirty="0">
                <a:latin typeface="楷体" panose="02010609060101010101" pitchFamily="49" charset="-122"/>
                <a:ea typeface="楷体" panose="02010609060101010101" pitchFamily="49" charset="-122"/>
              </a:rPr>
              <a:t>     )</a:t>
            </a:r>
            <a:r>
              <a:rPr lang="zh-CN" altLang="en-US" sz="3200" b="1" dirty="0">
                <a:latin typeface="楷体" panose="02010609060101010101" pitchFamily="49" charset="-122"/>
                <a:ea typeface="楷体" panose="02010609060101010101" pitchFamily="49" charset="-122"/>
              </a:rPr>
              <a:t>的波涛  （    </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的狂风</a:t>
            </a:r>
            <a:endParaRPr lang="en-US" altLang="zh-CN" sz="3200" b="1" dirty="0">
              <a:latin typeface="楷体" panose="02010609060101010101" pitchFamily="49" charset="-122"/>
              <a:ea typeface="楷体" panose="02010609060101010101" pitchFamily="49" charset="-122"/>
            </a:endParaRPr>
          </a:p>
          <a:p>
            <a:pPr>
              <a:lnSpc>
                <a:spcPct val="120000"/>
              </a:lnSpc>
            </a:pPr>
            <a:r>
              <a:rPr lang="zh-CN" altLang="en-US" sz="3200" b="1" dirty="0">
                <a:latin typeface="楷体" panose="02010609060101010101" pitchFamily="49" charset="-122"/>
                <a:ea typeface="楷体" panose="02010609060101010101" pitchFamily="49" charset="-122"/>
              </a:rPr>
              <a:t>（</a:t>
            </a:r>
            <a:r>
              <a:rPr lang="en-US" altLang="zh-CN" sz="3200" b="1" dirty="0">
                <a:latin typeface="楷体" panose="02010609060101010101" pitchFamily="49" charset="-122"/>
                <a:ea typeface="楷体" panose="02010609060101010101" pitchFamily="49" charset="-122"/>
              </a:rPr>
              <a:t>     )</a:t>
            </a:r>
            <a:r>
              <a:rPr lang="zh-CN" altLang="en-US" sz="3200" b="1" dirty="0">
                <a:latin typeface="楷体" panose="02010609060101010101" pitchFamily="49" charset="-122"/>
                <a:ea typeface="楷体" panose="02010609060101010101" pitchFamily="49" charset="-122"/>
              </a:rPr>
              <a:t>的神情  （    </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的小屋</a:t>
            </a:r>
            <a:endParaRPr lang="zh-CN" altLang="en-US" sz="3200" b="1" dirty="0">
              <a:latin typeface="楷体" panose="02010609060101010101" pitchFamily="49" charset="-122"/>
              <a:ea typeface="楷体" panose="02010609060101010101" pitchFamily="49" charset="-122"/>
            </a:endParaRPr>
          </a:p>
          <a:p>
            <a:pPr>
              <a:lnSpc>
                <a:spcPct val="120000"/>
              </a:lnSpc>
            </a:pPr>
            <a:r>
              <a:rPr lang="zh-CN" altLang="en-US" sz="3200" b="1" dirty="0">
                <a:latin typeface="楷体" panose="02010609060101010101" pitchFamily="49" charset="-122"/>
                <a:ea typeface="楷体" panose="02010609060101010101" pitchFamily="49" charset="-122"/>
              </a:rPr>
              <a:t>（     </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的天气  （    </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的寡妇</a:t>
            </a:r>
            <a:endParaRPr lang="zh-CN" altLang="en-US" sz="3200" b="1" dirty="0">
              <a:latin typeface="楷体" panose="02010609060101010101" pitchFamily="49" charset="-122"/>
              <a:ea typeface="楷体" panose="02010609060101010101" pitchFamily="49" charset="-122"/>
            </a:endParaRPr>
          </a:p>
        </p:txBody>
      </p:sp>
      <p:sp>
        <p:nvSpPr>
          <p:cNvPr id="2" name="矩形 1"/>
          <p:cNvSpPr/>
          <p:nvPr/>
        </p:nvSpPr>
        <p:spPr>
          <a:xfrm>
            <a:off x="1042849" y="1130072"/>
            <a:ext cx="5466080" cy="583565"/>
          </a:xfrm>
          <a:prstGeom prst="rect">
            <a:avLst/>
          </a:prstGeom>
        </p:spPr>
        <p:txBody>
          <a:bodyPr wrap="none">
            <a:spAutoFit/>
          </a:bodyPr>
          <a:lstStyle/>
          <a:p>
            <a:r>
              <a:rPr lang="zh-CN" altLang="en-US" sz="3200" dirty="0">
                <a:latin typeface="黑体" panose="02010609060101010101" pitchFamily="49" charset="-122"/>
                <a:ea typeface="黑体" panose="02010609060101010101" pitchFamily="49" charset="-122"/>
              </a:rPr>
              <a:t>一、添枝加叶（补充词语）。</a:t>
            </a:r>
            <a:endParaRPr lang="zh-CN" altLang="en-US" sz="3200" dirty="0">
              <a:latin typeface="黑体" panose="02010609060101010101" pitchFamily="49" charset="-122"/>
              <a:ea typeface="黑体" panose="02010609060101010101" pitchFamily="49" charset="-122"/>
            </a:endParaRPr>
          </a:p>
        </p:txBody>
      </p:sp>
      <p:sp>
        <p:nvSpPr>
          <p:cNvPr id="8" name="文本框 6"/>
          <p:cNvSpPr txBox="1"/>
          <p:nvPr/>
        </p:nvSpPr>
        <p:spPr>
          <a:xfrm>
            <a:off x="1512849" y="1935554"/>
            <a:ext cx="1076223"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汹涌</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9" name="文本框 6"/>
          <p:cNvSpPr txBox="1"/>
          <p:nvPr/>
        </p:nvSpPr>
        <p:spPr>
          <a:xfrm>
            <a:off x="4787265" y="1935555"/>
            <a:ext cx="1152128"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呼啸</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0" name="文本框 6"/>
          <p:cNvSpPr txBox="1"/>
          <p:nvPr/>
        </p:nvSpPr>
        <p:spPr>
          <a:xfrm>
            <a:off x="1526088" y="2533723"/>
            <a:ext cx="1152128"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严肃</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1" name="文本框 6"/>
          <p:cNvSpPr txBox="1"/>
          <p:nvPr/>
        </p:nvSpPr>
        <p:spPr>
          <a:xfrm>
            <a:off x="4756332" y="2533723"/>
            <a:ext cx="1152128"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温暖</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2" name="文本框 6"/>
          <p:cNvSpPr txBox="1"/>
          <p:nvPr/>
        </p:nvSpPr>
        <p:spPr>
          <a:xfrm>
            <a:off x="1502220" y="3114339"/>
            <a:ext cx="1152128"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恶劣</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3" name="文本框 6"/>
          <p:cNvSpPr txBox="1"/>
          <p:nvPr/>
        </p:nvSpPr>
        <p:spPr>
          <a:xfrm>
            <a:off x="4785653" y="3107641"/>
            <a:ext cx="1152128" cy="584775"/>
          </a:xfrm>
          <a:prstGeom prst="rect">
            <a:avLst/>
          </a:prstGeom>
        </p:spPr>
        <p:txBody>
          <a:bodyPr wrap="square">
            <a:spAutoFit/>
          </a:bodyPr>
          <a:lstStyle>
            <a:defPPr>
              <a:defRPr lang="zh-CN"/>
            </a:defPPr>
            <a:lvl1pPr>
              <a:defRPr sz="4000">
                <a:solidFill>
                  <a:schemeClr val="bg1"/>
                </a:solidFill>
                <a:latin typeface="迷你简毡笔黑" panose="03000509000000000000" pitchFamily="65" charset="-122"/>
                <a:ea typeface="迷你简毡笔黑" panose="03000509000000000000" pitchFamily="65" charset="-122"/>
              </a:defRPr>
            </a:lvl1pPr>
          </a:lstStyle>
          <a:p>
            <a:r>
              <a:rPr lang="zh-CN" altLang="en-US" sz="3200" b="1" dirty="0">
                <a:solidFill>
                  <a:srgbClr val="FF0000"/>
                </a:solidFill>
                <a:latin typeface="楷体" panose="02010609060101010101" pitchFamily="49" charset="-122"/>
                <a:ea typeface="楷体" panose="02010609060101010101" pitchFamily="49" charset="-122"/>
              </a:rPr>
              <a:t>可怜</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6" name="文本框 14"/>
          <p:cNvSpPr txBox="1"/>
          <p:nvPr/>
        </p:nvSpPr>
        <p:spPr>
          <a:xfrm>
            <a:off x="624428" y="411510"/>
            <a:ext cx="2003356" cy="561692"/>
          </a:xfrm>
          <a:prstGeom prst="rect">
            <a:avLst/>
          </a:prstGeom>
          <a:noFill/>
        </p:spPr>
        <p:txBody>
          <a:bodyPr wrap="square" lIns="68580" tIns="34290" rIns="68580" bIns="34290" rtlCol="0">
            <a:spAutoFit/>
          </a:bodyPr>
          <a:p>
            <a:r>
              <a:rPr lang="zh-CN" altLang="en-US" sz="3200" b="1" dirty="0">
                <a:solidFill>
                  <a:srgbClr val="875000"/>
                </a:solidFill>
                <a:latin typeface="幼圆" panose="02010509060101010101" pitchFamily="49" charset="-122"/>
                <a:ea typeface="幼圆" panose="02010509060101010101" pitchFamily="49" charset="-122"/>
              </a:rPr>
              <a:t>课堂演练</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24620" y="464186"/>
            <a:ext cx="366860" cy="4563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a:spLocks noChangeArrowheads="1"/>
          </p:cNvSpPr>
          <p:nvPr/>
        </p:nvSpPr>
        <p:spPr bwMode="auto">
          <a:xfrm>
            <a:off x="128905" y="1289685"/>
            <a:ext cx="8771890" cy="2676525"/>
          </a:xfrm>
          <a:prstGeom prst="rect">
            <a:avLst/>
          </a:prstGeom>
          <a:noFill/>
          <a:ln w="9525">
            <a:noFill/>
            <a:miter lim="800000"/>
          </a:ln>
        </p:spPr>
        <p:txBody>
          <a:bodyPr wrap="square">
            <a:spAutoFit/>
          </a:bodyPr>
          <a:lstStyle/>
          <a:p>
            <a:pPr indent="647700" defTabSz="914400" fontAlgn="base">
              <a:lnSpc>
                <a:spcPct val="150000"/>
              </a:lnSpc>
              <a:spcBef>
                <a:spcPct val="0"/>
              </a:spcBef>
              <a:spcAft>
                <a:spcPct val="0"/>
              </a:spcAft>
            </a:pPr>
            <a:r>
              <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1.</a:t>
            </a:r>
            <a:r>
              <a:rPr lang="zh-CN" altLang="en-US" sz="2800" b="1" dirty="0">
                <a:solidFill>
                  <a:prstClr val="black"/>
                </a:solidFill>
                <a:latin typeface="楷体" panose="02010609060101010101" pitchFamily="49" charset="-122"/>
                <a:ea typeface="楷体" panose="02010609060101010101" pitchFamily="49" charset="-122"/>
                <a:cs typeface="楷体" panose="02010609060101010101" pitchFamily="49" charset="-122"/>
              </a:rPr>
              <a:t>形容担心灾祸临头，恐慌不安。（      </a:t>
            </a:r>
            <a:r>
              <a:rPr lang="zh-CN" altLang="en-US"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dirty="0">
                <a:solidFill>
                  <a:prstClr val="black"/>
                </a:solidFill>
                <a:latin typeface="楷体" panose="02010609060101010101" pitchFamily="49" charset="-122"/>
                <a:ea typeface="楷体" panose="02010609060101010101" pitchFamily="49" charset="-122"/>
                <a:cs typeface="楷体" panose="02010609060101010101" pitchFamily="49" charset="-122"/>
              </a:rPr>
              <a:t>）</a:t>
            </a:r>
            <a:endPar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endParaRPr>
          </a:p>
          <a:p>
            <a:pPr indent="647700" defTabSz="914400" fontAlgn="base">
              <a:lnSpc>
                <a:spcPct val="150000"/>
              </a:lnSpc>
              <a:spcBef>
                <a:spcPct val="0"/>
              </a:spcBef>
              <a:spcAft>
                <a:spcPct val="0"/>
              </a:spcAft>
            </a:pPr>
            <a:r>
              <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2.</a:t>
            </a:r>
            <a:r>
              <a:rPr lang="zh-CN" altLang="en-US" sz="2800" b="1" dirty="0">
                <a:solidFill>
                  <a:prstClr val="black"/>
                </a:solidFill>
                <a:latin typeface="楷体" panose="02010609060101010101" pitchFamily="49" charset="-122"/>
                <a:ea typeface="楷体" panose="02010609060101010101" pitchFamily="49" charset="-122"/>
                <a:cs typeface="楷体" panose="02010609060101010101" pitchFamily="49" charset="-122"/>
              </a:rPr>
              <a:t>心神极为不安。（            </a:t>
            </a:r>
            <a:r>
              <a:rPr lang="zh-CN" altLang="en-US"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a:t>
            </a:r>
            <a:endPar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endParaRPr>
          </a:p>
          <a:p>
            <a:pPr indent="647700" defTabSz="914400" fontAlgn="base">
              <a:lnSpc>
                <a:spcPct val="150000"/>
              </a:lnSpc>
              <a:spcBef>
                <a:spcPct val="0"/>
              </a:spcBef>
              <a:spcAft>
                <a:spcPct val="0"/>
              </a:spcAft>
            </a:pPr>
            <a:r>
              <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3.</a:t>
            </a:r>
            <a:r>
              <a:rPr lang="zh-CN" altLang="en-US" sz="2800" b="1" dirty="0">
                <a:solidFill>
                  <a:prstClr val="black"/>
                </a:solidFill>
                <a:latin typeface="楷体" panose="02010609060101010101" pitchFamily="49" charset="-122"/>
                <a:ea typeface="楷体" panose="02010609060101010101" pitchFamily="49" charset="-122"/>
                <a:cs typeface="楷体" panose="02010609060101010101" pitchFamily="49" charset="-122"/>
              </a:rPr>
              <a:t>形容声势浩大，不可阻挡。</a:t>
            </a:r>
            <a:r>
              <a:rPr lang="zh-CN" altLang="en-US"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            ）</a:t>
            </a:r>
            <a:endPar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endParaRPr>
          </a:p>
          <a:p>
            <a:pPr indent="647700" defTabSz="914400" fontAlgn="base">
              <a:lnSpc>
                <a:spcPct val="150000"/>
              </a:lnSpc>
              <a:spcBef>
                <a:spcPct val="0"/>
              </a:spcBef>
              <a:spcAft>
                <a:spcPct val="0"/>
              </a:spcAft>
            </a:pPr>
            <a:r>
              <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4.</a:t>
            </a:r>
            <a:r>
              <a:rPr lang="zh-CN" altLang="en-US" sz="2800" b="1" dirty="0">
                <a:solidFill>
                  <a:prstClr val="black"/>
                </a:solidFill>
                <a:latin typeface="楷体" panose="02010609060101010101" pitchFamily="49" charset="-122"/>
                <a:ea typeface="楷体" panose="02010609060101010101" pitchFamily="49" charset="-122"/>
                <a:cs typeface="楷体" panose="02010609060101010101" pitchFamily="49" charset="-122"/>
              </a:rPr>
              <a:t>指神力的护卫帮助</a:t>
            </a:r>
            <a:r>
              <a:rPr lang="zh-CN" altLang="en-US"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          ）</a:t>
            </a:r>
            <a:endParaRPr lang="zh-CN" altLang="en-US"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endParaRPr>
          </a:p>
        </p:txBody>
      </p:sp>
      <p:sp>
        <p:nvSpPr>
          <p:cNvPr id="27" name="Rectangle 5"/>
          <p:cNvSpPr>
            <a:spLocks noChangeArrowheads="1"/>
          </p:cNvSpPr>
          <p:nvPr/>
        </p:nvSpPr>
        <p:spPr bwMode="auto">
          <a:xfrm>
            <a:off x="6795552" y="1421996"/>
            <a:ext cx="1612900" cy="521970"/>
          </a:xfrm>
          <a:prstGeom prst="rect">
            <a:avLst/>
          </a:prstGeom>
          <a:noFill/>
          <a:ln w="9525">
            <a:noFill/>
            <a:miter lim="800000"/>
          </a:ln>
          <a:effectLst/>
        </p:spPr>
        <p:txBody>
          <a:bodyPr wrap="none">
            <a:spAutoFit/>
          </a:bodyPr>
          <a:lstStyle/>
          <a:p>
            <a:pPr defTabSz="914400" fontAlgn="base">
              <a:spcBef>
                <a:spcPct val="0"/>
              </a:spcBef>
              <a:spcAft>
                <a:spcPct val="0"/>
              </a:spcAft>
            </a:pPr>
            <a:r>
              <a:rPr lang="zh-CN" altLang="en-US" sz="2800" b="1" dirty="0">
                <a:solidFill>
                  <a:srgbClr val="CC0000"/>
                </a:solidFill>
                <a:latin typeface="楷体" panose="02010609060101010101" pitchFamily="49" charset="-122"/>
                <a:ea typeface="楷体" panose="02010609060101010101" pitchFamily="49" charset="-122"/>
              </a:rPr>
              <a:t>心惊肉跳</a:t>
            </a:r>
            <a:endParaRPr lang="zh-CN" altLang="en-US" sz="2800" b="1" dirty="0">
              <a:solidFill>
                <a:srgbClr val="CC0000"/>
              </a:solidFill>
              <a:latin typeface="楷体" panose="02010609060101010101" pitchFamily="49" charset="-122"/>
              <a:ea typeface="楷体" panose="02010609060101010101" pitchFamily="49" charset="-122"/>
            </a:endParaRPr>
          </a:p>
        </p:txBody>
      </p:sp>
      <p:sp>
        <p:nvSpPr>
          <p:cNvPr id="28" name="Rectangle 6"/>
          <p:cNvSpPr>
            <a:spLocks noChangeArrowheads="1"/>
          </p:cNvSpPr>
          <p:nvPr/>
        </p:nvSpPr>
        <p:spPr bwMode="auto">
          <a:xfrm>
            <a:off x="4356026" y="2067311"/>
            <a:ext cx="1605280" cy="521970"/>
          </a:xfrm>
          <a:prstGeom prst="rect">
            <a:avLst/>
          </a:prstGeom>
          <a:noFill/>
          <a:ln w="9525">
            <a:noFill/>
            <a:miter lim="800000"/>
          </a:ln>
          <a:effectLst/>
        </p:spPr>
        <p:txBody>
          <a:bodyPr wrap="none">
            <a:spAutoFit/>
          </a:bodyPr>
          <a:lstStyle/>
          <a:p>
            <a:pPr defTabSz="914400" fontAlgn="base">
              <a:spcBef>
                <a:spcPct val="0"/>
              </a:spcBef>
              <a:spcAft>
                <a:spcPct val="0"/>
              </a:spcAft>
            </a:pPr>
            <a:r>
              <a:rPr lang="zh-CN" altLang="en-US" sz="2800" b="1" dirty="0">
                <a:solidFill>
                  <a:srgbClr val="CC0000"/>
                </a:solidFill>
                <a:latin typeface="楷体" panose="02010609060101010101" pitchFamily="49" charset="-122"/>
                <a:ea typeface="楷体" panose="02010609060101010101" pitchFamily="49" charset="-122"/>
              </a:rPr>
              <a:t>忐忑不安</a:t>
            </a:r>
            <a:endParaRPr lang="zh-CN" altLang="en-US" sz="2800" b="1" dirty="0">
              <a:solidFill>
                <a:srgbClr val="CC0000"/>
              </a:solidFill>
              <a:latin typeface="楷体" panose="02010609060101010101" pitchFamily="49" charset="-122"/>
              <a:ea typeface="楷体" panose="02010609060101010101" pitchFamily="49" charset="-122"/>
            </a:endParaRPr>
          </a:p>
        </p:txBody>
      </p:sp>
      <p:sp>
        <p:nvSpPr>
          <p:cNvPr id="29" name="Rectangle 12"/>
          <p:cNvSpPr>
            <a:spLocks noChangeArrowheads="1"/>
          </p:cNvSpPr>
          <p:nvPr/>
        </p:nvSpPr>
        <p:spPr bwMode="auto">
          <a:xfrm>
            <a:off x="6156891" y="2722774"/>
            <a:ext cx="1605280" cy="521970"/>
          </a:xfrm>
          <a:prstGeom prst="rect">
            <a:avLst/>
          </a:prstGeom>
          <a:noFill/>
          <a:ln w="9525">
            <a:noFill/>
            <a:miter lim="800000"/>
          </a:ln>
          <a:effectLst/>
        </p:spPr>
        <p:txBody>
          <a:bodyPr wrap="none">
            <a:spAutoFit/>
          </a:bodyPr>
          <a:lstStyle/>
          <a:p>
            <a:pPr defTabSz="914400" fontAlgn="base">
              <a:spcBef>
                <a:spcPct val="0"/>
              </a:spcBef>
              <a:spcAft>
                <a:spcPct val="0"/>
              </a:spcAft>
            </a:pPr>
            <a:r>
              <a:rPr lang="zh-CN" altLang="en-US" sz="2800" b="1" dirty="0">
                <a:solidFill>
                  <a:srgbClr val="CC0000"/>
                </a:solidFill>
                <a:latin typeface="楷体" panose="02010609060101010101" pitchFamily="49" charset="-122"/>
                <a:ea typeface="楷体" panose="02010609060101010101" pitchFamily="49" charset="-122"/>
              </a:rPr>
              <a:t>汹涌澎湃</a:t>
            </a:r>
            <a:endParaRPr lang="zh-CN" altLang="en-US" sz="2800" b="1" dirty="0">
              <a:solidFill>
                <a:srgbClr val="CC0000"/>
              </a:solidFill>
              <a:latin typeface="楷体" panose="02010609060101010101" pitchFamily="49" charset="-122"/>
              <a:ea typeface="楷体" panose="02010609060101010101" pitchFamily="49" charset="-122"/>
            </a:endParaRPr>
          </a:p>
        </p:txBody>
      </p:sp>
      <p:sp>
        <p:nvSpPr>
          <p:cNvPr id="30" name="Rectangle 7"/>
          <p:cNvSpPr>
            <a:spLocks noChangeArrowheads="1"/>
          </p:cNvSpPr>
          <p:nvPr/>
        </p:nvSpPr>
        <p:spPr bwMode="auto">
          <a:xfrm>
            <a:off x="5262791" y="3372229"/>
            <a:ext cx="894080" cy="521970"/>
          </a:xfrm>
          <a:prstGeom prst="rect">
            <a:avLst/>
          </a:prstGeom>
          <a:noFill/>
          <a:ln w="9525">
            <a:noFill/>
            <a:miter lim="800000"/>
          </a:ln>
          <a:effectLst/>
        </p:spPr>
        <p:txBody>
          <a:bodyPr wrap="none">
            <a:spAutoFit/>
          </a:bodyPr>
          <a:lstStyle/>
          <a:p>
            <a:pPr defTabSz="914400" fontAlgn="base">
              <a:spcBef>
                <a:spcPct val="0"/>
              </a:spcBef>
              <a:spcAft>
                <a:spcPct val="0"/>
              </a:spcAft>
            </a:pPr>
            <a:r>
              <a:rPr lang="zh-CN" altLang="en-US" sz="2800" b="1" dirty="0">
                <a:solidFill>
                  <a:srgbClr val="CC0000"/>
                </a:solidFill>
                <a:latin typeface="楷体" panose="02010609060101010101" pitchFamily="49" charset="-122"/>
                <a:ea typeface="楷体" panose="02010609060101010101" pitchFamily="49" charset="-122"/>
              </a:rPr>
              <a:t>保佑</a:t>
            </a:r>
            <a:endParaRPr lang="zh-CN" altLang="en-US" sz="2800" b="1" dirty="0">
              <a:solidFill>
                <a:srgbClr val="CC0000"/>
              </a:solidFill>
              <a:latin typeface="楷体" panose="02010609060101010101" pitchFamily="49" charset="-122"/>
              <a:ea typeface="楷体" panose="02010609060101010101" pitchFamily="49" charset="-122"/>
            </a:endParaRPr>
          </a:p>
        </p:txBody>
      </p:sp>
      <p:sp>
        <p:nvSpPr>
          <p:cNvPr id="2" name="矩形 1"/>
          <p:cNvSpPr/>
          <p:nvPr/>
        </p:nvSpPr>
        <p:spPr>
          <a:xfrm>
            <a:off x="545480" y="419494"/>
            <a:ext cx="3738880" cy="737235"/>
          </a:xfrm>
          <a:prstGeom prst="rect">
            <a:avLst/>
          </a:prstGeom>
        </p:spPr>
        <p:txBody>
          <a:bodyPr wrap="none">
            <a:spAutoFit/>
          </a:bodyPr>
          <a:lstStyle/>
          <a:p>
            <a:pPr lvl="0" defTabSz="914400" fontAlgn="base">
              <a:lnSpc>
                <a:spcPct val="150000"/>
              </a:lnSpc>
              <a:spcBef>
                <a:spcPct val="0"/>
              </a:spcBef>
              <a:spcAft>
                <a:spcPct val="0"/>
              </a:spcAft>
            </a:pPr>
            <a:r>
              <a:rPr lang="zh-CN" altLang="en-US" sz="2800" dirty="0">
                <a:solidFill>
                  <a:prstClr val="black"/>
                </a:solidFill>
                <a:latin typeface="黑体" panose="02010609060101010101" pitchFamily="49" charset="-122"/>
                <a:ea typeface="黑体" panose="02010609060101010101" pitchFamily="49" charset="-122"/>
              </a:rPr>
              <a:t>二、</a:t>
            </a:r>
            <a:r>
              <a:rPr lang="zh-CN" altLang="en-US" sz="2800" dirty="0" smtClean="0">
                <a:solidFill>
                  <a:prstClr val="black"/>
                </a:solidFill>
                <a:latin typeface="黑体" panose="02010609060101010101" pitchFamily="49" charset="-122"/>
                <a:ea typeface="黑体" panose="02010609060101010101" pitchFamily="49" charset="-122"/>
              </a:rPr>
              <a:t>根据意思写词语。</a:t>
            </a:r>
            <a:endParaRPr lang="en-US" altLang="zh-CN" sz="2800" dirty="0">
              <a:solidFill>
                <a:prstClr val="black"/>
              </a:solidFill>
              <a:latin typeface="黑体" panose="02010609060101010101" pitchFamily="49" charset="-122"/>
              <a:ea typeface="黑体" panose="02010609060101010101" pitchFamily="49" charset="-122"/>
            </a:endParaRPr>
          </a:p>
        </p:txBody>
      </p:sp>
      <p:pic>
        <p:nvPicPr>
          <p:cNvPr id="12" name="图片 11" descr="u=1923943678,2590681463&amp;fm=26&amp;gp=0.jpg"/>
          <p:cNvPicPr>
            <a:picLocks noChangeAspect="1"/>
          </p:cNvPicPr>
          <p:nvPr/>
        </p:nvPicPr>
        <p:blipFill>
          <a:blip r:embed="rId1" cstate="print">
            <a:clrChange>
              <a:clrFrom>
                <a:srgbClr val="FFFFFF"/>
              </a:clrFrom>
              <a:clrTo>
                <a:srgbClr val="FFFFFF">
                  <a:alpha val="0"/>
                </a:srgbClr>
              </a:clrTo>
            </a:clrChange>
          </a:blip>
          <a:srcRect r="12761"/>
          <a:stretch>
            <a:fillRect/>
          </a:stretch>
        </p:blipFill>
        <p:spPr>
          <a:xfrm rot="840000">
            <a:off x="7707269" y="3234949"/>
            <a:ext cx="964412" cy="12536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7">
                                            <p:txEl>
                                              <p:pRg st="0" end="0"/>
                                            </p:txEl>
                                          </p:spTgt>
                                        </p:tgtEl>
                                        <p:attrNameLst>
                                          <p:attrName>style.visibility</p:attrName>
                                        </p:attrNameLst>
                                      </p:cBhvr>
                                      <p:to>
                                        <p:strVal val="visible"/>
                                      </p:to>
                                    </p:set>
                                    <p:anim calcmode="lin" valueType="num">
                                      <p:cBhvr additive="base">
                                        <p:cTn id="1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ppt_x"/>
                                          </p:val>
                                        </p:tav>
                                        <p:tav tm="100000">
                                          <p:val>
                                            <p:strVal val="#ppt_x"/>
                                          </p:val>
                                        </p:tav>
                                      </p:tavLst>
                                    </p:anim>
                                    <p:anim calcmode="lin" valueType="num">
                                      <p:cBhvr additive="base">
                                        <p:cTn id="2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bldLvl="0" animBg="1"/>
      <p:bldP spid="29" grpId="0" bldLvl="0" animBg="1"/>
      <p:bldP spid="30" grpId="0" bldLvl="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1"/>
          <p:cNvSpPr>
            <a:spLocks noChangeArrowheads="1"/>
          </p:cNvSpPr>
          <p:nvPr/>
        </p:nvSpPr>
        <p:spPr bwMode="auto">
          <a:xfrm>
            <a:off x="139700" y="1513840"/>
            <a:ext cx="8544560" cy="2007235"/>
          </a:xfrm>
          <a:prstGeom prst="rect">
            <a:avLst/>
          </a:prstGeom>
          <a:noFill/>
          <a:ln w="9525">
            <a:noFill/>
            <a:miter lim="800000"/>
          </a:ln>
          <a:effectLst/>
        </p:spPr>
        <p:txBody>
          <a:bodyPr vert="horz" wrap="square" lIns="68580" tIns="34290" rIns="68580" bIns="34290" numCol="1" anchor="ctr" anchorCtr="0" compatLnSpc="1">
            <a:spAutoFit/>
          </a:bodyPr>
          <a:lstStyle/>
          <a:p>
            <a:pPr indent="200025" eaLnBrk="0" fontAlgn="base" hangingPunct="0">
              <a:lnSpc>
                <a:spcPct val="150000"/>
              </a:lnSpc>
              <a:spcBef>
                <a:spcPct val="0"/>
              </a:spcBef>
              <a:spcAft>
                <a:spcPct val="0"/>
              </a:spcAft>
            </a:pPr>
            <a:r>
              <a:rPr lang="en-US" altLang="zh-CN" sz="2800" dirty="0">
                <a:solidFill>
                  <a:srgbClr val="000000"/>
                </a:solidFill>
                <a:latin typeface="楷体" panose="02010609060101010101" pitchFamily="49" charset="-122"/>
                <a:ea typeface="楷体" panose="02010609060101010101" pitchFamily="49" charset="-122"/>
                <a:cs typeface="Times New Roman" panose="02020603050405020304" charset="0"/>
              </a:rPr>
              <a:t>   </a:t>
            </a:r>
            <a:r>
              <a:rPr lang="en-US" altLang="zh-CN" sz="2800" b="1" dirty="0">
                <a:solidFill>
                  <a:srgbClr val="000000"/>
                </a:solidFill>
                <a:latin typeface="楷体" panose="02010609060101010101" pitchFamily="49" charset="-122"/>
                <a:ea typeface="楷体" panose="02010609060101010101" pitchFamily="49" charset="-122"/>
                <a:cs typeface="Times New Roman" panose="02020603050405020304" charset="0"/>
              </a:rPr>
              <a:t>《</a:t>
            </a:r>
            <a:r>
              <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rPr>
              <a:t>穷人</a:t>
            </a:r>
            <a:r>
              <a:rPr lang="en-US" altLang="zh-CN" sz="2800" b="1" dirty="0">
                <a:solidFill>
                  <a:srgbClr val="000000"/>
                </a:solidFill>
                <a:latin typeface="楷体" panose="02010609060101010101" pitchFamily="49" charset="-122"/>
                <a:ea typeface="楷体" panose="02010609060101010101" pitchFamily="49" charset="-122"/>
                <a:cs typeface="Times New Roman" panose="02020603050405020304" charset="0"/>
              </a:rPr>
              <a:t>》</a:t>
            </a:r>
            <a:r>
              <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rPr>
              <a:t>的作者是</a:t>
            </a:r>
            <a:r>
              <a:rPr lang="en-US" altLang="zh-CN" sz="2800" b="1" dirty="0">
                <a:solidFill>
                  <a:srgbClr val="000000"/>
                </a:solidFill>
                <a:latin typeface="楷体" panose="02010609060101010101" pitchFamily="49" charset="-122"/>
                <a:ea typeface="楷体" panose="02010609060101010101" pitchFamily="49" charset="-122"/>
                <a:cs typeface="Times New Roman" panose="02020603050405020304" charset="0"/>
              </a:rPr>
              <a:t>___</a:t>
            </a:r>
            <a:r>
              <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rPr>
              <a:t>国作家</a:t>
            </a:r>
            <a:r>
              <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rPr>
              <a:t>              </a:t>
            </a:r>
            <a:r>
              <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rPr>
              <a:t>。</a:t>
            </a:r>
            <a:r>
              <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rPr>
              <a:t>  </a:t>
            </a:r>
            <a:endPar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endParaRPr>
          </a:p>
          <a:p>
            <a:pPr indent="200025" eaLnBrk="0" fontAlgn="base" hangingPunct="0">
              <a:lnSpc>
                <a:spcPct val="150000"/>
              </a:lnSpc>
              <a:spcBef>
                <a:spcPct val="0"/>
              </a:spcBef>
              <a:spcAft>
                <a:spcPct val="0"/>
              </a:spcAft>
            </a:pPr>
            <a:r>
              <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rPr>
              <a:t>主要记叙了</a:t>
            </a:r>
            <a:r>
              <a:rPr lang="en-US" altLang="zh-CN" sz="2800" b="1" dirty="0">
                <a:solidFill>
                  <a:srgbClr val="000000"/>
                </a:solidFill>
                <a:latin typeface="楷体" panose="02010609060101010101" pitchFamily="49" charset="-122"/>
                <a:ea typeface="楷体" panose="02010609060101010101" pitchFamily="49" charset="-122"/>
                <a:cs typeface="Times New Roman" panose="02020603050405020304" charset="0"/>
              </a:rPr>
              <a:t>_</a:t>
            </a:r>
            <a:r>
              <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rPr>
              <a:t>        </a:t>
            </a:r>
            <a:r>
              <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rPr>
              <a:t>制度下</a:t>
            </a:r>
            <a:r>
              <a:rPr lang="en-US" altLang="zh-CN" sz="2800" b="1" dirty="0">
                <a:solidFill>
                  <a:srgbClr val="000000"/>
                </a:solidFill>
                <a:latin typeface="楷体" panose="02010609060101010101" pitchFamily="49" charset="-122"/>
                <a:ea typeface="楷体" panose="02010609060101010101" pitchFamily="49" charset="-122"/>
                <a:cs typeface="Times New Roman" panose="02020603050405020304" charset="0"/>
              </a:rPr>
              <a:t>_</a:t>
            </a:r>
            <a:r>
              <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rPr>
              <a:t>    </a:t>
            </a:r>
            <a:r>
              <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rPr>
              <a:t>             </a:t>
            </a:r>
            <a:r>
              <a:rPr lang="zh-CN" altLang="en-US" sz="2800" b="1" u="sng" dirty="0">
                <a:solidFill>
                  <a:schemeClr val="bg1"/>
                </a:solidFill>
                <a:latin typeface="楷体" panose="02010609060101010101" pitchFamily="49" charset="-122"/>
                <a:ea typeface="楷体" panose="02010609060101010101" pitchFamily="49" charset="-122"/>
                <a:cs typeface="Times New Roman" panose="02020603050405020304" charset="0"/>
              </a:rPr>
              <a:t>。</a:t>
            </a:r>
            <a:r>
              <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rPr>
              <a:t>   </a:t>
            </a:r>
            <a:endParaRPr lang="en-US" altLang="zh-CN" sz="2800" b="1" u="sng" dirty="0">
              <a:solidFill>
                <a:srgbClr val="000000"/>
              </a:solidFill>
              <a:latin typeface="楷体" panose="02010609060101010101" pitchFamily="49" charset="-122"/>
              <a:ea typeface="楷体" panose="02010609060101010101" pitchFamily="49" charset="-122"/>
              <a:cs typeface="Times New Roman" panose="02020603050405020304" charset="0"/>
            </a:endParaRPr>
          </a:p>
          <a:p>
            <a:pPr indent="200025" eaLnBrk="0" fontAlgn="base" hangingPunct="0">
              <a:lnSpc>
                <a:spcPct val="150000"/>
              </a:lnSpc>
              <a:spcBef>
                <a:spcPct val="0"/>
              </a:spcBef>
              <a:spcAft>
                <a:spcPct val="0"/>
              </a:spcAft>
            </a:pPr>
            <a:r>
              <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rPr>
              <a:t>的故事。</a:t>
            </a:r>
            <a:endParaRPr lang="zh-CN" altLang="en-US" sz="2800" b="1" dirty="0">
              <a:solidFill>
                <a:srgbClr val="000000"/>
              </a:solidFill>
              <a:latin typeface="楷体" panose="02010609060101010101" pitchFamily="49" charset="-122"/>
              <a:ea typeface="楷体" panose="02010609060101010101" pitchFamily="49" charset="-122"/>
              <a:cs typeface="Times New Roman" panose="02020603050405020304" charset="0"/>
            </a:endParaRPr>
          </a:p>
        </p:txBody>
      </p:sp>
      <p:sp>
        <p:nvSpPr>
          <p:cNvPr id="8" name="Rectangle 1"/>
          <p:cNvSpPr>
            <a:spLocks noChangeArrowheads="1"/>
          </p:cNvSpPr>
          <p:nvPr/>
        </p:nvSpPr>
        <p:spPr bwMode="auto">
          <a:xfrm>
            <a:off x="3682231" y="1621463"/>
            <a:ext cx="1553979" cy="500137"/>
          </a:xfrm>
          <a:prstGeom prst="rect">
            <a:avLst/>
          </a:prstGeom>
          <a:noFill/>
          <a:ln w="9525">
            <a:noFill/>
            <a:miter lim="800000"/>
          </a:ln>
          <a:effectLst/>
        </p:spPr>
        <p:txBody>
          <a:bodyPr vert="horz" wrap="square" lIns="68580" tIns="34290" rIns="68580" bIns="34290" numCol="1" anchor="ctr" anchorCtr="0" compatLnSpc="1">
            <a:spAutoFit/>
          </a:bodyPr>
          <a:lstStyle/>
          <a:p>
            <a:pPr indent="200025" fontAlgn="base">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rPr>
              <a:t>俄</a:t>
            </a:r>
            <a:endPar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endParaRPr>
          </a:p>
        </p:txBody>
      </p:sp>
      <p:sp>
        <p:nvSpPr>
          <p:cNvPr id="9" name="Rectangle 1"/>
          <p:cNvSpPr>
            <a:spLocks noChangeArrowheads="1"/>
          </p:cNvSpPr>
          <p:nvPr/>
        </p:nvSpPr>
        <p:spPr bwMode="auto">
          <a:xfrm>
            <a:off x="362942" y="687237"/>
            <a:ext cx="7019697" cy="560705"/>
          </a:xfrm>
          <a:prstGeom prst="rect">
            <a:avLst/>
          </a:prstGeom>
          <a:noFill/>
          <a:ln w="9525">
            <a:noFill/>
            <a:miter lim="800000"/>
          </a:ln>
          <a:effectLst/>
        </p:spPr>
        <p:txBody>
          <a:bodyPr vert="horz" wrap="square" lIns="68580" tIns="34290" rIns="68580" bIns="34290" numCol="1" anchor="ctr" anchorCtr="0" compatLnSpc="1">
            <a:spAutoFit/>
          </a:bodyPr>
          <a:lstStyle/>
          <a:p>
            <a:pPr indent="200025" fontAlgn="base">
              <a:spcBef>
                <a:spcPct val="0"/>
              </a:spcBef>
              <a:spcAft>
                <a:spcPct val="0"/>
              </a:spcAft>
            </a:pPr>
            <a:r>
              <a:rPr lang="zh-CN" altLang="en-US" sz="3200" dirty="0">
                <a:solidFill>
                  <a:srgbClr val="000000"/>
                </a:solidFill>
                <a:latin typeface="黑体" panose="02010609060101010101" pitchFamily="49" charset="-122"/>
                <a:ea typeface="黑体" panose="02010609060101010101" pitchFamily="49" charset="-122"/>
                <a:cs typeface="Times New Roman" panose="02020603050405020304" charset="0"/>
              </a:rPr>
              <a:t>三、根据课文内容填空。</a:t>
            </a:r>
            <a:endParaRPr lang="zh-CN" altLang="en-US" sz="3200" dirty="0">
              <a:latin typeface="黑体" panose="02010609060101010101" pitchFamily="49" charset="-122"/>
              <a:ea typeface="黑体" panose="02010609060101010101" pitchFamily="49" charset="-122"/>
              <a:cs typeface="宋体" panose="02010600030101010101" pitchFamily="2" charset="-122"/>
            </a:endParaRPr>
          </a:p>
        </p:txBody>
      </p:sp>
      <p:sp>
        <p:nvSpPr>
          <p:cNvPr id="12" name="Rectangle 1"/>
          <p:cNvSpPr>
            <a:spLocks noChangeArrowheads="1"/>
          </p:cNvSpPr>
          <p:nvPr/>
        </p:nvSpPr>
        <p:spPr bwMode="auto">
          <a:xfrm>
            <a:off x="5177132" y="1704296"/>
            <a:ext cx="2880320" cy="499110"/>
          </a:xfrm>
          <a:prstGeom prst="rect">
            <a:avLst/>
          </a:prstGeom>
          <a:noFill/>
          <a:ln w="9525">
            <a:noFill/>
            <a:miter lim="800000"/>
          </a:ln>
          <a:effectLst/>
        </p:spPr>
        <p:txBody>
          <a:bodyPr vert="horz" wrap="square" lIns="68580" tIns="34290" rIns="68580" bIns="34290" numCol="1" anchor="ctr" anchorCtr="0" compatLnSpc="1">
            <a:spAutoFit/>
          </a:bodyPr>
          <a:lstStyle/>
          <a:p>
            <a:pPr indent="200025" fontAlgn="base">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rPr>
              <a:t>列夫</a:t>
            </a:r>
            <a:r>
              <a:rPr lang="en-US" altLang="zh-CN" sz="2800" b="1" dirty="0">
                <a:solidFill>
                  <a:srgbClr val="FF0000"/>
                </a:solidFill>
                <a:latin typeface="楷体" panose="02010609060101010101" pitchFamily="49" charset="-122"/>
                <a:ea typeface="楷体" panose="02010609060101010101" pitchFamily="49" charset="-122"/>
                <a:cs typeface="宋体" panose="02010600030101010101" pitchFamily="2" charset="-122"/>
              </a:rPr>
              <a:t>·</a:t>
            </a:r>
            <a:r>
              <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rPr>
              <a:t>托尔斯泰</a:t>
            </a:r>
            <a:endPar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endParaRPr>
          </a:p>
        </p:txBody>
      </p:sp>
      <p:sp>
        <p:nvSpPr>
          <p:cNvPr id="13" name="Rectangle 1"/>
          <p:cNvSpPr>
            <a:spLocks noChangeArrowheads="1"/>
          </p:cNvSpPr>
          <p:nvPr/>
        </p:nvSpPr>
        <p:spPr bwMode="auto">
          <a:xfrm>
            <a:off x="1998363" y="2268472"/>
            <a:ext cx="2880320" cy="499110"/>
          </a:xfrm>
          <a:prstGeom prst="rect">
            <a:avLst/>
          </a:prstGeom>
          <a:noFill/>
          <a:ln w="9525">
            <a:noFill/>
            <a:miter lim="800000"/>
          </a:ln>
          <a:effectLst/>
        </p:spPr>
        <p:txBody>
          <a:bodyPr vert="horz" wrap="square" lIns="68580" tIns="34290" rIns="68580" bIns="34290" numCol="1" anchor="ctr" anchorCtr="0" compatLnSpc="1">
            <a:spAutoFit/>
          </a:bodyPr>
          <a:lstStyle/>
          <a:p>
            <a:pPr indent="200025" fontAlgn="base">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rPr>
              <a:t>沙皇统治</a:t>
            </a:r>
            <a:endPar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endParaRPr>
          </a:p>
        </p:txBody>
      </p:sp>
      <p:sp>
        <p:nvSpPr>
          <p:cNvPr id="14" name="Rectangle 1"/>
          <p:cNvSpPr>
            <a:spLocks noChangeArrowheads="1"/>
          </p:cNvSpPr>
          <p:nvPr/>
        </p:nvSpPr>
        <p:spPr bwMode="auto">
          <a:xfrm>
            <a:off x="4670692" y="2309626"/>
            <a:ext cx="3712652" cy="500137"/>
          </a:xfrm>
          <a:prstGeom prst="rect">
            <a:avLst/>
          </a:prstGeom>
          <a:noFill/>
          <a:ln w="9525">
            <a:noFill/>
            <a:miter lim="800000"/>
          </a:ln>
          <a:effectLst/>
        </p:spPr>
        <p:txBody>
          <a:bodyPr vert="horz" wrap="square" lIns="68580" tIns="34290" rIns="68580" bIns="34290" numCol="1" anchor="ctr" anchorCtr="0" compatLnSpc="1">
            <a:spAutoFit/>
          </a:bodyPr>
          <a:lstStyle/>
          <a:p>
            <a:pPr indent="200025" fontAlgn="base">
              <a:spcBef>
                <a:spcPct val="0"/>
              </a:spcBef>
              <a:spcAft>
                <a:spcPct val="0"/>
              </a:spcAft>
            </a:pPr>
            <a:r>
              <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rPr>
              <a:t>渔夫和妻子收养孤儿</a:t>
            </a:r>
            <a:endParaRPr lang="zh-CN" altLang="en-US" sz="2800" b="1" dirty="0">
              <a:solidFill>
                <a:srgbClr val="FF0000"/>
              </a:solidFill>
              <a:latin typeface="楷体" panose="02010609060101010101" pitchFamily="49" charset="-122"/>
              <a:ea typeface="楷体" panose="02010609060101010101" pitchFamily="49" charset="-122"/>
              <a:cs typeface="宋体" panose="02010600030101010101" pitchFamily="2" charset="-122"/>
            </a:endParaRPr>
          </a:p>
        </p:txBody>
      </p:sp>
      <p:grpSp>
        <p:nvGrpSpPr>
          <p:cNvPr id="2" name="组合 1"/>
          <p:cNvGrpSpPr/>
          <p:nvPr/>
        </p:nvGrpSpPr>
        <p:grpSpPr>
          <a:xfrm>
            <a:off x="6337935" y="3704590"/>
            <a:ext cx="2338070" cy="472440"/>
            <a:chOff x="9981" y="5834"/>
            <a:chExt cx="3682" cy="744"/>
          </a:xfrm>
        </p:grpSpPr>
        <p:sp>
          <p:nvSpPr>
            <p:cNvPr id="17" name="TextBox 11">
              <a:hlinkClick r:id="rId1" action="ppaction://hlinkfile"/>
            </p:cNvPr>
            <p:cNvSpPr txBox="1">
              <a:spLocks noChangeArrowheads="1"/>
            </p:cNvSpPr>
            <p:nvPr/>
          </p:nvSpPr>
          <p:spPr bwMode="auto">
            <a:xfrm>
              <a:off x="9981" y="5860"/>
              <a:ext cx="2202" cy="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sz="1600">
                  <a:solidFill>
                    <a:schemeClr val="tx1"/>
                  </a:solidFill>
                  <a:latin typeface="Arial" panose="020B0604020202020204" pitchFamily="34" charset="0"/>
                  <a:ea typeface="宋体" panose="02010600030101010101" pitchFamily="2" charset="-122"/>
                </a:defRPr>
              </a:lvl1pPr>
              <a:lvl2pPr marL="742950" indent="-285750">
                <a:defRPr sz="1600">
                  <a:solidFill>
                    <a:schemeClr val="tx1"/>
                  </a:solidFill>
                  <a:latin typeface="Arial" panose="020B0604020202020204" pitchFamily="34" charset="0"/>
                  <a:ea typeface="宋体" panose="02010600030101010101" pitchFamily="2" charset="-122"/>
                </a:defRPr>
              </a:lvl2pPr>
              <a:lvl3pPr marL="1143000" indent="-228600">
                <a:defRPr sz="1600">
                  <a:solidFill>
                    <a:schemeClr val="tx1"/>
                  </a:solidFill>
                  <a:latin typeface="Arial" panose="020B0604020202020204" pitchFamily="34" charset="0"/>
                  <a:ea typeface="宋体" panose="02010600030101010101" pitchFamily="2" charset="-122"/>
                </a:defRPr>
              </a:lvl3pPr>
              <a:lvl4pPr marL="1600200" indent="-228600">
                <a:defRPr sz="1600">
                  <a:solidFill>
                    <a:schemeClr val="tx1"/>
                  </a:solidFill>
                  <a:latin typeface="Arial" panose="020B0604020202020204" pitchFamily="34" charset="0"/>
                  <a:ea typeface="宋体" panose="02010600030101010101" pitchFamily="2" charset="-122"/>
                </a:defRPr>
              </a:lvl4pPr>
              <a:lvl5pPr marL="2057400" indent="-22860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defRPr/>
              </a:pPr>
              <a:r>
                <a:rPr lang="zh-CN" altLang="en-US" sz="2400" b="1" dirty="0">
                  <a:latin typeface="Kaiti SC" panose="02010600040101010101" pitchFamily="2" charset="-122"/>
                  <a:ea typeface="Kaiti SC" panose="02010600040101010101" pitchFamily="2" charset="-122"/>
                </a:rPr>
                <a:t>字词听写</a:t>
              </a:r>
              <a:endParaRPr lang="zh-CN" altLang="en-US" sz="2400" b="1" dirty="0">
                <a:latin typeface="Kaiti SC" panose="02010600040101010101" pitchFamily="2" charset="-122"/>
                <a:ea typeface="Kaiti SC" panose="0201060004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1" y="5938"/>
              <a:ext cx="553" cy="599"/>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057708">
              <a:off x="12364" y="5834"/>
              <a:ext cx="528" cy="74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0833"/>
                                        </p:tgtEl>
                                        <p:attrNameLst>
                                          <p:attrName>style.visibility</p:attrName>
                                        </p:attrNameLst>
                                      </p:cBhvr>
                                      <p:to>
                                        <p:strVal val="visible"/>
                                      </p:to>
                                    </p:set>
                                    <p:animEffect transition="in" filter="wipe(down)">
                                      <p:cBhvr>
                                        <p:cTn id="10" dur="500"/>
                                        <p:tgtEl>
                                          <p:spTgt spid="12083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randombar(horizontal)">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3" grpId="0" bldLvl="0" animBg="1"/>
      <p:bldP spid="8" grpId="0" bldLvl="0" animBg="1"/>
      <p:bldP spid="9" grpId="0" bldLvl="0" animBg="1"/>
      <p:bldP spid="12" grpId="0" bldLvl="0" animBg="1"/>
      <p:bldP spid="13" grpId="0" bldLvl="0" animBg="1"/>
      <p:bldP spid="14"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t="-4000" b="-4000"/>
          </a:stretch>
        </a:blipFill>
        <a:effectLst/>
      </p:bgPr>
    </p:bg>
    <p:spTree>
      <p:nvGrpSpPr>
        <p:cNvPr id="1" name=""/>
        <p:cNvGrpSpPr/>
        <p:nvPr/>
      </p:nvGrpSpPr>
      <p:grpSpPr>
        <a:xfrm>
          <a:off x="0" y="0"/>
          <a:ext cx="0" cy="0"/>
          <a:chOff x="0" y="0"/>
          <a:chExt cx="0" cy="0"/>
        </a:xfrm>
      </p:grpSpPr>
      <p:sp>
        <p:nvSpPr>
          <p:cNvPr id="5" name="矩形 4"/>
          <p:cNvSpPr/>
          <p:nvPr/>
        </p:nvSpPr>
        <p:spPr>
          <a:xfrm>
            <a:off x="795492" y="1218446"/>
            <a:ext cx="7735384" cy="2430780"/>
          </a:xfrm>
          <a:prstGeom prst="rect">
            <a:avLst/>
          </a:prstGeom>
          <a:solidFill>
            <a:schemeClr val="bg1">
              <a:alpha val="63000"/>
            </a:schemeClr>
          </a:solidFill>
        </p:spPr>
        <p:txBody>
          <a:bodyPr wrap="square" lIns="68580" tIns="34290" rIns="68580" bIns="34290">
            <a:spAutoFit/>
          </a:bodyPr>
          <a:lstStyle/>
          <a:p>
            <a:pPr indent="457200" algn="just">
              <a:lnSpc>
                <a:spcPct val="120000"/>
              </a:lnSpc>
            </a:pPr>
            <a:r>
              <a:rPr lang="en-US" sz="3200" b="1" dirty="0">
                <a:latin typeface="楷体" panose="02010609060101010101" pitchFamily="49" charset="-122"/>
                <a:ea typeface="楷体" panose="02010609060101010101" pitchFamily="49" charset="-122"/>
                <a:cs typeface="楷体" panose="02010609060101010101" pitchFamily="49" charset="-122"/>
              </a:rPr>
              <a:t>  </a:t>
            </a:r>
            <a:r>
              <a:rPr sz="3200" b="1" dirty="0">
                <a:latin typeface="楷体" panose="02010609060101010101" pitchFamily="49" charset="-122"/>
                <a:ea typeface="楷体" panose="02010609060101010101" pitchFamily="49" charset="-122"/>
                <a:cs typeface="楷体" panose="02010609060101010101" pitchFamily="49" charset="-122"/>
              </a:rPr>
              <a:t>上节课我们学习了生字，知道了渔夫和妻子把邻居家的孩子抱回家抚养，这节课让我们继续和作者一起走进课文，去体会渔夫和妻子的心地善良。</a:t>
            </a:r>
            <a:endParaRPr sz="3200" b="1" dirty="0">
              <a:latin typeface="楷体" panose="02010609060101010101" pitchFamily="49" charset="-122"/>
              <a:ea typeface="楷体" panose="02010609060101010101" pitchFamily="49" charset="-122"/>
              <a:cs typeface="楷体" panose="02010609060101010101" pitchFamily="49"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077" y="448538"/>
            <a:ext cx="1629583" cy="378638"/>
          </a:xfrm>
          <a:prstGeom prst="rect">
            <a:avLst/>
          </a:prstGeom>
          <a:ln>
            <a:noFill/>
          </a:ln>
          <a:effectLst>
            <a:outerShdw blurRad="292100" dist="139700" dir="2700000" algn="tl" rotWithShape="0">
              <a:srgbClr val="333333">
                <a:alpha val="65000"/>
              </a:srgbClr>
            </a:outerShdw>
          </a:effectLst>
        </p:spPr>
      </p:pic>
      <p:sp>
        <p:nvSpPr>
          <p:cNvPr id="6" name="文本框 11"/>
          <p:cNvSpPr txBox="1"/>
          <p:nvPr/>
        </p:nvSpPr>
        <p:spPr>
          <a:xfrm>
            <a:off x="321077" y="448068"/>
            <a:ext cx="1231486" cy="400110"/>
          </a:xfrm>
          <a:prstGeom prst="rect">
            <a:avLst/>
          </a:prstGeom>
          <a:noFill/>
        </p:spPr>
        <p:txBody>
          <a:bodyPr wrap="square" rtlCol="0">
            <a:spAutoFit/>
          </a:bodyPr>
          <a:lstStyle/>
          <a:p>
            <a:pPr algn="ctr"/>
            <a:r>
              <a:rPr kumimoji="1" lang="zh-CN" altLang="en-US" sz="2000" dirty="0">
                <a:solidFill>
                  <a:schemeClr val="bg1"/>
                </a:solidFill>
              </a:rPr>
              <a:t>第二课时</a:t>
            </a:r>
            <a:endParaRPr kumimoji="1" lang="zh-CN" altLang="en-US" sz="2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20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200"/>
                                        <p:tgtEl>
                                          <p:spTgt spid="5"/>
                                        </p:tgtEl>
                                        <p:attrNameLst>
                                          <p:attrName>fillcolor</p:attrName>
                                        </p:attrNameLst>
                                      </p:cBhvr>
                                      <p:tavLst>
                                        <p:tav tm="0">
                                          <p:val>
                                            <p:clrVal>
                                              <a:schemeClr val="accent2"/>
                                            </p:clrVal>
                                          </p:val>
                                        </p:tav>
                                        <p:tav tm="50000">
                                          <p:val>
                                            <p:clrVal>
                                              <a:schemeClr val="hlink"/>
                                            </p:clrVal>
                                          </p:val>
                                        </p:tav>
                                      </p:tavLst>
                                    </p:anim>
                                    <p:set>
                                      <p:cBhvr>
                                        <p:cTn id="9" dur="20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644611" y="1474217"/>
            <a:ext cx="6768752" cy="2011045"/>
          </a:xfrm>
          <a:prstGeom prst="rect">
            <a:avLst/>
          </a:prstGeom>
          <a:noFill/>
        </p:spPr>
        <p:txBody>
          <a:bodyPr wrap="square" rtlCol="0" anchor="t">
            <a:spAutoFit/>
          </a:bodyPr>
          <a:lstStyle/>
          <a:p>
            <a:pPr>
              <a:lnSpc>
                <a:spcPct val="13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自由朗读课文，思考：</a:t>
            </a:r>
            <a:endParaRPr lang="en-US" altLang="zh-CN" sz="3200" dirty="0">
              <a:latin typeface="黑体" panose="02010609060101010101" pitchFamily="49" charset="-122"/>
              <a:ea typeface="黑体" panose="02010609060101010101" pitchFamily="49" charset="-122"/>
              <a:cs typeface="黑体" panose="02010609060101010101" pitchFamily="49" charset="-122"/>
            </a:endParaRPr>
          </a:p>
          <a:p>
            <a:pPr>
              <a:lnSpc>
                <a:spcPct val="130000"/>
              </a:lnSpc>
            </a:pPr>
            <a:r>
              <a:rPr lang="en-US" altLang="zh-CN" sz="3200" dirty="0">
                <a:latin typeface="黑体" panose="02010609060101010101" pitchFamily="49" charset="-122"/>
                <a:ea typeface="黑体" panose="02010609060101010101" pitchFamily="49" charset="-122"/>
                <a:cs typeface="黑体" panose="02010609060101010101" pitchFamily="49" charset="-122"/>
              </a:rPr>
              <a:t>1.</a:t>
            </a:r>
            <a:r>
              <a:rPr lang="zh-CN" altLang="en-US" sz="3200" dirty="0">
                <a:latin typeface="黑体" panose="02010609060101010101" pitchFamily="49" charset="-122"/>
                <a:ea typeface="黑体" panose="02010609060101010101" pitchFamily="49" charset="-122"/>
                <a:cs typeface="黑体" panose="02010609060101010101" pitchFamily="49" charset="-122"/>
              </a:rPr>
              <a:t>课文中的“穷人”指的是谁</a:t>
            </a:r>
            <a:r>
              <a:rPr lang="en-US" altLang="zh-CN" sz="3200" dirty="0">
                <a:latin typeface="黑体" panose="02010609060101010101" pitchFamily="49" charset="-122"/>
                <a:ea typeface="黑体" panose="02010609060101010101" pitchFamily="49" charset="-122"/>
                <a:cs typeface="黑体" panose="02010609060101010101" pitchFamily="49" charset="-122"/>
              </a:rPr>
              <a:t>?</a:t>
            </a:r>
            <a:endParaRPr lang="en-US" altLang="zh-CN" sz="3200" dirty="0">
              <a:latin typeface="黑体" panose="02010609060101010101" pitchFamily="49" charset="-122"/>
              <a:ea typeface="黑体" panose="02010609060101010101" pitchFamily="49" charset="-122"/>
              <a:cs typeface="黑体" panose="02010609060101010101" pitchFamily="49" charset="-122"/>
            </a:endParaRPr>
          </a:p>
          <a:p>
            <a:pPr>
              <a:lnSpc>
                <a:spcPct val="130000"/>
              </a:lnSpc>
            </a:pPr>
            <a:r>
              <a:rPr lang="en-US" altLang="zh-CN" sz="3200" dirty="0">
                <a:latin typeface="黑体" panose="02010609060101010101" pitchFamily="49" charset="-122"/>
                <a:ea typeface="黑体" panose="02010609060101010101" pitchFamily="49" charset="-122"/>
                <a:cs typeface="黑体" panose="02010609060101010101" pitchFamily="49" charset="-122"/>
              </a:rPr>
              <a:t>2.</a:t>
            </a:r>
            <a:r>
              <a:rPr lang="zh-CN" altLang="en-US" sz="3200" dirty="0">
                <a:latin typeface="黑体" panose="02010609060101010101" pitchFamily="49" charset="-122"/>
                <a:ea typeface="黑体" panose="02010609060101010101" pitchFamily="49" charset="-122"/>
                <a:cs typeface="黑体" panose="02010609060101010101" pitchFamily="49" charset="-122"/>
              </a:rPr>
              <a:t>他们的“穷”体现在哪些方面</a:t>
            </a:r>
            <a:r>
              <a:rPr lang="en-US" altLang="zh-CN" sz="3200" dirty="0">
                <a:latin typeface="黑体" panose="02010609060101010101" pitchFamily="49" charset="-122"/>
                <a:ea typeface="黑体" panose="02010609060101010101" pitchFamily="49" charset="-122"/>
                <a:cs typeface="黑体" panose="02010609060101010101" pitchFamily="49" charset="-122"/>
              </a:rPr>
              <a:t>?</a:t>
            </a:r>
            <a:endParaRPr lang="en-US" altLang="zh-CN"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3535" y="1620520"/>
            <a:ext cx="1301115" cy="1864995"/>
          </a:xfrm>
          <a:prstGeom prst="rect">
            <a:avLst/>
          </a:prstGeom>
        </p:spPr>
      </p:pic>
      <p:sp>
        <p:nvSpPr>
          <p:cNvPr id="6" name="文本框 14"/>
          <p:cNvSpPr txBox="1"/>
          <p:nvPr/>
        </p:nvSpPr>
        <p:spPr>
          <a:xfrm>
            <a:off x="624428" y="411510"/>
            <a:ext cx="193134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互动课堂</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194" y="464186"/>
            <a:ext cx="366861" cy="4563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5474" name="图片 105473" descr="qr"/>
          <p:cNvPicPr>
            <a:picLocks noChangeAspect="1"/>
          </p:cNvPicPr>
          <p:nvPr/>
        </p:nvPicPr>
        <p:blipFill>
          <a:blip r:embed="rId1"/>
          <a:stretch>
            <a:fillRect/>
          </a:stretch>
        </p:blipFill>
        <p:spPr>
          <a:xfrm>
            <a:off x="1910715" y="6350"/>
            <a:ext cx="5169535" cy="5015230"/>
          </a:xfrm>
          <a:prstGeom prst="rect">
            <a:avLst/>
          </a:prstGeom>
          <a:noFill/>
          <a:ln w="9525">
            <a:noFill/>
          </a:ln>
        </p:spPr>
      </p:pic>
      <p:sp>
        <p:nvSpPr>
          <p:cNvPr id="105475" name="文本框 105474"/>
          <p:cNvSpPr txBox="1"/>
          <p:nvPr/>
        </p:nvSpPr>
        <p:spPr>
          <a:xfrm>
            <a:off x="7152640" y="1483360"/>
            <a:ext cx="1276985" cy="1938020"/>
          </a:xfrm>
          <a:prstGeom prst="rect">
            <a:avLst/>
          </a:prstGeom>
          <a:noFill/>
          <a:ln w="9525">
            <a:noFill/>
          </a:ln>
        </p:spPr>
        <p:txBody>
          <a:bodyPr wrap="square">
            <a:spAutoFit/>
          </a:bodyPr>
          <a:p>
            <a:pPr algn="l">
              <a:spcBef>
                <a:spcPct val="50000"/>
              </a:spcBef>
            </a:pPr>
            <a:r>
              <a:rPr lang="zh-CN" altLang="en-US" sz="6000" b="1" dirty="0">
                <a:solidFill>
                  <a:srgbClr val="00FF00"/>
                </a:solidFill>
                <a:latin typeface="Arial" panose="020B0604020202020204" pitchFamily="34" charset="0"/>
                <a:ea typeface="黑体" panose="02010609060101010101" pitchFamily="49" charset="-122"/>
              </a:rPr>
              <a:t>桑娜</a:t>
            </a:r>
            <a:endParaRPr lang="zh-CN" altLang="en-US" sz="6000" b="1" dirty="0">
              <a:solidFill>
                <a:srgbClr val="00FF00"/>
              </a:solidFill>
              <a:latin typeface="Arial" panose="020B0604020202020204" pitchFamily="34" charset="0"/>
              <a:ea typeface="黑体" panose="02010609060101010101" pitchFamily="49" charset="-122"/>
            </a:endParaRPr>
          </a:p>
        </p:txBody>
      </p:sp>
      <p:sp>
        <p:nvSpPr>
          <p:cNvPr id="105476" name="文本框 105475"/>
          <p:cNvSpPr txBox="1"/>
          <p:nvPr/>
        </p:nvSpPr>
        <p:spPr>
          <a:xfrm>
            <a:off x="826770" y="741045"/>
            <a:ext cx="1328420" cy="1938020"/>
          </a:xfrm>
          <a:prstGeom prst="rect">
            <a:avLst/>
          </a:prstGeom>
          <a:noFill/>
          <a:ln w="9525">
            <a:noFill/>
          </a:ln>
        </p:spPr>
        <p:txBody>
          <a:bodyPr wrap="square">
            <a:spAutoFit/>
          </a:bodyPr>
          <a:p>
            <a:pPr algn="l">
              <a:spcBef>
                <a:spcPct val="50000"/>
              </a:spcBef>
            </a:pPr>
            <a:r>
              <a:rPr lang="zh-CN" altLang="en-US" sz="6000" b="1" dirty="0">
                <a:solidFill>
                  <a:srgbClr val="FF9933"/>
                </a:solidFill>
                <a:latin typeface="Arial" panose="020B0604020202020204" pitchFamily="34" charset="0"/>
                <a:ea typeface="黑体" panose="02010609060101010101" pitchFamily="49" charset="-122"/>
              </a:rPr>
              <a:t>渔夫</a:t>
            </a:r>
            <a:endParaRPr lang="zh-CN" altLang="en-US" sz="6000" b="1" dirty="0">
              <a:solidFill>
                <a:srgbClr val="FF9933"/>
              </a:solidFill>
              <a:latin typeface="Arial" panose="020B0604020202020204" pitchFamily="34" charset="0"/>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05475"/>
                                        </p:tgtEl>
                                        <p:attrNameLst>
                                          <p:attrName>style.visibility</p:attrName>
                                        </p:attrNameLst>
                                      </p:cBhvr>
                                      <p:to>
                                        <p:strVal val="visible"/>
                                      </p:to>
                                    </p:set>
                                    <p:anim calcmode="lin" valueType="num">
                                      <p:cBhvr>
                                        <p:cTn id="7" dur="500" decel="50000" fill="hold">
                                          <p:stCondLst>
                                            <p:cond delay="0"/>
                                          </p:stCondLst>
                                        </p:cTn>
                                        <p:tgtEl>
                                          <p:spTgt spid="105475"/>
                                        </p:tgtEl>
                                        <p:attrNameLst>
                                          <p:attrName>style.rotation</p:attrName>
                                        </p:attrNameLst>
                                      </p:cBhvr>
                                      <p:tavLst>
                                        <p:tav tm="0">
                                          <p:val>
                                            <p:fltVal val="-90.000000"/>
                                          </p:val>
                                        </p:tav>
                                        <p:tav tm="100000">
                                          <p:val>
                                            <p:fltVal val="0.000000"/>
                                          </p:val>
                                        </p:tav>
                                      </p:tavLst>
                                    </p:anim>
                                    <p:anim calcmode="lin" valueType="num">
                                      <p:cBhvr>
                                        <p:cTn id="8" dur="500" decel="50000" fill="hold">
                                          <p:stCondLst>
                                            <p:cond delay="0"/>
                                          </p:stCondLst>
                                        </p:cTn>
                                        <p:tgtEl>
                                          <p:spTgt spid="10547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5475"/>
                                        </p:tgtEl>
                                        <p:attrNameLst>
                                          <p:attrName>ppt_w</p:attrName>
                                        </p:attrNameLst>
                                      </p:cBhvr>
                                      <p:tavLst>
                                        <p:tav tm="0">
                                          <p:val>
                                            <p:strVal val="#ppt_w*.05"/>
                                          </p:val>
                                        </p:tav>
                                        <p:tav tm="100000">
                                          <p:val>
                                            <p:strVal val="#ppt_w"/>
                                          </p:val>
                                        </p:tav>
                                      </p:tavLst>
                                    </p:anim>
                                    <p:anim calcmode="lin" valueType="num">
                                      <p:cBhvr>
                                        <p:cTn id="10" dur="1000" fill="hold"/>
                                        <p:tgtEl>
                                          <p:spTgt spid="10547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547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547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547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5475"/>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05476"/>
                                        </p:tgtEl>
                                        <p:attrNameLst>
                                          <p:attrName>style.visibility</p:attrName>
                                        </p:attrNameLst>
                                      </p:cBhvr>
                                      <p:to>
                                        <p:strVal val="visible"/>
                                      </p:to>
                                    </p:set>
                                    <p:anim calcmode="lin" valueType="num">
                                      <p:cBhvr>
                                        <p:cTn id="19" dur="500" decel="50000" fill="hold">
                                          <p:stCondLst>
                                            <p:cond delay="0"/>
                                          </p:stCondLst>
                                        </p:cTn>
                                        <p:tgtEl>
                                          <p:spTgt spid="105476"/>
                                        </p:tgtEl>
                                        <p:attrNameLst>
                                          <p:attrName>style.rotation</p:attrName>
                                        </p:attrNameLst>
                                      </p:cBhvr>
                                      <p:tavLst>
                                        <p:tav tm="0">
                                          <p:val>
                                            <p:fltVal val="-90.000000"/>
                                          </p:val>
                                        </p:tav>
                                        <p:tav tm="100000">
                                          <p:val>
                                            <p:fltVal val="0.000000"/>
                                          </p:val>
                                        </p:tav>
                                      </p:tavLst>
                                    </p:anim>
                                    <p:anim calcmode="lin" valueType="num">
                                      <p:cBhvr>
                                        <p:cTn id="20" dur="500" decel="50000" fill="hold">
                                          <p:stCondLst>
                                            <p:cond delay="0"/>
                                          </p:stCondLst>
                                        </p:cTn>
                                        <p:tgtEl>
                                          <p:spTgt spid="105476"/>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05476"/>
                                        </p:tgtEl>
                                        <p:attrNameLst>
                                          <p:attrName>ppt_w</p:attrName>
                                        </p:attrNameLst>
                                      </p:cBhvr>
                                      <p:tavLst>
                                        <p:tav tm="0">
                                          <p:val>
                                            <p:strVal val="#ppt_w*.05"/>
                                          </p:val>
                                        </p:tav>
                                        <p:tav tm="100000">
                                          <p:val>
                                            <p:strVal val="#ppt_w"/>
                                          </p:val>
                                        </p:tav>
                                      </p:tavLst>
                                    </p:anim>
                                    <p:anim calcmode="lin" valueType="num">
                                      <p:cBhvr>
                                        <p:cTn id="22" dur="1000" fill="hold"/>
                                        <p:tgtEl>
                                          <p:spTgt spid="105476"/>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05476"/>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05476"/>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05476"/>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05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p:bldP spid="1054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文本占位符 106497"/>
          <p:cNvSpPr>
            <a:spLocks noGrp="1"/>
          </p:cNvSpPr>
          <p:nvPr>
            <p:ph type="body" idx="1"/>
          </p:nvPr>
        </p:nvSpPr>
        <p:spPr>
          <a:xfrm>
            <a:off x="796290" y="1428115"/>
            <a:ext cx="7703820" cy="1085850"/>
          </a:xfrm>
        </p:spPr>
        <p:txBody>
          <a:bodyPr/>
          <a:p>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rPr>
              <a:t>古老</a:t>
            </a:r>
            <a:r>
              <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rPr>
              <a:t>的钟</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rPr>
              <a:t>发哑</a:t>
            </a:r>
            <a:r>
              <a:rPr lang="zh-CN" altLang="en-US" sz="3200" b="1" dirty="0">
                <a:solidFill>
                  <a:schemeClr val="tx1"/>
                </a:solidFill>
                <a:latin typeface="楷体" panose="02010609060101010101" pitchFamily="49" charset="-122"/>
                <a:ea typeface="楷体" panose="02010609060101010101" pitchFamily="49" charset="-122"/>
                <a:cs typeface="楷体" panose="02010609060101010101" pitchFamily="49" charset="-122"/>
              </a:rPr>
              <a:t>地敲了十下，十一下</a:t>
            </a:r>
            <a:r>
              <a:rPr lang="en-US" altLang="zh-CN" sz="3200" b="1">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en-US" altLang="zh-CN" sz="3200" b="1">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106499" name="文本框 106498"/>
          <p:cNvSpPr txBox="1"/>
          <p:nvPr/>
        </p:nvSpPr>
        <p:spPr>
          <a:xfrm>
            <a:off x="933450" y="643255"/>
            <a:ext cx="4914900" cy="553085"/>
          </a:xfrm>
          <a:prstGeom prst="rect">
            <a:avLst/>
          </a:prstGeom>
          <a:noFill/>
          <a:ln w="9525">
            <a:noFill/>
          </a:ln>
        </p:spPr>
        <p:txBody>
          <a:bodyPr>
            <a:spAutoFit/>
          </a:bodyPr>
          <a:p>
            <a:pPr algn="l">
              <a:spcBef>
                <a:spcPct val="50000"/>
              </a:spcBef>
            </a:pPr>
            <a:r>
              <a:rPr lang="zh-CN" altLang="en-US" sz="3000" b="1" dirty="0">
                <a:solidFill>
                  <a:srgbClr val="3333FF"/>
                </a:solidFill>
                <a:latin typeface="Arial" panose="020B0604020202020204" pitchFamily="34" charset="0"/>
                <a:ea typeface="黑体" panose="02010609060101010101" pitchFamily="49" charset="-122"/>
              </a:rPr>
              <a:t>１</a:t>
            </a:r>
            <a:r>
              <a:rPr lang="en-US" altLang="zh-CN" sz="3000" b="1" dirty="0">
                <a:solidFill>
                  <a:srgbClr val="3333FF"/>
                </a:solidFill>
                <a:latin typeface="Arial" panose="020B0604020202020204" pitchFamily="34" charset="0"/>
                <a:ea typeface="黑体" panose="02010609060101010101" pitchFamily="49" charset="-122"/>
              </a:rPr>
              <a:t>.</a:t>
            </a:r>
            <a:r>
              <a:rPr lang="zh-CN" altLang="en-US" sz="3000" b="1" dirty="0">
                <a:solidFill>
                  <a:srgbClr val="3333FF"/>
                </a:solidFill>
                <a:latin typeface="Arial" panose="020B0604020202020204" pitchFamily="34" charset="0"/>
                <a:ea typeface="黑体" panose="02010609060101010101" pitchFamily="49" charset="-122"/>
              </a:rPr>
              <a:t>从“屋内装饰”看出“穷”</a:t>
            </a:r>
            <a:endParaRPr lang="zh-CN" altLang="en-US" sz="3000" b="1" dirty="0">
              <a:solidFill>
                <a:srgbClr val="3333FF"/>
              </a:solidFill>
              <a:latin typeface="Arial" panose="020B0604020202020204" pitchFamily="34" charset="0"/>
              <a:ea typeface="黑体" panose="02010609060101010101" pitchFamily="49" charset="-122"/>
            </a:endParaRPr>
          </a:p>
        </p:txBody>
      </p:sp>
      <p:sp>
        <p:nvSpPr>
          <p:cNvPr id="107523" name="文本框 107522"/>
          <p:cNvSpPr txBox="1"/>
          <p:nvPr/>
        </p:nvSpPr>
        <p:spPr>
          <a:xfrm>
            <a:off x="1133475" y="2294890"/>
            <a:ext cx="4514850" cy="553085"/>
          </a:xfrm>
          <a:prstGeom prst="rect">
            <a:avLst/>
          </a:prstGeom>
          <a:noFill/>
          <a:ln w="9525">
            <a:noFill/>
          </a:ln>
        </p:spPr>
        <p:txBody>
          <a:bodyPr>
            <a:spAutoFit/>
          </a:bodyPr>
          <a:p>
            <a:pPr algn="l">
              <a:spcBef>
                <a:spcPct val="50000"/>
              </a:spcBef>
            </a:pPr>
            <a:r>
              <a:rPr lang="en-US" altLang="zh-CN" sz="3000" b="1" dirty="0">
                <a:solidFill>
                  <a:srgbClr val="0000FF"/>
                </a:solidFill>
                <a:latin typeface="Arial" panose="020B0604020202020204" pitchFamily="34" charset="0"/>
                <a:ea typeface="黑体" panose="02010609060101010101" pitchFamily="49" charset="-122"/>
              </a:rPr>
              <a:t>2. </a:t>
            </a:r>
            <a:r>
              <a:rPr lang="zh-CN" altLang="en-US" sz="3000" b="1" dirty="0">
                <a:solidFill>
                  <a:srgbClr val="0000FF"/>
                </a:solidFill>
                <a:latin typeface="Arial" panose="020B0604020202020204" pitchFamily="34" charset="0"/>
                <a:ea typeface="黑体" panose="02010609060101010101" pitchFamily="49" charset="-122"/>
              </a:rPr>
              <a:t>从“吃、穿”看出“穷”</a:t>
            </a:r>
            <a:endParaRPr lang="zh-CN" altLang="en-US" sz="3000" b="1" dirty="0">
              <a:solidFill>
                <a:srgbClr val="0000FF"/>
              </a:solidFill>
              <a:latin typeface="Arial" panose="020B0604020202020204" pitchFamily="34" charset="0"/>
              <a:ea typeface="黑体" panose="02010609060101010101" pitchFamily="49" charset="-122"/>
            </a:endParaRPr>
          </a:p>
        </p:txBody>
      </p:sp>
      <p:sp>
        <p:nvSpPr>
          <p:cNvPr id="2" name="文本占位符 106497"/>
          <p:cNvSpPr>
            <a:spLocks noGrp="1"/>
          </p:cNvSpPr>
          <p:nvPr/>
        </p:nvSpPr>
        <p:spPr>
          <a:xfrm>
            <a:off x="796290" y="3112770"/>
            <a:ext cx="7703820" cy="1085850"/>
          </a:xfrm>
        </p:spPr>
        <p:txBody>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sz="3200" b="1">
                <a:solidFill>
                  <a:schemeClr val="tx1"/>
                </a:solidFill>
                <a:latin typeface="楷体" panose="02010609060101010101" pitchFamily="49" charset="-122"/>
                <a:ea typeface="楷体" panose="02010609060101010101" pitchFamily="49" charset="-122"/>
              </a:rPr>
              <a:t>孩子们</a:t>
            </a:r>
            <a:r>
              <a:rPr sz="3200" b="1">
                <a:solidFill>
                  <a:srgbClr val="FF0000"/>
                </a:solidFill>
                <a:latin typeface="楷体" panose="02010609060101010101" pitchFamily="49" charset="-122"/>
                <a:ea typeface="楷体" panose="02010609060101010101" pitchFamily="49" charset="-122"/>
              </a:rPr>
              <a:t>没有鞋穿</a:t>
            </a:r>
            <a:r>
              <a:rPr sz="3200" b="1">
                <a:solidFill>
                  <a:schemeClr val="tx1"/>
                </a:solidFill>
                <a:latin typeface="楷体" panose="02010609060101010101" pitchFamily="49" charset="-122"/>
                <a:ea typeface="楷体" panose="02010609060101010101" pitchFamily="49" charset="-122"/>
              </a:rPr>
              <a:t>，不论冬夏都光着脚跑来跑去；吃的是</a:t>
            </a:r>
            <a:r>
              <a:rPr sz="3200" b="1">
                <a:solidFill>
                  <a:srgbClr val="FF0000"/>
                </a:solidFill>
                <a:latin typeface="楷体" panose="02010609060101010101" pitchFamily="49" charset="-122"/>
                <a:ea typeface="楷体" panose="02010609060101010101" pitchFamily="49" charset="-122"/>
              </a:rPr>
              <a:t>黑面包</a:t>
            </a:r>
            <a:r>
              <a:rPr sz="3200" b="1">
                <a:solidFill>
                  <a:schemeClr val="tx1"/>
                </a:solidFill>
                <a:latin typeface="楷体" panose="02010609060101010101" pitchFamily="49" charset="-122"/>
                <a:ea typeface="楷体" panose="02010609060101010101" pitchFamily="49" charset="-122"/>
              </a:rPr>
              <a:t>，菜</a:t>
            </a:r>
            <a:r>
              <a:rPr sz="3200" b="1">
                <a:solidFill>
                  <a:srgbClr val="FF0000"/>
                </a:solidFill>
                <a:latin typeface="楷体" panose="02010609060101010101" pitchFamily="49" charset="-122"/>
                <a:ea typeface="楷体" panose="02010609060101010101" pitchFamily="49" charset="-122"/>
              </a:rPr>
              <a:t>只有鱼</a:t>
            </a:r>
            <a:r>
              <a:rPr sz="3200" b="1">
                <a:solidFill>
                  <a:schemeClr val="tx1"/>
                </a:solidFill>
                <a:latin typeface="楷体" panose="02010609060101010101" pitchFamily="49" charset="-122"/>
                <a:ea typeface="楷体" panose="02010609060101010101" pitchFamily="49" charset="-122"/>
              </a:rPr>
              <a:t>。</a:t>
            </a:r>
            <a:endParaRPr sz="3200" b="1">
              <a:solidFill>
                <a:schemeClr val="tx1"/>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6499"/>
                                        </p:tgtEl>
                                        <p:attrNameLst>
                                          <p:attrName>style.visibility</p:attrName>
                                        </p:attrNameLst>
                                      </p:cBhvr>
                                      <p:to>
                                        <p:strVal val="visible"/>
                                      </p:to>
                                    </p:set>
                                    <p:animEffect transition="in" filter="wipe(down)">
                                      <p:cBhvr>
                                        <p:cTn id="7" dur="580">
                                          <p:stCondLst>
                                            <p:cond delay="0"/>
                                          </p:stCondLst>
                                        </p:cTn>
                                        <p:tgtEl>
                                          <p:spTgt spid="106499"/>
                                        </p:tgtEl>
                                      </p:cBhvr>
                                    </p:animEffect>
                                    <p:anim calcmode="lin" valueType="num">
                                      <p:cBhvr>
                                        <p:cTn id="8" dur="1822" tmFilter="0,0; 0.14,0.36; 0.43,0.73; 0.71,0.91; 1.0,1.0">
                                          <p:stCondLst>
                                            <p:cond delay="0"/>
                                          </p:stCondLst>
                                        </p:cTn>
                                        <p:tgtEl>
                                          <p:spTgt spid="10649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6499"/>
                                        </p:tgtEl>
                                        <p:attrNameLst>
                                          <p:attrName>ppt_y</p:attrName>
                                        </p:attrNameLst>
                                      </p:cBhvr>
                                      <p:tavLst>
                                        <p:tav tm="0" fmla="#ppt_y-sin(pi*$)/3">
                                          <p:val>
                                            <p:fltVal val="0.500000"/>
                                          </p:val>
                                        </p:tav>
                                        <p:tav tm="100000">
                                          <p:val>
                                            <p:fltVal val="1.000000"/>
                                          </p:val>
                                        </p:tav>
                                      </p:tavLst>
                                    </p:anim>
                                    <p:anim calcmode="lin" valueType="num">
                                      <p:cBhvr>
                                        <p:cTn id="10" dur="664" tmFilter="0, 0; 0.125,0.2665; 0.25,0.4; 0.375,0.465; 0.5,0.5;  0.625,0.535; 0.75,0.6; 0.875,0.7335; 1,1">
                                          <p:stCondLst>
                                            <p:cond delay="664"/>
                                          </p:stCondLst>
                                        </p:cTn>
                                        <p:tgtEl>
                                          <p:spTgt spid="106499"/>
                                        </p:tgtEl>
                                        <p:attrNameLst>
                                          <p:attrName>ppt_y</p:attrName>
                                        </p:attrNameLst>
                                      </p:cBhvr>
                                      <p:tavLst>
                                        <p:tav tm="0" fmla="#ppt_y-sin(pi*$)/9">
                                          <p:val>
                                            <p:fltVal val="0.000000"/>
                                          </p:val>
                                        </p:tav>
                                        <p:tav tm="100000">
                                          <p:val>
                                            <p:fltVal val="1.000000"/>
                                          </p:val>
                                        </p:tav>
                                      </p:tavLst>
                                    </p:anim>
                                    <p:anim calcmode="lin" valueType="num">
                                      <p:cBhvr>
                                        <p:cTn id="11" dur="332" tmFilter="0, 0; 0.125,0.2665; 0.25,0.4; 0.375,0.465; 0.5,0.5;  0.625,0.535; 0.75,0.6; 0.875,0.7335; 1,1">
                                          <p:stCondLst>
                                            <p:cond delay="1324"/>
                                          </p:stCondLst>
                                        </p:cTn>
                                        <p:tgtEl>
                                          <p:spTgt spid="106499"/>
                                        </p:tgtEl>
                                        <p:attrNameLst>
                                          <p:attrName>ppt_y</p:attrName>
                                        </p:attrNameLst>
                                      </p:cBhvr>
                                      <p:tavLst>
                                        <p:tav tm="0" fmla="#ppt_y-sin(pi*$)/27">
                                          <p:val>
                                            <p:fltVal val="0.000000"/>
                                          </p:val>
                                        </p:tav>
                                        <p:tav tm="100000">
                                          <p:val>
                                            <p:fltVal val="1.000000"/>
                                          </p:val>
                                        </p:tav>
                                      </p:tavLst>
                                    </p:anim>
                                    <p:anim calcmode="lin" valueType="num">
                                      <p:cBhvr>
                                        <p:cTn id="12" dur="164" tmFilter="0, 0; 0.125,0.2665; 0.25,0.4; 0.375,0.465; 0.5,0.5;  0.625,0.535; 0.75,0.6; 0.875,0.7335; 1,1">
                                          <p:stCondLst>
                                            <p:cond delay="1656"/>
                                          </p:stCondLst>
                                        </p:cTn>
                                        <p:tgtEl>
                                          <p:spTgt spid="106499"/>
                                        </p:tgtEl>
                                        <p:attrNameLst>
                                          <p:attrName>ppt_y</p:attrName>
                                        </p:attrNameLst>
                                      </p:cBhvr>
                                      <p:tavLst>
                                        <p:tav tm="0" fmla="#ppt_y-sin(pi*$)/81">
                                          <p:val>
                                            <p:fltVal val="0.000000"/>
                                          </p:val>
                                        </p:tav>
                                        <p:tav tm="100000">
                                          <p:val>
                                            <p:fltVal val="1.000000"/>
                                          </p:val>
                                        </p:tav>
                                      </p:tavLst>
                                    </p:anim>
                                    <p:animScale>
                                      <p:cBhvr>
                                        <p:cTn id="13" dur="26">
                                          <p:stCondLst>
                                            <p:cond delay="650"/>
                                          </p:stCondLst>
                                        </p:cTn>
                                        <p:tgtEl>
                                          <p:spTgt spid="106499"/>
                                        </p:tgtEl>
                                      </p:cBhvr>
                                      <p:to x="100000" y="60000"/>
                                    </p:animScale>
                                    <p:animScale>
                                      <p:cBhvr>
                                        <p:cTn id="14" dur="166" decel="50000">
                                          <p:stCondLst>
                                            <p:cond delay="676"/>
                                          </p:stCondLst>
                                        </p:cTn>
                                        <p:tgtEl>
                                          <p:spTgt spid="106499"/>
                                        </p:tgtEl>
                                      </p:cBhvr>
                                      <p:to x="100000" y="100000"/>
                                    </p:animScale>
                                    <p:animScale>
                                      <p:cBhvr>
                                        <p:cTn id="15" dur="26">
                                          <p:stCondLst>
                                            <p:cond delay="1312"/>
                                          </p:stCondLst>
                                        </p:cTn>
                                        <p:tgtEl>
                                          <p:spTgt spid="106499"/>
                                        </p:tgtEl>
                                      </p:cBhvr>
                                      <p:to x="100000" y="80000"/>
                                    </p:animScale>
                                    <p:animScale>
                                      <p:cBhvr>
                                        <p:cTn id="16" dur="166" decel="50000">
                                          <p:stCondLst>
                                            <p:cond delay="1338"/>
                                          </p:stCondLst>
                                        </p:cTn>
                                        <p:tgtEl>
                                          <p:spTgt spid="106499"/>
                                        </p:tgtEl>
                                      </p:cBhvr>
                                      <p:to x="100000" y="100000"/>
                                    </p:animScale>
                                    <p:animScale>
                                      <p:cBhvr>
                                        <p:cTn id="17" dur="26">
                                          <p:stCondLst>
                                            <p:cond delay="1642"/>
                                          </p:stCondLst>
                                        </p:cTn>
                                        <p:tgtEl>
                                          <p:spTgt spid="106499"/>
                                        </p:tgtEl>
                                      </p:cBhvr>
                                      <p:to x="100000" y="90000"/>
                                    </p:animScale>
                                    <p:animScale>
                                      <p:cBhvr>
                                        <p:cTn id="18" dur="166" decel="50000">
                                          <p:stCondLst>
                                            <p:cond delay="1668"/>
                                          </p:stCondLst>
                                        </p:cTn>
                                        <p:tgtEl>
                                          <p:spTgt spid="106499"/>
                                        </p:tgtEl>
                                      </p:cBhvr>
                                      <p:to x="100000" y="100000"/>
                                    </p:animScale>
                                    <p:animScale>
                                      <p:cBhvr>
                                        <p:cTn id="19" dur="26">
                                          <p:stCondLst>
                                            <p:cond delay="1808"/>
                                          </p:stCondLst>
                                        </p:cTn>
                                        <p:tgtEl>
                                          <p:spTgt spid="106499"/>
                                        </p:tgtEl>
                                      </p:cBhvr>
                                      <p:to x="100000" y="95000"/>
                                    </p:animScale>
                                    <p:animScale>
                                      <p:cBhvr>
                                        <p:cTn id="20" dur="166" decel="50000">
                                          <p:stCondLst>
                                            <p:cond delay="1834"/>
                                          </p:stCondLst>
                                        </p:cTn>
                                        <p:tgtEl>
                                          <p:spTgt spid="10649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9" presetClass="entr" presetSubtype="0" accel="100000" fill="hold" grpId="0" nodeType="clickEffect">
                                  <p:stCondLst>
                                    <p:cond delay="0"/>
                                  </p:stCondLst>
                                  <p:childTnLst>
                                    <p:set>
                                      <p:cBhvr>
                                        <p:cTn id="24" dur="1" fill="hold">
                                          <p:stCondLst>
                                            <p:cond delay="0"/>
                                          </p:stCondLst>
                                        </p:cTn>
                                        <p:tgtEl>
                                          <p:spTgt spid="106498">
                                            <p:txEl>
                                              <p:charRg st="0" end="18"/>
                                            </p:txEl>
                                          </p:spTgt>
                                        </p:tgtEl>
                                        <p:attrNameLst>
                                          <p:attrName>style.visibility</p:attrName>
                                        </p:attrNameLst>
                                      </p:cBhvr>
                                      <p:to>
                                        <p:strVal val="visible"/>
                                      </p:to>
                                    </p:set>
                                    <p:anim calcmode="lin" valueType="num">
                                      <p:cBhvr>
                                        <p:cTn id="25" dur="500" fill="hold"/>
                                        <p:tgtEl>
                                          <p:spTgt spid="106498">
                                            <p:txEl>
                                              <p:charRg st="0" end="1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106498">
                                            <p:txEl>
                                              <p:charRg st="0" end="1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106498">
                                            <p:txEl>
                                              <p:charRg st="0" end="18"/>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106498">
                                            <p:txEl>
                                              <p:charRg st="0" end="18"/>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iterate type="lt">
                                    <p:tmPct val="5000"/>
                                  </p:iterate>
                                  <p:childTnLst>
                                    <p:set>
                                      <p:cBhvr>
                                        <p:cTn id="32" dur="1" fill="hold">
                                          <p:stCondLst>
                                            <p:cond delay="0"/>
                                          </p:stCondLst>
                                        </p:cTn>
                                        <p:tgtEl>
                                          <p:spTgt spid="107523"/>
                                        </p:tgtEl>
                                        <p:attrNameLst>
                                          <p:attrName>style.visibility</p:attrName>
                                        </p:attrNameLst>
                                      </p:cBhvr>
                                      <p:to>
                                        <p:strVal val="visible"/>
                                      </p:to>
                                    </p:set>
                                    <p:anim calcmode="lin" valueType="num">
                                      <p:cBhvr>
                                        <p:cTn id="33" dur="1000" fill="hold"/>
                                        <p:tgtEl>
                                          <p:spTgt spid="107523"/>
                                        </p:tgtEl>
                                        <p:attrNameLst>
                                          <p:attrName>ppt_w</p:attrName>
                                        </p:attrNameLst>
                                      </p:cBhvr>
                                      <p:tavLst>
                                        <p:tav tm="0">
                                          <p:val>
                                            <p:fltVal val="0.000000"/>
                                          </p:val>
                                        </p:tav>
                                        <p:tav tm="100000">
                                          <p:val>
                                            <p:strVal val="#ppt_w"/>
                                          </p:val>
                                        </p:tav>
                                      </p:tavLst>
                                    </p:anim>
                                    <p:anim calcmode="lin" valueType="num">
                                      <p:cBhvr>
                                        <p:cTn id="34" dur="1000" fill="hold"/>
                                        <p:tgtEl>
                                          <p:spTgt spid="107523"/>
                                        </p:tgtEl>
                                        <p:attrNameLst>
                                          <p:attrName>ppt_h</p:attrName>
                                        </p:attrNameLst>
                                      </p:cBhvr>
                                      <p:tavLst>
                                        <p:tav tm="0">
                                          <p:val>
                                            <p:fltVal val="0.000000"/>
                                          </p:val>
                                        </p:tav>
                                        <p:tav tm="100000">
                                          <p:val>
                                            <p:strVal val="#ppt_h"/>
                                          </p:val>
                                        </p:tav>
                                      </p:tavLst>
                                    </p:anim>
                                    <p:anim calcmode="lin" valueType="num">
                                      <p:cBhvr>
                                        <p:cTn id="35" dur="1000" fill="hold"/>
                                        <p:tgtEl>
                                          <p:spTgt spid="107523"/>
                                        </p:tgtEl>
                                        <p:attrNameLst>
                                          <p:attrName>style.rotation</p:attrName>
                                        </p:attrNameLst>
                                      </p:cBhvr>
                                      <p:tavLst>
                                        <p:tav tm="0">
                                          <p:val>
                                            <p:fltVal val="90.000000"/>
                                          </p:val>
                                        </p:tav>
                                        <p:tav tm="100000">
                                          <p:val>
                                            <p:fltVal val="0.000000"/>
                                          </p:val>
                                        </p:tav>
                                      </p:tavLst>
                                    </p:anim>
                                    <p:animEffect transition="in" filter="fade">
                                      <p:cBhvr>
                                        <p:cTn id="36" dur="1000"/>
                                        <p:tgtEl>
                                          <p:spTgt spid="107523"/>
                                        </p:tgtEl>
                                      </p:cBhvr>
                                    </p:animEffect>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2">
                                            <p:txEl>
                                              <p:charRg st="0" end="18"/>
                                            </p:txEl>
                                          </p:spTgt>
                                        </p:tgtEl>
                                        <p:attrNameLst>
                                          <p:attrName>style.visibility</p:attrName>
                                        </p:attrNameLst>
                                      </p:cBhvr>
                                      <p:to>
                                        <p:strVal val="visible"/>
                                      </p:to>
                                    </p:set>
                                    <p:anim calcmode="lin" valueType="num">
                                      <p:cBhvr>
                                        <p:cTn id="41" dur="500" fill="hold"/>
                                        <p:tgtEl>
                                          <p:spTgt spid="2">
                                            <p:txEl>
                                              <p:charRg st="0" end="1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2">
                                            <p:txEl>
                                              <p:charRg st="0" end="1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2">
                                            <p:txEl>
                                              <p:charRg st="0" end="18"/>
                                            </p:txEl>
                                          </p:spTgt>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2">
                                            <p:txEl>
                                              <p:charRg st="0" end="1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build="p"/>
      <p:bldP spid="106499" grpId="0"/>
      <p:bldP spid="107523" grpId="0"/>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8546" name="文本占位符 108545"/>
          <p:cNvSpPr>
            <a:spLocks noGrp="1"/>
          </p:cNvSpPr>
          <p:nvPr>
            <p:ph type="body" idx="1"/>
          </p:nvPr>
        </p:nvSpPr>
        <p:spPr>
          <a:xfrm>
            <a:off x="410210" y="1260475"/>
            <a:ext cx="8510270" cy="2457450"/>
          </a:xfrm>
        </p:spPr>
        <p:txBody>
          <a:bodyPr/>
          <a:p>
            <a:r>
              <a:rPr lang="zh-CN" altLang="en-US" sz="2800" b="1" dirty="0">
                <a:solidFill>
                  <a:schemeClr val="tx1"/>
                </a:solidFill>
                <a:latin typeface="楷体" panose="02010609060101010101" pitchFamily="49" charset="-122"/>
                <a:ea typeface="楷体" panose="02010609060101010101" pitchFamily="49" charset="-122"/>
              </a:rPr>
              <a:t>渔夫的妻子桑娜坐在火炉旁</a:t>
            </a:r>
            <a:r>
              <a:rPr lang="zh-CN" altLang="en-US" sz="2800" b="1" dirty="0">
                <a:solidFill>
                  <a:srgbClr val="FF0000"/>
                </a:solidFill>
                <a:latin typeface="楷体" panose="02010609060101010101" pitchFamily="49" charset="-122"/>
                <a:ea typeface="楷体" panose="02010609060101010101" pitchFamily="49" charset="-122"/>
              </a:rPr>
              <a:t>补一张破帆</a:t>
            </a:r>
            <a:r>
              <a:rPr lang="zh-CN" altLang="en-US" sz="2800" b="1" dirty="0">
                <a:solidFill>
                  <a:schemeClr val="tx1"/>
                </a:solidFill>
                <a:latin typeface="楷体" panose="02010609060101010101" pitchFamily="49" charset="-122"/>
                <a:ea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endParaRPr>
          </a:p>
          <a:p>
            <a:r>
              <a:rPr lang="zh-CN" altLang="en-US" sz="2800" b="1" dirty="0">
                <a:solidFill>
                  <a:schemeClr val="tx1"/>
                </a:solidFill>
                <a:latin typeface="楷体" panose="02010609060101010101" pitchFamily="49" charset="-122"/>
                <a:ea typeface="楷体" panose="02010609060101010101" pitchFamily="49" charset="-122"/>
              </a:rPr>
              <a:t>丈夫</a:t>
            </a:r>
            <a:r>
              <a:rPr lang="zh-CN" altLang="en-US" sz="2800" b="1" dirty="0">
                <a:solidFill>
                  <a:srgbClr val="FF0000"/>
                </a:solidFill>
                <a:latin typeface="楷体" panose="02010609060101010101" pitchFamily="49" charset="-122"/>
                <a:ea typeface="楷体" panose="02010609060101010101" pitchFamily="49" charset="-122"/>
              </a:rPr>
              <a:t>清早</a:t>
            </a:r>
            <a:r>
              <a:rPr lang="zh-CN" altLang="en-US" sz="2800" b="1" dirty="0">
                <a:solidFill>
                  <a:schemeClr val="tx1"/>
                </a:solidFill>
                <a:latin typeface="楷体" panose="02010609060101010101" pitchFamily="49" charset="-122"/>
                <a:ea typeface="楷体" panose="02010609060101010101" pitchFamily="49" charset="-122"/>
              </a:rPr>
              <a:t>驾着小船出海，</a:t>
            </a:r>
            <a:r>
              <a:rPr lang="zh-CN" altLang="en-US" sz="2800" b="1" dirty="0">
                <a:solidFill>
                  <a:srgbClr val="FF0000"/>
                </a:solidFill>
                <a:latin typeface="楷体" panose="02010609060101010101" pitchFamily="49" charset="-122"/>
                <a:ea typeface="楷体" panose="02010609060101010101" pitchFamily="49" charset="-122"/>
              </a:rPr>
              <a:t>这时候还没有回来</a:t>
            </a:r>
            <a:r>
              <a:rPr lang="zh-CN" altLang="en-US" sz="2800" b="1" dirty="0">
                <a:solidFill>
                  <a:schemeClr val="tx1"/>
                </a:solidFill>
                <a:latin typeface="楷体" panose="02010609060101010101" pitchFamily="49" charset="-122"/>
                <a:ea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endParaRPr>
          </a:p>
          <a:p>
            <a:r>
              <a:rPr lang="zh-CN" altLang="en-US" sz="2800" b="1" dirty="0">
                <a:solidFill>
                  <a:schemeClr val="tx1"/>
                </a:solidFill>
                <a:latin typeface="楷体" panose="02010609060101010101" pitchFamily="49" charset="-122"/>
                <a:ea typeface="楷体" panose="02010609060101010101" pitchFamily="49" charset="-122"/>
              </a:rPr>
              <a:t>丈夫不顾惜身体，</a:t>
            </a:r>
            <a:r>
              <a:rPr lang="zh-CN" altLang="en-US" sz="2800" b="1" dirty="0">
                <a:solidFill>
                  <a:srgbClr val="FF0000"/>
                </a:solidFill>
                <a:latin typeface="楷体" panose="02010609060101010101" pitchFamily="49" charset="-122"/>
                <a:ea typeface="楷体" panose="02010609060101010101" pitchFamily="49" charset="-122"/>
              </a:rPr>
              <a:t>冒着寒冷和风暴</a:t>
            </a:r>
            <a:r>
              <a:rPr lang="zh-CN" altLang="en-US" sz="2800" b="1" dirty="0">
                <a:solidFill>
                  <a:schemeClr val="tx1"/>
                </a:solidFill>
                <a:latin typeface="楷体" panose="02010609060101010101" pitchFamily="49" charset="-122"/>
                <a:ea typeface="楷体" panose="02010609060101010101" pitchFamily="49" charset="-122"/>
              </a:rPr>
              <a:t>出去打鱼，她自己也</a:t>
            </a:r>
            <a:r>
              <a:rPr lang="zh-CN" altLang="en-US" sz="2800" b="1" dirty="0">
                <a:solidFill>
                  <a:srgbClr val="FF0000"/>
                </a:solidFill>
                <a:latin typeface="楷体" panose="02010609060101010101" pitchFamily="49" charset="-122"/>
                <a:ea typeface="楷体" panose="02010609060101010101" pitchFamily="49" charset="-122"/>
              </a:rPr>
              <a:t>从早到晚</a:t>
            </a:r>
            <a:r>
              <a:rPr lang="zh-CN" altLang="en-US" sz="2800" b="1" dirty="0">
                <a:solidFill>
                  <a:schemeClr val="tx1"/>
                </a:solidFill>
                <a:latin typeface="楷体" panose="02010609060101010101" pitchFamily="49" charset="-122"/>
                <a:ea typeface="楷体" panose="02010609060101010101" pitchFamily="49" charset="-122"/>
              </a:rPr>
              <a:t>地干活，还</a:t>
            </a:r>
            <a:r>
              <a:rPr lang="zh-CN" altLang="en-US" sz="2800" b="1" dirty="0">
                <a:solidFill>
                  <a:srgbClr val="FF0000"/>
                </a:solidFill>
                <a:latin typeface="楷体" panose="02010609060101010101" pitchFamily="49" charset="-122"/>
                <a:ea typeface="楷体" panose="02010609060101010101" pitchFamily="49" charset="-122"/>
              </a:rPr>
              <a:t>只能勉强</a:t>
            </a:r>
            <a:r>
              <a:rPr lang="zh-CN" altLang="en-US" sz="2800" b="1" dirty="0">
                <a:solidFill>
                  <a:schemeClr val="tx1"/>
                </a:solidFill>
                <a:latin typeface="楷体" panose="02010609060101010101" pitchFamily="49" charset="-122"/>
                <a:ea typeface="楷体" panose="02010609060101010101" pitchFamily="49" charset="-122"/>
              </a:rPr>
              <a:t>填饱肚子。</a:t>
            </a:r>
            <a:endParaRPr lang="zh-CN" altLang="en-US" sz="2800" b="1" dirty="0">
              <a:solidFill>
                <a:schemeClr val="tx1"/>
              </a:solidFill>
              <a:latin typeface="楷体" panose="02010609060101010101" pitchFamily="49" charset="-122"/>
              <a:ea typeface="楷体" panose="02010609060101010101" pitchFamily="49" charset="-122"/>
            </a:endParaRPr>
          </a:p>
          <a:p>
            <a:r>
              <a:rPr lang="zh-CN" altLang="en-US" sz="2800" b="1" dirty="0">
                <a:latin typeface="楷体" panose="02010609060101010101" pitchFamily="49" charset="-122"/>
                <a:ea typeface="楷体" panose="02010609060101010101" pitchFamily="49" charset="-122"/>
                <a:sym typeface="+mn-ea"/>
              </a:rPr>
              <a:t>糟糕，真糟糕！什么也没有打到，还把网给撕破了。倒霉，倒霉！</a:t>
            </a:r>
            <a:r>
              <a:rPr lang="en-US" altLang="zh-CN" sz="2800" b="1" dirty="0">
                <a:latin typeface="楷体" panose="02010609060101010101" pitchFamily="49" charset="-122"/>
                <a:ea typeface="楷体" panose="02010609060101010101" pitchFamily="49" charset="-122"/>
                <a:sym typeface="+mn-ea"/>
              </a:rPr>
              <a:t>……</a:t>
            </a:r>
            <a:r>
              <a:rPr lang="zh-CN" altLang="en-US" sz="2800" b="1" dirty="0">
                <a:latin typeface="楷体" panose="02010609060101010101" pitchFamily="49" charset="-122"/>
                <a:ea typeface="楷体" panose="02010609060101010101" pitchFamily="49" charset="-122"/>
                <a:sym typeface="+mn-ea"/>
              </a:rPr>
              <a:t>谢谢上帝，总算活着回来啦。</a:t>
            </a:r>
            <a:endParaRPr lang="zh-CN" altLang="en-US" sz="2800" b="1" dirty="0">
              <a:solidFill>
                <a:schemeClr val="tx1"/>
              </a:solidFill>
              <a:latin typeface="楷体" panose="02010609060101010101" pitchFamily="49" charset="-122"/>
              <a:ea typeface="楷体" panose="02010609060101010101" pitchFamily="49" charset="-122"/>
            </a:endParaRPr>
          </a:p>
        </p:txBody>
      </p:sp>
      <p:sp>
        <p:nvSpPr>
          <p:cNvPr id="108547" name="文本框 108546"/>
          <p:cNvSpPr txBox="1"/>
          <p:nvPr/>
        </p:nvSpPr>
        <p:spPr>
          <a:xfrm>
            <a:off x="662940" y="526415"/>
            <a:ext cx="6530975" cy="506730"/>
          </a:xfrm>
          <a:prstGeom prst="rect">
            <a:avLst/>
          </a:prstGeom>
          <a:noFill/>
          <a:ln w="9525">
            <a:noFill/>
          </a:ln>
        </p:spPr>
        <p:txBody>
          <a:bodyPr wrap="square">
            <a:spAutoFit/>
          </a:bodyPr>
          <a:p>
            <a:pPr algn="l">
              <a:spcBef>
                <a:spcPct val="50000"/>
              </a:spcBef>
            </a:pPr>
            <a:r>
              <a:rPr lang="zh-CN" altLang="en-US" sz="2700" b="1" dirty="0">
                <a:solidFill>
                  <a:srgbClr val="0000FF"/>
                </a:solidFill>
                <a:latin typeface="Arial" panose="020B0604020202020204" pitchFamily="34" charset="0"/>
                <a:ea typeface="黑体" panose="02010609060101010101" pitchFamily="49" charset="-122"/>
              </a:rPr>
              <a:t>３</a:t>
            </a:r>
            <a:r>
              <a:rPr lang="en-US" altLang="zh-CN" sz="2700" b="1" dirty="0">
                <a:solidFill>
                  <a:srgbClr val="0000FF"/>
                </a:solidFill>
                <a:latin typeface="Arial" panose="020B0604020202020204" pitchFamily="34" charset="0"/>
                <a:ea typeface="黑体" panose="02010609060101010101" pitchFamily="49" charset="-122"/>
              </a:rPr>
              <a:t>.</a:t>
            </a:r>
            <a:r>
              <a:rPr lang="zh-CN" altLang="en-US" sz="2700" b="1" dirty="0">
                <a:solidFill>
                  <a:srgbClr val="0000FF"/>
                </a:solidFill>
                <a:latin typeface="Arial" panose="020B0604020202020204" pitchFamily="34" charset="0"/>
                <a:ea typeface="黑体" panose="02010609060101010101" pitchFamily="49" charset="-122"/>
              </a:rPr>
              <a:t>从“桑娜和渔夫的忙碌”看出“穷”</a:t>
            </a:r>
            <a:endParaRPr lang="zh-CN" altLang="en-US" sz="2700" b="1" dirty="0">
              <a:solidFill>
                <a:srgbClr val="0000FF"/>
              </a:solidFill>
              <a:latin typeface="Arial" panose="020B0604020202020204" pitchFamily="34" charset="0"/>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8547"/>
                                        </p:tgtEl>
                                        <p:attrNameLst>
                                          <p:attrName>style.visibility</p:attrName>
                                        </p:attrNameLst>
                                      </p:cBhvr>
                                      <p:to>
                                        <p:strVal val="visible"/>
                                      </p:to>
                                    </p:set>
                                    <p:animEffect transition="in" filter="randombar(horizontal)">
                                      <p:cBhvr>
                                        <p:cTn id="7" dur="500"/>
                                        <p:tgtEl>
                                          <p:spTgt spid="10854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8546">
                                            <p:txEl>
                                              <p:pRg st="0" end="0"/>
                                            </p:txEl>
                                          </p:spTgt>
                                        </p:tgtEl>
                                        <p:attrNameLst>
                                          <p:attrName>style.visibility</p:attrName>
                                        </p:attrNameLst>
                                      </p:cBhvr>
                                      <p:to>
                                        <p:strVal val="visible"/>
                                      </p:to>
                                    </p:set>
                                    <p:animEffect transition="in" filter="checkerboard(across)">
                                      <p:cBhvr>
                                        <p:cTn id="12" dur="500"/>
                                        <p:tgtEl>
                                          <p:spTgt spid="10854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8546">
                                            <p:txEl>
                                              <p:pRg st="1" end="1"/>
                                            </p:txEl>
                                          </p:spTgt>
                                        </p:tgtEl>
                                        <p:attrNameLst>
                                          <p:attrName>style.visibility</p:attrName>
                                        </p:attrNameLst>
                                      </p:cBhvr>
                                      <p:to>
                                        <p:strVal val="visible"/>
                                      </p:to>
                                    </p:set>
                                    <p:animEffect transition="in" filter="checkerboard(across)">
                                      <p:cBhvr>
                                        <p:cTn id="17" dur="500"/>
                                        <p:tgtEl>
                                          <p:spTgt spid="10854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8546">
                                            <p:txEl>
                                              <p:pRg st="2" end="2"/>
                                            </p:txEl>
                                          </p:spTgt>
                                        </p:tgtEl>
                                        <p:attrNameLst>
                                          <p:attrName>style.visibility</p:attrName>
                                        </p:attrNameLst>
                                      </p:cBhvr>
                                      <p:to>
                                        <p:strVal val="visible"/>
                                      </p:to>
                                    </p:set>
                                    <p:animEffect transition="in" filter="checkerboard(across)">
                                      <p:cBhvr>
                                        <p:cTn id="22" dur="500"/>
                                        <p:tgtEl>
                                          <p:spTgt spid="10854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08546">
                                            <p:txEl>
                                              <p:pRg st="3" end="3"/>
                                            </p:txEl>
                                          </p:spTgt>
                                        </p:tgtEl>
                                        <p:attrNameLst>
                                          <p:attrName>style.visibility</p:attrName>
                                        </p:attrNameLst>
                                      </p:cBhvr>
                                      <p:to>
                                        <p:strVal val="visible"/>
                                      </p:to>
                                    </p:set>
                                    <p:animEffect transition="in" filter="checkerboard(across)">
                                      <p:cBhvr>
                                        <p:cTn id="27" dur="500"/>
                                        <p:tgtEl>
                                          <p:spTgt spid="1085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p:cNvPicPr>
            <a:picLocks noChangeAspect="1"/>
          </p:cNvPicPr>
          <p:nvPr/>
        </p:nvPicPr>
        <p:blipFill>
          <a:blip r:embed="rId1" cstate="print"/>
          <a:stretch>
            <a:fillRect/>
          </a:stretch>
        </p:blipFill>
        <p:spPr>
          <a:xfrm>
            <a:off x="6544178" y="2656332"/>
            <a:ext cx="2604799" cy="2479154"/>
          </a:xfrm>
          <a:prstGeom prst="rect">
            <a:avLst/>
          </a:prstGeom>
          <a:ln>
            <a:noFill/>
          </a:ln>
          <a:effectLst>
            <a:softEdge rad="112500"/>
          </a:effectLst>
        </p:spPr>
      </p:pic>
      <p:sp>
        <p:nvSpPr>
          <p:cNvPr id="109570" name="文本占位符 109569"/>
          <p:cNvSpPr>
            <a:spLocks noGrp="1"/>
          </p:cNvSpPr>
          <p:nvPr>
            <p:ph type="body" idx="1"/>
          </p:nvPr>
        </p:nvSpPr>
        <p:spPr>
          <a:xfrm>
            <a:off x="330835" y="1298575"/>
            <a:ext cx="8557260" cy="1771650"/>
          </a:xfrm>
        </p:spPr>
        <p:txBody>
          <a:bodyPr/>
          <a:p>
            <a:pPr algn="l">
              <a:lnSpc>
                <a:spcPct val="100000"/>
              </a:lnSpc>
            </a:pP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屋外</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寒风呼啸</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，汹涌澎湃的海浪拍击着海岸，溅起一阵阵浪花。</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海上正起着风暴，外面又黑又冷</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00000"/>
              </a:lnSpc>
            </a:pP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海风呼啸声、波涛的轰鸣、狂风的怒吼</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algn="l">
              <a:lnSpc>
                <a:spcPct val="100000"/>
              </a:lnSpc>
            </a:pP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海面上什么也看不见</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109571" name="文本框 109570"/>
          <p:cNvSpPr txBox="1"/>
          <p:nvPr/>
        </p:nvSpPr>
        <p:spPr>
          <a:xfrm>
            <a:off x="1052195" y="610870"/>
            <a:ext cx="5314950" cy="553085"/>
          </a:xfrm>
          <a:prstGeom prst="rect">
            <a:avLst/>
          </a:prstGeom>
          <a:noFill/>
          <a:ln w="9525">
            <a:noFill/>
          </a:ln>
        </p:spPr>
        <p:txBody>
          <a:bodyPr>
            <a:spAutoFit/>
          </a:bodyPr>
          <a:p>
            <a:pPr algn="l">
              <a:spcBef>
                <a:spcPct val="50000"/>
              </a:spcBef>
            </a:pPr>
            <a:r>
              <a:rPr lang="zh-CN" altLang="en-US" sz="3000" b="1" dirty="0">
                <a:solidFill>
                  <a:srgbClr val="3333FF"/>
                </a:solidFill>
                <a:latin typeface="Arial" panose="020B0604020202020204" pitchFamily="34" charset="0"/>
                <a:ea typeface="黑体" panose="02010609060101010101" pitchFamily="49" charset="-122"/>
              </a:rPr>
              <a:t>４</a:t>
            </a:r>
            <a:r>
              <a:rPr lang="en-US" altLang="zh-CN" sz="3000" b="1" dirty="0">
                <a:solidFill>
                  <a:srgbClr val="3333FF"/>
                </a:solidFill>
                <a:latin typeface="Arial" panose="020B0604020202020204" pitchFamily="34" charset="0"/>
                <a:ea typeface="黑体" panose="02010609060101010101" pitchFamily="49" charset="-122"/>
              </a:rPr>
              <a:t>.</a:t>
            </a:r>
            <a:r>
              <a:rPr lang="zh-CN" altLang="en-US" sz="3000" b="1" dirty="0">
                <a:solidFill>
                  <a:srgbClr val="3333FF"/>
                </a:solidFill>
                <a:latin typeface="Arial" panose="020B0604020202020204" pitchFamily="34" charset="0"/>
                <a:ea typeface="黑体" panose="02010609060101010101" pitchFamily="49" charset="-122"/>
              </a:rPr>
              <a:t>从“天气的恶劣”看出“穷”</a:t>
            </a:r>
            <a:endParaRPr lang="zh-CN" altLang="en-US" sz="3000" b="1" dirty="0">
              <a:solidFill>
                <a:srgbClr val="3333FF"/>
              </a:solidFill>
              <a:latin typeface="Arial" panose="020B0604020202020204" pitchFamily="34" charset="0"/>
              <a:ea typeface="黑体" panose="02010609060101010101" pitchFamily="49" charset="-122"/>
            </a:endParaRPr>
          </a:p>
        </p:txBody>
      </p:sp>
      <p:grpSp>
        <p:nvGrpSpPr>
          <p:cNvPr id="109572" name="组合 109571"/>
          <p:cNvGrpSpPr/>
          <p:nvPr/>
        </p:nvGrpSpPr>
        <p:grpSpPr>
          <a:xfrm>
            <a:off x="793115" y="3362960"/>
            <a:ext cx="5543550" cy="1565910"/>
            <a:chOff x="816" y="3072"/>
            <a:chExt cx="4656" cy="1008"/>
          </a:xfrm>
        </p:grpSpPr>
        <p:sp>
          <p:nvSpPr>
            <p:cNvPr id="109573" name="云形标注 109572"/>
            <p:cNvSpPr/>
            <p:nvPr/>
          </p:nvSpPr>
          <p:spPr>
            <a:xfrm>
              <a:off x="816" y="3072"/>
              <a:ext cx="4656" cy="1008"/>
            </a:xfrm>
            <a:prstGeom prst="cloudCallout">
              <a:avLst>
                <a:gd name="adj1" fmla="val 58407"/>
                <a:gd name="adj2" fmla="val -30981"/>
              </a:avLst>
            </a:prstGeom>
            <a:solidFill>
              <a:srgbClr val="FFFF99"/>
            </a:solidFill>
            <a:ln w="9525" cap="flat" cmpd="sng">
              <a:solidFill>
                <a:schemeClr val="tx1"/>
              </a:solidFill>
              <a:prstDash val="solid"/>
              <a:headEnd type="none" w="med" len="med"/>
              <a:tailEnd type="none" w="med" len="med"/>
            </a:ln>
          </p:spPr>
          <p:txBody>
            <a:bodyPr/>
            <a:p>
              <a:endParaRPr sz="1050" dirty="0">
                <a:latin typeface="Arial" panose="020B0604020202020204" pitchFamily="34" charset="0"/>
              </a:endParaRPr>
            </a:p>
          </p:txBody>
        </p:sp>
        <p:sp>
          <p:nvSpPr>
            <p:cNvPr id="109574" name="文本框 109573"/>
            <p:cNvSpPr txBox="1"/>
            <p:nvPr/>
          </p:nvSpPr>
          <p:spPr>
            <a:xfrm>
              <a:off x="1224" y="3148"/>
              <a:ext cx="3840" cy="772"/>
            </a:xfrm>
            <a:prstGeom prst="rect">
              <a:avLst/>
            </a:prstGeom>
            <a:noFill/>
            <a:ln w="9525">
              <a:noFill/>
            </a:ln>
          </p:spPr>
          <p:txBody>
            <a:bodyPr>
              <a:spAutoFit/>
            </a:bodyPr>
            <a:p>
              <a:pPr algn="l">
                <a:spcBef>
                  <a:spcPct val="50000"/>
                </a:spcBef>
              </a:pPr>
              <a:r>
                <a:rPr lang="en-US" altLang="zh-CN" sz="2400" b="1" dirty="0">
                  <a:solidFill>
                    <a:srgbClr val="FF0000"/>
                  </a:solidFill>
                  <a:latin typeface="Arial" panose="020B0604020202020204" pitchFamily="34" charset="0"/>
                  <a:ea typeface="黑体" panose="02010609060101010101" pitchFamily="49" charset="-122"/>
                </a:rPr>
                <a:t>       </a:t>
              </a:r>
              <a:r>
                <a:rPr lang="zh-CN" altLang="en-US" sz="2400" b="1" dirty="0">
                  <a:solidFill>
                    <a:srgbClr val="0000FF"/>
                  </a:solidFill>
                  <a:latin typeface="Arial" panose="020B0604020202020204" pitchFamily="34" charset="0"/>
                  <a:ea typeface="黑体" panose="02010609060101010101" pitchFamily="49" charset="-122"/>
                </a:rPr>
                <a:t>渔夫在这样恶劣的天气之下仍然冒险出海打鱼，这里以环境描写写出了“穷”。</a:t>
              </a:r>
              <a:endParaRPr lang="zh-CN" altLang="en-US" sz="2400" b="1" dirty="0">
                <a:solidFill>
                  <a:srgbClr val="0000FF"/>
                </a:solidFill>
                <a:latin typeface="Arial" panose="020B0604020202020204" pitchFamily="34" charset="0"/>
                <a:ea typeface="黑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09571"/>
                                        </p:tgtEl>
                                        <p:attrNameLst>
                                          <p:attrName>style.visibility</p:attrName>
                                        </p:attrNameLst>
                                      </p:cBhvr>
                                      <p:to>
                                        <p:strVal val="visible"/>
                                      </p:to>
                                    </p:set>
                                    <p:anim calcmode="lin" valueType="num">
                                      <p:cBhvr>
                                        <p:cTn id="7" dur="500" decel="50000" fill="hold">
                                          <p:stCondLst>
                                            <p:cond delay="0"/>
                                          </p:stCondLst>
                                        </p:cTn>
                                        <p:tgtEl>
                                          <p:spTgt spid="109571"/>
                                        </p:tgtEl>
                                        <p:attrNameLst>
                                          <p:attrName>style.rotation</p:attrName>
                                        </p:attrNameLst>
                                      </p:cBhvr>
                                      <p:tavLst>
                                        <p:tav tm="0">
                                          <p:val>
                                            <p:fltVal val="-90.000000"/>
                                          </p:val>
                                        </p:tav>
                                        <p:tav tm="100000">
                                          <p:val>
                                            <p:fltVal val="0.000000"/>
                                          </p:val>
                                        </p:tav>
                                      </p:tavLst>
                                    </p:anim>
                                    <p:anim calcmode="lin" valueType="num">
                                      <p:cBhvr>
                                        <p:cTn id="8" dur="500" decel="50000" fill="hold">
                                          <p:stCondLst>
                                            <p:cond delay="0"/>
                                          </p:stCondLst>
                                        </p:cTn>
                                        <p:tgtEl>
                                          <p:spTgt spid="10957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9571"/>
                                        </p:tgtEl>
                                        <p:attrNameLst>
                                          <p:attrName>ppt_w</p:attrName>
                                        </p:attrNameLst>
                                      </p:cBhvr>
                                      <p:tavLst>
                                        <p:tav tm="0">
                                          <p:val>
                                            <p:strVal val="#ppt_w*.05"/>
                                          </p:val>
                                        </p:tav>
                                        <p:tav tm="100000">
                                          <p:val>
                                            <p:strVal val="#ppt_w"/>
                                          </p:val>
                                        </p:tav>
                                      </p:tavLst>
                                    </p:anim>
                                    <p:anim calcmode="lin" valueType="num">
                                      <p:cBhvr>
                                        <p:cTn id="10" dur="1000" fill="hold"/>
                                        <p:tgtEl>
                                          <p:spTgt spid="10957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957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957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957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9571"/>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109570">
                                            <p:txEl>
                                              <p:charRg st="0" end="45"/>
                                            </p:txEl>
                                          </p:spTgt>
                                        </p:tgtEl>
                                        <p:attrNameLst>
                                          <p:attrName>style.visibility</p:attrName>
                                        </p:attrNameLst>
                                      </p:cBhvr>
                                      <p:to>
                                        <p:strVal val="visible"/>
                                      </p:to>
                                    </p:set>
                                    <p:animEffect transition="in" filter="dissolve">
                                      <p:cBhvr>
                                        <p:cTn id="19" dur="500"/>
                                        <p:tgtEl>
                                          <p:spTgt spid="109570">
                                            <p:txEl>
                                              <p:charRg st="0" end="4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09570">
                                            <p:txEl>
                                              <p:charRg st="45" end="63"/>
                                            </p:txEl>
                                          </p:spTgt>
                                        </p:tgtEl>
                                        <p:attrNameLst>
                                          <p:attrName>style.visibility</p:attrName>
                                        </p:attrNameLst>
                                      </p:cBhvr>
                                      <p:to>
                                        <p:strVal val="visible"/>
                                      </p:to>
                                    </p:set>
                                    <p:animEffect transition="in" filter="dissolve">
                                      <p:cBhvr>
                                        <p:cTn id="24" dur="500"/>
                                        <p:tgtEl>
                                          <p:spTgt spid="109570">
                                            <p:txEl>
                                              <p:charRg st="45" end="6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09570">
                                            <p:txEl>
                                              <p:charRg st="63" end="74"/>
                                            </p:txEl>
                                          </p:spTgt>
                                        </p:tgtEl>
                                        <p:attrNameLst>
                                          <p:attrName>style.visibility</p:attrName>
                                        </p:attrNameLst>
                                      </p:cBhvr>
                                      <p:to>
                                        <p:strVal val="visible"/>
                                      </p:to>
                                    </p:set>
                                    <p:animEffect transition="in" filter="dissolve">
                                      <p:cBhvr>
                                        <p:cTn id="29" dur="500"/>
                                        <p:tgtEl>
                                          <p:spTgt spid="109570">
                                            <p:txEl>
                                              <p:charRg st="63" end="7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109572"/>
                                        </p:tgtEl>
                                        <p:attrNameLst>
                                          <p:attrName>style.visibility</p:attrName>
                                        </p:attrNameLst>
                                      </p:cBhvr>
                                      <p:to>
                                        <p:strVal val="visible"/>
                                      </p:to>
                                    </p:set>
                                    <p:animEffect transition="in" filter="wipe(down)">
                                      <p:cBhvr>
                                        <p:cTn id="39" dur="580">
                                          <p:stCondLst>
                                            <p:cond delay="0"/>
                                          </p:stCondLst>
                                        </p:cTn>
                                        <p:tgtEl>
                                          <p:spTgt spid="109572"/>
                                        </p:tgtEl>
                                      </p:cBhvr>
                                    </p:animEffect>
                                    <p:anim calcmode="lin" valueType="num">
                                      <p:cBhvr>
                                        <p:cTn id="40" dur="1822" tmFilter="0,0; 0.14,0.36; 0.43,0.73; 0.71,0.91; 1.0,1.0">
                                          <p:stCondLst>
                                            <p:cond delay="0"/>
                                          </p:stCondLst>
                                        </p:cTn>
                                        <p:tgtEl>
                                          <p:spTgt spid="10957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9572"/>
                                        </p:tgtEl>
                                        <p:attrNameLst>
                                          <p:attrName>ppt_y</p:attrName>
                                        </p:attrNameLst>
                                      </p:cBhvr>
                                      <p:tavLst>
                                        <p:tav tm="0" fmla="#ppt_y-sin(pi*$)/3">
                                          <p:val>
                                            <p:fltVal val="0.500000"/>
                                          </p:val>
                                        </p:tav>
                                        <p:tav tm="100000">
                                          <p:val>
                                            <p:fltVal val="1.000000"/>
                                          </p:val>
                                        </p:tav>
                                      </p:tavLst>
                                    </p:anim>
                                    <p:anim calcmode="lin" valueType="num">
                                      <p:cBhvr>
                                        <p:cTn id="42" dur="664" tmFilter="0, 0; 0.125,0.2665; 0.25,0.4; 0.375,0.465; 0.5,0.5;  0.625,0.535; 0.75,0.6; 0.875,0.7335; 1,1">
                                          <p:stCondLst>
                                            <p:cond delay="664"/>
                                          </p:stCondLst>
                                        </p:cTn>
                                        <p:tgtEl>
                                          <p:spTgt spid="109572"/>
                                        </p:tgtEl>
                                        <p:attrNameLst>
                                          <p:attrName>ppt_y</p:attrName>
                                        </p:attrNameLst>
                                      </p:cBhvr>
                                      <p:tavLst>
                                        <p:tav tm="0" fmla="#ppt_y-sin(pi*$)/9">
                                          <p:val>
                                            <p:fltVal val="0.000000"/>
                                          </p:val>
                                        </p:tav>
                                        <p:tav tm="100000">
                                          <p:val>
                                            <p:fltVal val="1.000000"/>
                                          </p:val>
                                        </p:tav>
                                      </p:tavLst>
                                    </p:anim>
                                    <p:anim calcmode="lin" valueType="num">
                                      <p:cBhvr>
                                        <p:cTn id="43" dur="332" tmFilter="0, 0; 0.125,0.2665; 0.25,0.4; 0.375,0.465; 0.5,0.5;  0.625,0.535; 0.75,0.6; 0.875,0.7335; 1,1">
                                          <p:stCondLst>
                                            <p:cond delay="1324"/>
                                          </p:stCondLst>
                                        </p:cTn>
                                        <p:tgtEl>
                                          <p:spTgt spid="109572"/>
                                        </p:tgtEl>
                                        <p:attrNameLst>
                                          <p:attrName>ppt_y</p:attrName>
                                        </p:attrNameLst>
                                      </p:cBhvr>
                                      <p:tavLst>
                                        <p:tav tm="0" fmla="#ppt_y-sin(pi*$)/27">
                                          <p:val>
                                            <p:fltVal val="0.000000"/>
                                          </p:val>
                                        </p:tav>
                                        <p:tav tm="100000">
                                          <p:val>
                                            <p:fltVal val="1.000000"/>
                                          </p:val>
                                        </p:tav>
                                      </p:tavLst>
                                    </p:anim>
                                    <p:anim calcmode="lin" valueType="num">
                                      <p:cBhvr>
                                        <p:cTn id="44" dur="164" tmFilter="0, 0; 0.125,0.2665; 0.25,0.4; 0.375,0.465; 0.5,0.5;  0.625,0.535; 0.75,0.6; 0.875,0.7335; 1,1">
                                          <p:stCondLst>
                                            <p:cond delay="1656"/>
                                          </p:stCondLst>
                                        </p:cTn>
                                        <p:tgtEl>
                                          <p:spTgt spid="109572"/>
                                        </p:tgtEl>
                                        <p:attrNameLst>
                                          <p:attrName>ppt_y</p:attrName>
                                        </p:attrNameLst>
                                      </p:cBhvr>
                                      <p:tavLst>
                                        <p:tav tm="0" fmla="#ppt_y-sin(pi*$)/81">
                                          <p:val>
                                            <p:fltVal val="0.000000"/>
                                          </p:val>
                                        </p:tav>
                                        <p:tav tm="100000">
                                          <p:val>
                                            <p:fltVal val="1.000000"/>
                                          </p:val>
                                        </p:tav>
                                      </p:tavLst>
                                    </p:anim>
                                    <p:animScale>
                                      <p:cBhvr>
                                        <p:cTn id="45" dur="26">
                                          <p:stCondLst>
                                            <p:cond delay="650"/>
                                          </p:stCondLst>
                                        </p:cTn>
                                        <p:tgtEl>
                                          <p:spTgt spid="109572"/>
                                        </p:tgtEl>
                                      </p:cBhvr>
                                      <p:to x="100000" y="60000"/>
                                    </p:animScale>
                                    <p:animScale>
                                      <p:cBhvr>
                                        <p:cTn id="46" dur="166" decel="50000">
                                          <p:stCondLst>
                                            <p:cond delay="676"/>
                                          </p:stCondLst>
                                        </p:cTn>
                                        <p:tgtEl>
                                          <p:spTgt spid="109572"/>
                                        </p:tgtEl>
                                      </p:cBhvr>
                                      <p:to x="100000" y="100000"/>
                                    </p:animScale>
                                    <p:animScale>
                                      <p:cBhvr>
                                        <p:cTn id="47" dur="26">
                                          <p:stCondLst>
                                            <p:cond delay="1312"/>
                                          </p:stCondLst>
                                        </p:cTn>
                                        <p:tgtEl>
                                          <p:spTgt spid="109572"/>
                                        </p:tgtEl>
                                      </p:cBhvr>
                                      <p:to x="100000" y="80000"/>
                                    </p:animScale>
                                    <p:animScale>
                                      <p:cBhvr>
                                        <p:cTn id="48" dur="166" decel="50000">
                                          <p:stCondLst>
                                            <p:cond delay="1338"/>
                                          </p:stCondLst>
                                        </p:cTn>
                                        <p:tgtEl>
                                          <p:spTgt spid="109572"/>
                                        </p:tgtEl>
                                      </p:cBhvr>
                                      <p:to x="100000" y="100000"/>
                                    </p:animScale>
                                    <p:animScale>
                                      <p:cBhvr>
                                        <p:cTn id="49" dur="26">
                                          <p:stCondLst>
                                            <p:cond delay="1642"/>
                                          </p:stCondLst>
                                        </p:cTn>
                                        <p:tgtEl>
                                          <p:spTgt spid="109572"/>
                                        </p:tgtEl>
                                      </p:cBhvr>
                                      <p:to x="100000" y="90000"/>
                                    </p:animScale>
                                    <p:animScale>
                                      <p:cBhvr>
                                        <p:cTn id="50" dur="166" decel="50000">
                                          <p:stCondLst>
                                            <p:cond delay="1668"/>
                                          </p:stCondLst>
                                        </p:cTn>
                                        <p:tgtEl>
                                          <p:spTgt spid="109572"/>
                                        </p:tgtEl>
                                      </p:cBhvr>
                                      <p:to x="100000" y="100000"/>
                                    </p:animScale>
                                    <p:animScale>
                                      <p:cBhvr>
                                        <p:cTn id="51" dur="26">
                                          <p:stCondLst>
                                            <p:cond delay="1808"/>
                                          </p:stCondLst>
                                        </p:cTn>
                                        <p:tgtEl>
                                          <p:spTgt spid="109572"/>
                                        </p:tgtEl>
                                      </p:cBhvr>
                                      <p:to x="100000" y="95000"/>
                                    </p:animScale>
                                    <p:animScale>
                                      <p:cBhvr>
                                        <p:cTn id="52" dur="166" decel="50000">
                                          <p:stCondLst>
                                            <p:cond delay="1834"/>
                                          </p:stCondLst>
                                        </p:cTn>
                                        <p:tgtEl>
                                          <p:spTgt spid="10957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uiExpand="1" build="p"/>
      <p:bldP spid="10957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00100" y="1285866"/>
            <a:ext cx="2019300" cy="645160"/>
          </a:xfrm>
          <a:prstGeom prst="rect">
            <a:avLst/>
          </a:prstGeom>
        </p:spPr>
        <p:txBody>
          <a:bodyPr wrap="none">
            <a:spAutoFit/>
          </a:bodyPr>
          <a:lstStyle/>
          <a:p>
            <a:r>
              <a:rPr lang="zh-CN" altLang="en-US" sz="3600" b="1" dirty="0">
                <a:latin typeface="楷体" panose="02010609060101010101" pitchFamily="49" charset="-122"/>
                <a:ea typeface="楷体" panose="02010609060101010101" pitchFamily="49" charset="-122"/>
              </a:rPr>
              <a:t>寒风呼啸</a:t>
            </a:r>
            <a:endParaRPr lang="zh-CN" altLang="en-US" sz="3600" b="1" dirty="0">
              <a:latin typeface="楷体" panose="02010609060101010101" pitchFamily="49" charset="-122"/>
              <a:ea typeface="楷体" panose="02010609060101010101" pitchFamily="49" charset="-122"/>
            </a:endParaRPr>
          </a:p>
        </p:txBody>
      </p:sp>
      <p:sp>
        <p:nvSpPr>
          <p:cNvPr id="3" name="矩形 2"/>
          <p:cNvSpPr/>
          <p:nvPr/>
        </p:nvSpPr>
        <p:spPr>
          <a:xfrm>
            <a:off x="5269994" y="1285865"/>
            <a:ext cx="2031325" cy="646331"/>
          </a:xfrm>
          <a:prstGeom prst="rect">
            <a:avLst/>
          </a:prstGeom>
        </p:spPr>
        <p:txBody>
          <a:bodyPr wrap="none">
            <a:spAutoFit/>
          </a:bodyPr>
          <a:lstStyle/>
          <a:p>
            <a:r>
              <a:rPr lang="zh-CN" altLang="en-US" sz="3600" b="1" dirty="0">
                <a:latin typeface="楷体" panose="02010609060101010101" pitchFamily="49" charset="-122"/>
                <a:ea typeface="楷体" panose="02010609060101010101" pitchFamily="49" charset="-122"/>
              </a:rPr>
              <a:t>暖风习习</a:t>
            </a:r>
            <a:endParaRPr lang="zh-CN" altLang="en-US" sz="3600" b="1" dirty="0"/>
          </a:p>
        </p:txBody>
      </p:sp>
      <p:sp>
        <p:nvSpPr>
          <p:cNvPr id="4" name="矩形 3"/>
          <p:cNvSpPr/>
          <p:nvPr/>
        </p:nvSpPr>
        <p:spPr>
          <a:xfrm>
            <a:off x="3432175" y="433070"/>
            <a:ext cx="1976120" cy="768350"/>
          </a:xfrm>
          <a:prstGeom prst="rect">
            <a:avLst/>
          </a:prstGeom>
        </p:spPr>
        <p:txBody>
          <a:bodyPr wrap="square">
            <a:spAutoFit/>
          </a:bodyPr>
          <a:lstStyle/>
          <a:p>
            <a:r>
              <a:rPr lang="zh-CN" altLang="en-US" sz="4400" dirty="0">
                <a:solidFill>
                  <a:srgbClr val="0000FF"/>
                </a:solidFill>
                <a:latin typeface="黑体" panose="02010609060101010101" pitchFamily="49" charset="-122"/>
                <a:ea typeface="黑体" panose="02010609060101010101" pitchFamily="49" charset="-122"/>
              </a:rPr>
              <a:t>反义词</a:t>
            </a:r>
            <a:endParaRPr lang="zh-CN" altLang="en-US" sz="4400" dirty="0">
              <a:solidFill>
                <a:srgbClr val="0000FF"/>
              </a:solidFill>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3275" y="2306955"/>
            <a:ext cx="3007995" cy="2092325"/>
          </a:xfrm>
          <a:prstGeom prst="rect">
            <a:avLst/>
          </a:prstGeom>
        </p:spPr>
      </p:pic>
      <p:pic>
        <p:nvPicPr>
          <p:cNvPr id="5" name="图片 4"/>
          <p:cNvPicPr>
            <a:picLocks noChangeAspect="1"/>
          </p:cNvPicPr>
          <p:nvPr/>
        </p:nvPicPr>
        <p:blipFill>
          <a:blip r:embed="rId2"/>
          <a:stretch>
            <a:fillRect/>
          </a:stretch>
        </p:blipFill>
        <p:spPr>
          <a:xfrm>
            <a:off x="4624070" y="2306955"/>
            <a:ext cx="3053715" cy="2026285"/>
          </a:xfrm>
          <a:prstGeom prst="rect">
            <a:avLst/>
          </a:prstGeom>
          <a:ln>
            <a:solidFill>
              <a:schemeClr val="accent1"/>
            </a:solidFill>
          </a:ln>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15616" y="1131590"/>
            <a:ext cx="7128792"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文本框 6"/>
          <p:cNvSpPr txBox="1"/>
          <p:nvPr/>
        </p:nvSpPr>
        <p:spPr>
          <a:xfrm>
            <a:off x="1498606" y="1233061"/>
            <a:ext cx="6745677" cy="2677656"/>
          </a:xfrm>
          <a:prstGeom prst="rect">
            <a:avLst/>
          </a:prstGeom>
          <a:noFill/>
        </p:spPr>
        <p:txBody>
          <a:bodyPr wrap="square" rtlCol="0" anchor="t">
            <a:spAutoFit/>
          </a:bodyPr>
          <a:lstStyle/>
          <a:p>
            <a:pPr>
              <a:lnSpc>
                <a:spcPct val="200000"/>
              </a:lnSpc>
            </a:pPr>
            <a:r>
              <a:rPr lang="zh-CN" altLang="en-US" sz="2800" b="1" dirty="0" smtClean="0">
                <a:latin typeface="楷体" panose="02010609060101010101" pitchFamily="49" charset="-122"/>
                <a:ea typeface="楷体" panose="02010609060101010101" pitchFamily="49" charset="-122"/>
              </a:rPr>
              <a:t>汹涌澎湃    波涛汹涌    波翻浪涌</a:t>
            </a:r>
            <a:endParaRPr lang="en-US" altLang="zh-CN" sz="2800" b="1" dirty="0" smtClean="0">
              <a:latin typeface="楷体" panose="02010609060101010101" pitchFamily="49" charset="-122"/>
              <a:ea typeface="楷体" panose="02010609060101010101" pitchFamily="49" charset="-122"/>
            </a:endParaRPr>
          </a:p>
          <a:p>
            <a:pPr>
              <a:lnSpc>
                <a:spcPct val="200000"/>
              </a:lnSpc>
            </a:pPr>
            <a:r>
              <a:rPr lang="zh-CN" altLang="en-US" sz="2800" b="1" dirty="0" smtClean="0">
                <a:latin typeface="楷体" panose="02010609060101010101" pitchFamily="49" charset="-122"/>
                <a:ea typeface="楷体" panose="02010609060101010101" pitchFamily="49" charset="-122"/>
              </a:rPr>
              <a:t>海风呼啸    狂风怒吼    海风呼啸</a:t>
            </a:r>
            <a:endParaRPr lang="en-US" altLang="zh-CN" sz="2800" b="1" dirty="0" smtClean="0">
              <a:latin typeface="楷体" panose="02010609060101010101" pitchFamily="49" charset="-122"/>
              <a:ea typeface="楷体" panose="02010609060101010101" pitchFamily="49" charset="-122"/>
            </a:endParaRPr>
          </a:p>
          <a:p>
            <a:pPr>
              <a:lnSpc>
                <a:spcPct val="200000"/>
              </a:lnSpc>
            </a:pPr>
            <a:r>
              <a:rPr lang="zh-CN" altLang="en-US" sz="2800" b="1" dirty="0" smtClean="0">
                <a:latin typeface="楷体" panose="02010609060101010101" pitchFamily="49" charset="-122"/>
                <a:ea typeface="楷体" panose="02010609060101010101" pitchFamily="49" charset="-122"/>
              </a:rPr>
              <a:t>波涛轰鸣    海浪拍岸    溅起浪花</a:t>
            </a:r>
            <a:endParaRPr lang="zh-CN" altLang="en-US" sz="2800" b="1" dirty="0">
              <a:latin typeface="楷体" panose="02010609060101010101" pitchFamily="49" charset="-122"/>
              <a:ea typeface="楷体" panose="02010609060101010101" pitchFamily="49" charset="-122"/>
            </a:endParaRPr>
          </a:p>
        </p:txBody>
      </p:sp>
      <p:sp>
        <p:nvSpPr>
          <p:cNvPr id="17" name="文本框 11"/>
          <p:cNvSpPr txBox="1"/>
          <p:nvPr/>
        </p:nvSpPr>
        <p:spPr>
          <a:xfrm>
            <a:off x="1282707" y="488657"/>
            <a:ext cx="5218119" cy="492443"/>
          </a:xfrm>
          <a:prstGeom prst="rect">
            <a:avLst/>
          </a:prstGeom>
          <a:noFill/>
        </p:spPr>
        <p:txBody>
          <a:bodyPr wrap="square" rtlCol="0">
            <a:spAutoFit/>
          </a:bodyPr>
          <a:lstStyle/>
          <a:p>
            <a:r>
              <a:rPr lang="zh-CN" altLang="en-US" sz="2600" b="1" dirty="0">
                <a:latin typeface="宋体" panose="02010600030101010101" pitchFamily="2" charset="-122"/>
                <a:ea typeface="宋体" panose="02010600030101010101" pitchFamily="2" charset="-122"/>
              </a:rPr>
              <a:t>词语积累</a:t>
            </a:r>
            <a:r>
              <a:rPr lang="zh-CN" altLang="en-US" sz="2600" b="1" dirty="0" smtClean="0">
                <a:latin typeface="宋体" panose="02010600030101010101" pitchFamily="2" charset="-122"/>
                <a:ea typeface="宋体" panose="02010600030101010101" pitchFamily="2" charset="-122"/>
              </a:rPr>
              <a:t>（</a:t>
            </a:r>
            <a:r>
              <a:rPr lang="zh-CN" altLang="en-US" sz="2600" b="1" dirty="0" smtClean="0">
                <a:solidFill>
                  <a:srgbClr val="C00000"/>
                </a:solidFill>
                <a:latin typeface="宋体" panose="02010600030101010101" pitchFamily="2" charset="-122"/>
                <a:ea typeface="宋体" panose="02010600030101010101" pitchFamily="2" charset="-122"/>
              </a:rPr>
              <a:t>写大海的词语</a:t>
            </a:r>
            <a:r>
              <a:rPr lang="zh-CN" altLang="en-US" sz="2600" b="1" dirty="0" smtClean="0">
                <a:latin typeface="宋体" panose="02010600030101010101" pitchFamily="2" charset="-122"/>
                <a:ea typeface="宋体" panose="02010600030101010101" pitchFamily="2" charset="-122"/>
              </a:rPr>
              <a:t>）</a:t>
            </a:r>
            <a:endParaRPr lang="zh-CN" altLang="en-US" sz="2600" b="1" dirty="0">
              <a:latin typeface="宋体" panose="02010600030101010101" pitchFamily="2" charset="-122"/>
              <a:ea typeface="宋体" panose="0201060003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198" y="465178"/>
            <a:ext cx="447979" cy="5394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7" name="文本框 110596"/>
          <p:cNvSpPr txBox="1"/>
          <p:nvPr/>
        </p:nvSpPr>
        <p:spPr>
          <a:xfrm>
            <a:off x="1668145" y="1417955"/>
            <a:ext cx="6581775" cy="2306955"/>
          </a:xfrm>
          <a:prstGeom prst="rect">
            <a:avLst/>
          </a:prstGeom>
          <a:noFill/>
          <a:ln w="9525">
            <a:noFill/>
          </a:ln>
        </p:spPr>
        <p:txBody>
          <a:bodyPr wrap="square">
            <a:spAutoFit/>
          </a:bodyPr>
          <a:p>
            <a:pPr algn="just">
              <a:spcBef>
                <a:spcPct val="50000"/>
              </a:spcBef>
            </a:pPr>
            <a:r>
              <a:rPr lang="zh-CN" altLang="en-US" sz="3600" dirty="0">
                <a:solidFill>
                  <a:schemeClr val="tx1"/>
                </a:solidFill>
                <a:latin typeface="黑体" panose="02010609060101010101" pitchFamily="49" charset="-122"/>
                <a:ea typeface="黑体" panose="02010609060101010101" pitchFamily="49" charset="-122"/>
                <a:cs typeface="黑体" panose="02010609060101010101" pitchFamily="49" charset="-122"/>
              </a:rPr>
              <a:t>　　有人说桑娜和渔夫并不“穷”，其实他们很“富有”。你支持这种观点吗？说说你的理由。</a:t>
            </a:r>
            <a:endParaRPr lang="zh-CN" altLang="en-US" sz="36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10598" name="矩形 110597" descr="纸袋"/>
          <p:cNvSpPr/>
          <p:nvPr/>
        </p:nvSpPr>
        <p:spPr>
          <a:xfrm>
            <a:off x="1743075" y="574040"/>
            <a:ext cx="2571750" cy="571500"/>
          </a:xfrm>
          <a:prstGeom prst="rect">
            <a:avLst/>
          </a:prstGeom>
        </p:spPr>
        <p:txBody>
          <a:bodyPr wrap="none" fromWordArt="1">
            <a:prstTxWarp prst="textPlain">
              <a:avLst>
                <a:gd name="adj" fmla="val 50000"/>
              </a:avLst>
            </a:prstTxWarp>
            <a:normAutofit/>
            <a:scene3d>
              <a:camera prst="orthographicFront"/>
              <a:lightRig rig="threePt" dir="t"/>
            </a:scene3d>
          </a:bodyPr>
          <a:p>
            <a:pPr algn="ctr"/>
            <a:r>
              <a:rPr lang="zh-CN" altLang="en-US" sz="2700" b="1">
                <a:solidFill>
                  <a:schemeClr val="accent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rPr>
              <a:t>问题探究</a:t>
            </a:r>
            <a:endParaRPr lang="zh-CN" altLang="en-US" sz="2700" b="1">
              <a:solidFill>
                <a:schemeClr val="accent1"/>
              </a:solidFill>
              <a:effectLst>
                <a:outerShdw blurRad="38100" dist="25400" dir="5400000" algn="ctr" rotWithShape="0">
                  <a:srgbClr val="6E747A">
                    <a:alpha val="43000"/>
                  </a:srgbClr>
                </a:outerShdw>
              </a:effectLst>
              <a:latin typeface="黑体" panose="02010609060101010101" pitchFamily="49" charset="-122"/>
              <a:ea typeface="黑体" panose="020106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7030" y="1543050"/>
            <a:ext cx="1301115" cy="18649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0598"/>
                                        </p:tgtEl>
                                        <p:attrNameLst>
                                          <p:attrName>style.visibility</p:attrName>
                                        </p:attrNameLst>
                                      </p:cBhvr>
                                      <p:to>
                                        <p:strVal val="visible"/>
                                      </p:to>
                                    </p:set>
                                    <p:animEffect transition="in" filter="slide(fromBottom)">
                                      <p:cBhvr>
                                        <p:cTn id="7" dur="500"/>
                                        <p:tgtEl>
                                          <p:spTgt spid="110598"/>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110597"/>
                                        </p:tgtEl>
                                        <p:attrNameLst>
                                          <p:attrName>style.visibility</p:attrName>
                                        </p:attrNameLst>
                                      </p:cBhvr>
                                      <p:to>
                                        <p:strVal val="visible"/>
                                      </p:to>
                                    </p:set>
                                    <p:anim calcmode="discrete" valueType="clr">
                                      <p:cBhvr override="childStyle">
                                        <p:cTn id="12" dur="80"/>
                                        <p:tgtEl>
                                          <p:spTgt spid="110597"/>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10597"/>
                                        </p:tgtEl>
                                        <p:attrNameLst>
                                          <p:attrName>fillcolor</p:attrName>
                                        </p:attrNameLst>
                                      </p:cBhvr>
                                      <p:tavLst>
                                        <p:tav tm="0">
                                          <p:val>
                                            <p:clrVal>
                                              <a:schemeClr val="accent2"/>
                                            </p:clrVal>
                                          </p:val>
                                        </p:tav>
                                        <p:tav tm="50000">
                                          <p:val>
                                            <p:clrVal>
                                              <a:schemeClr val="hlink"/>
                                            </p:clrVal>
                                          </p:val>
                                        </p:tav>
                                      </p:tavLst>
                                    </p:anim>
                                    <p:set>
                                      <p:cBhvr>
                                        <p:cTn id="14" dur="80"/>
                                        <p:tgtEl>
                                          <p:spTgt spid="1105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539750" y="1140460"/>
            <a:ext cx="7961630" cy="1863090"/>
          </a:xfrm>
          <a:prstGeom prst="rect">
            <a:avLst/>
          </a:prstGeom>
        </p:spPr>
        <p:txBody>
          <a:bodyPr wrap="square">
            <a:spAutoFit/>
          </a:bodyPr>
          <a:lstStyle/>
          <a:p>
            <a:pPr>
              <a:lnSpc>
                <a:spcPct val="120000"/>
              </a:lnSpc>
            </a:pPr>
            <a:r>
              <a:rPr lang="en-US" altLang="zh-CN" sz="3200" b="1" dirty="0">
                <a:solidFill>
                  <a:srgbClr val="333333"/>
                </a:solidFill>
                <a:latin typeface="楷体" panose="02010609060101010101" pitchFamily="49" charset="-122"/>
                <a:ea typeface="楷体" panose="02010609060101010101" pitchFamily="49" charset="-122"/>
                <a:cs typeface="楷体" panose="02010609060101010101" pitchFamily="49" charset="-122"/>
              </a:rPr>
              <a:t>     </a:t>
            </a:r>
            <a:r>
              <a:rPr lang="zh-CN" altLang="en-US" sz="3200" b="1" dirty="0">
                <a:solidFill>
                  <a:srgbClr val="333333"/>
                </a:solidFill>
                <a:latin typeface="楷体" panose="02010609060101010101" pitchFamily="49" charset="-122"/>
                <a:ea typeface="楷体" panose="02010609060101010101" pitchFamily="49" charset="-122"/>
                <a:cs typeface="楷体" panose="02010609060101010101" pitchFamily="49" charset="-122"/>
              </a:rPr>
              <a:t>这间渔家的小屋里却</a:t>
            </a:r>
            <a:r>
              <a:rPr lang="zh-CN" altLang="en-US" sz="3200" b="1" dirty="0">
                <a:solidFill>
                  <a:srgbClr val="0000FF"/>
                </a:solidFill>
                <a:latin typeface="楷体" panose="02010609060101010101" pitchFamily="49" charset="-122"/>
                <a:ea typeface="楷体" panose="02010609060101010101" pitchFamily="49" charset="-122"/>
                <a:cs typeface="楷体" panose="02010609060101010101" pitchFamily="49" charset="-122"/>
              </a:rPr>
              <a:t>温暖而舒适</a:t>
            </a:r>
            <a:r>
              <a:rPr lang="zh-CN" altLang="en-US" sz="3200" b="1" dirty="0">
                <a:solidFill>
                  <a:srgbClr val="333333"/>
                </a:solidFill>
                <a:latin typeface="楷体" panose="02010609060101010101" pitchFamily="49" charset="-122"/>
                <a:ea typeface="楷体" panose="02010609060101010101" pitchFamily="49" charset="-122"/>
                <a:cs typeface="楷体" panose="02010609060101010101" pitchFamily="49" charset="-122"/>
              </a:rPr>
              <a:t>。地扫得</a:t>
            </a:r>
            <a:r>
              <a:rPr lang="zh-CN" altLang="en-US" sz="3200" b="1" u="sng" dirty="0">
                <a:solidFill>
                  <a:schemeClr val="accent2">
                    <a:lumMod val="75000"/>
                  </a:schemeClr>
                </a:solidFill>
                <a:latin typeface="楷体" panose="02010609060101010101" pitchFamily="49" charset="-122"/>
                <a:ea typeface="楷体" panose="02010609060101010101" pitchFamily="49" charset="-122"/>
                <a:cs typeface="楷体" panose="02010609060101010101" pitchFamily="49" charset="-122"/>
              </a:rPr>
              <a:t>干干净净</a:t>
            </a:r>
            <a:r>
              <a:rPr lang="zh-CN" altLang="en-US" sz="3200" b="1" dirty="0">
                <a:solidFill>
                  <a:srgbClr val="333333"/>
                </a:solidFill>
                <a:latin typeface="楷体" panose="02010609060101010101" pitchFamily="49" charset="-122"/>
                <a:ea typeface="楷体" panose="02010609060101010101" pitchFamily="49" charset="-122"/>
                <a:cs typeface="楷体" panose="02010609060101010101" pitchFamily="49" charset="-122"/>
              </a:rPr>
              <a:t>，炉子里的火还没有熄，食具在搁板上</a:t>
            </a:r>
            <a:r>
              <a:rPr lang="zh-CN" altLang="en-US" sz="3200" b="1" u="sng" dirty="0">
                <a:solidFill>
                  <a:schemeClr val="accent2">
                    <a:lumMod val="75000"/>
                  </a:schemeClr>
                </a:solidFill>
                <a:latin typeface="楷体" panose="02010609060101010101" pitchFamily="49" charset="-122"/>
                <a:ea typeface="楷体" panose="02010609060101010101" pitchFamily="49" charset="-122"/>
                <a:cs typeface="楷体" panose="02010609060101010101" pitchFamily="49" charset="-122"/>
              </a:rPr>
              <a:t>闪闪发亮</a:t>
            </a:r>
            <a:r>
              <a:rPr lang="zh-CN" altLang="en-US" sz="3200" b="1" dirty="0">
                <a:solidFill>
                  <a:srgbClr val="333333"/>
                </a:solidFill>
                <a:latin typeface="楷体" panose="02010609060101010101" pitchFamily="49" charset="-122"/>
                <a:ea typeface="楷体" panose="02010609060101010101" pitchFamily="49" charset="-122"/>
                <a:cs typeface="楷体" panose="02010609060101010101" pitchFamily="49" charset="-122"/>
              </a:rPr>
              <a:t>。</a:t>
            </a:r>
            <a:endParaRPr lang="zh-CN" altLang="en-US" sz="3200" b="1" dirty="0">
              <a:solidFill>
                <a:srgbClr val="333333"/>
              </a:solidFill>
              <a:latin typeface="楷体" panose="02010609060101010101" pitchFamily="49" charset="-122"/>
              <a:ea typeface="楷体" panose="02010609060101010101" pitchFamily="49" charset="-122"/>
              <a:cs typeface="楷体" panose="02010609060101010101" pitchFamily="49" charset="-122"/>
            </a:endParaRPr>
          </a:p>
        </p:txBody>
      </p:sp>
      <p:sp>
        <p:nvSpPr>
          <p:cNvPr id="46" name="TextBox 1"/>
          <p:cNvSpPr txBox="1"/>
          <p:nvPr/>
        </p:nvSpPr>
        <p:spPr>
          <a:xfrm>
            <a:off x="467544" y="555526"/>
            <a:ext cx="5412325" cy="584775"/>
          </a:xfrm>
          <a:prstGeom prst="rect">
            <a:avLst/>
          </a:prstGeom>
          <a:noFill/>
        </p:spPr>
        <p:txBody>
          <a:bodyPr wrap="square" rtlCol="0">
            <a:spAutoFit/>
          </a:bodyPr>
          <a:lstStyle/>
          <a:p>
            <a:r>
              <a:rPr lang="en-US" altLang="zh-CN" sz="3200" b="1" dirty="0">
                <a:solidFill>
                  <a:srgbClr val="00B050"/>
                </a:solidFill>
                <a:latin typeface="Songti SC Black" panose="02010600040101010101" pitchFamily="2" charset="-122"/>
                <a:ea typeface="Songti SC Black" panose="02010600040101010101" pitchFamily="2" charset="-122"/>
              </a:rPr>
              <a:t>1.</a:t>
            </a:r>
            <a:r>
              <a:rPr lang="zh-CN" altLang="en-US" sz="3200" b="1" dirty="0">
                <a:solidFill>
                  <a:srgbClr val="00B050"/>
                </a:solidFill>
                <a:latin typeface="Songti SC Black" panose="02010600040101010101" pitchFamily="2" charset="-122"/>
                <a:ea typeface="Songti SC Black" panose="02010600040101010101" pitchFamily="2" charset="-122"/>
              </a:rPr>
              <a:t>家中的整洁、温馨</a:t>
            </a:r>
            <a:endParaRPr lang="zh-CN" altLang="en-US" sz="3200" b="1" dirty="0">
              <a:solidFill>
                <a:srgbClr val="00B050"/>
              </a:solidFill>
              <a:latin typeface="Songti SC Black" panose="02010600040101010101" pitchFamily="2" charset="-122"/>
              <a:ea typeface="Songti SC Black" panose="02010600040101010101" pitchFamily="2" charset="-122"/>
            </a:endParaRPr>
          </a:p>
        </p:txBody>
      </p:sp>
      <p:sp>
        <p:nvSpPr>
          <p:cNvPr id="4" name="Freeform 24"/>
          <p:cNvSpPr/>
          <p:nvPr/>
        </p:nvSpPr>
        <p:spPr bwMode="gray">
          <a:xfrm rot="5400000">
            <a:off x="4033711" y="2664119"/>
            <a:ext cx="647608" cy="879139"/>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solidFill>
            <a:schemeClr val="tx2">
              <a:lumMod val="60000"/>
              <a:lumOff val="40000"/>
            </a:schemeClr>
          </a:solidFill>
          <a:ln>
            <a:noFill/>
          </a:ln>
        </p:spPr>
        <p:txBody>
          <a:bodyPr/>
          <a:lstStyle/>
          <a:p>
            <a:endParaRPr lang="zh-CN" altLang="en-US"/>
          </a:p>
        </p:txBody>
      </p:sp>
      <p:sp>
        <p:nvSpPr>
          <p:cNvPr id="5" name="矩形 4"/>
          <p:cNvSpPr/>
          <p:nvPr/>
        </p:nvSpPr>
        <p:spPr>
          <a:xfrm>
            <a:off x="668249" y="3308056"/>
            <a:ext cx="7704856" cy="1038860"/>
          </a:xfrm>
          <a:prstGeom prst="rect">
            <a:avLst/>
          </a:prstGeom>
        </p:spPr>
        <p:txBody>
          <a:bodyPr wrap="square">
            <a:spAutoFit/>
          </a:bodyPr>
          <a:lstStyle/>
          <a:p>
            <a:pPr>
              <a:lnSpc>
                <a:spcPct val="110000"/>
              </a:lnSpc>
            </a:pPr>
            <a:r>
              <a:rPr lang="en-US" altLang="zh-CN" sz="2800" b="1" dirty="0">
                <a:solidFill>
                  <a:srgbClr val="333333"/>
                </a:solidFill>
                <a:latin typeface="黑体" panose="02010609060101010101" pitchFamily="49" charset="-122"/>
                <a:ea typeface="黑体" panose="02010609060101010101" pitchFamily="49" charset="-122"/>
              </a:rPr>
              <a:t>    </a:t>
            </a:r>
            <a:r>
              <a:rPr lang="zh-CN" altLang="en-US" sz="2800" b="1" dirty="0">
                <a:solidFill>
                  <a:srgbClr val="333333"/>
                </a:solidFill>
                <a:latin typeface="黑体" panose="02010609060101010101" pitchFamily="49" charset="-122"/>
                <a:ea typeface="黑体" panose="02010609060101010101" pitchFamily="49" charset="-122"/>
              </a:rPr>
              <a:t>侧面烘托出</a:t>
            </a:r>
            <a:r>
              <a:rPr lang="zh-CN" altLang="en-US" sz="2800" b="1" dirty="0">
                <a:solidFill>
                  <a:srgbClr val="333333"/>
                </a:solidFill>
                <a:latin typeface="黑体" panose="02010609060101010101" pitchFamily="49" charset="-122"/>
                <a:ea typeface="黑体" panose="02010609060101010101" pitchFamily="49" charset="-122"/>
              </a:rPr>
              <a:t>桑娜的</a:t>
            </a:r>
            <a:r>
              <a:rPr lang="zh-CN" altLang="en-US" sz="2800" b="1" dirty="0">
                <a:solidFill>
                  <a:schemeClr val="accent2">
                    <a:lumMod val="75000"/>
                  </a:schemeClr>
                </a:solidFill>
                <a:latin typeface="黑体" panose="02010609060101010101" pitchFamily="49" charset="-122"/>
                <a:ea typeface="黑体" panose="02010609060101010101" pitchFamily="49" charset="-122"/>
              </a:rPr>
              <a:t>勤劳能干</a:t>
            </a:r>
            <a:r>
              <a:rPr lang="zh-CN" altLang="en-US" sz="2800" b="1" dirty="0">
                <a:solidFill>
                  <a:srgbClr val="333333"/>
                </a:solidFill>
                <a:latin typeface="黑体" panose="02010609060101010101" pitchFamily="49" charset="-122"/>
                <a:ea typeface="黑体" panose="02010609060101010101" pitchFamily="49" charset="-122"/>
              </a:rPr>
              <a:t>，体现出渔夫一家的生活虽艰辛，却也很温馨。</a:t>
            </a:r>
            <a:endParaRPr lang="zh-CN" altLang="en-US" sz="2800" b="1" dirty="0">
              <a:solidFill>
                <a:srgbClr val="333333"/>
              </a:solidFill>
              <a:latin typeface="黑体" panose="02010609060101010101" pitchFamily="49" charset="-122"/>
              <a:ea typeface="黑体" panose="02010609060101010101" pitchFamily="49" charset="-122"/>
            </a:endParaRPr>
          </a:p>
        </p:txBody>
      </p:sp>
      <p:grpSp>
        <p:nvGrpSpPr>
          <p:cNvPr id="2" name="组合 1"/>
          <p:cNvGrpSpPr/>
          <p:nvPr/>
        </p:nvGrpSpPr>
        <p:grpSpPr>
          <a:xfrm>
            <a:off x="5092065" y="188595"/>
            <a:ext cx="2771140" cy="892810"/>
            <a:chOff x="8019" y="523"/>
            <a:chExt cx="4364" cy="1406"/>
          </a:xfrm>
        </p:grpSpPr>
        <p:sp>
          <p:nvSpPr>
            <p:cNvPr id="7" name="圆角矩形 6"/>
            <p:cNvSpPr/>
            <p:nvPr/>
          </p:nvSpPr>
          <p:spPr>
            <a:xfrm>
              <a:off x="8019" y="523"/>
              <a:ext cx="4364" cy="1406"/>
            </a:xfrm>
            <a:prstGeom prst="roundRect">
              <a:avLst/>
            </a:prstGeom>
            <a:grpFill/>
            <a:ln>
              <a:solidFill>
                <a:srgbClr val="0000FF"/>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8143" y="622"/>
              <a:ext cx="4240" cy="1307"/>
            </a:xfrm>
            <a:prstGeom prst="rect">
              <a:avLst/>
            </a:prstGeom>
          </p:spPr>
          <p:txBody>
            <a:bodyPr wrap="square">
              <a:spAutoFit/>
            </a:bodyPr>
            <a:p>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与“外面”的寒风呼啸形成对比。</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80">
                                          <p:stCondLst>
                                            <p:cond delay="0"/>
                                          </p:stCondLst>
                                        </p:cTn>
                                        <p:tgtEl>
                                          <p:spTgt spid="46"/>
                                        </p:tgtEl>
                                      </p:cBhvr>
                                    </p:animEffect>
                                    <p:anim calcmode="lin" valueType="num">
                                      <p:cBhvr>
                                        <p:cTn id="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3" dur="26">
                                          <p:stCondLst>
                                            <p:cond delay="650"/>
                                          </p:stCondLst>
                                        </p:cTn>
                                        <p:tgtEl>
                                          <p:spTgt spid="46"/>
                                        </p:tgtEl>
                                      </p:cBhvr>
                                      <p:to x="100000" y="60000"/>
                                    </p:animScale>
                                    <p:animScale>
                                      <p:cBhvr>
                                        <p:cTn id="14" dur="166" decel="50000">
                                          <p:stCondLst>
                                            <p:cond delay="676"/>
                                          </p:stCondLst>
                                        </p:cTn>
                                        <p:tgtEl>
                                          <p:spTgt spid="46"/>
                                        </p:tgtEl>
                                      </p:cBhvr>
                                      <p:to x="100000" y="100000"/>
                                    </p:animScale>
                                    <p:animScale>
                                      <p:cBhvr>
                                        <p:cTn id="15" dur="26">
                                          <p:stCondLst>
                                            <p:cond delay="1312"/>
                                          </p:stCondLst>
                                        </p:cTn>
                                        <p:tgtEl>
                                          <p:spTgt spid="46"/>
                                        </p:tgtEl>
                                      </p:cBhvr>
                                      <p:to x="100000" y="80000"/>
                                    </p:animScale>
                                    <p:animScale>
                                      <p:cBhvr>
                                        <p:cTn id="16" dur="166" decel="50000">
                                          <p:stCondLst>
                                            <p:cond delay="1338"/>
                                          </p:stCondLst>
                                        </p:cTn>
                                        <p:tgtEl>
                                          <p:spTgt spid="46"/>
                                        </p:tgtEl>
                                      </p:cBhvr>
                                      <p:to x="100000" y="100000"/>
                                    </p:animScale>
                                    <p:animScale>
                                      <p:cBhvr>
                                        <p:cTn id="17" dur="26">
                                          <p:stCondLst>
                                            <p:cond delay="1642"/>
                                          </p:stCondLst>
                                        </p:cTn>
                                        <p:tgtEl>
                                          <p:spTgt spid="46"/>
                                        </p:tgtEl>
                                      </p:cBhvr>
                                      <p:to x="100000" y="90000"/>
                                    </p:animScale>
                                    <p:animScale>
                                      <p:cBhvr>
                                        <p:cTn id="18" dur="166" decel="50000">
                                          <p:stCondLst>
                                            <p:cond delay="1668"/>
                                          </p:stCondLst>
                                        </p:cTn>
                                        <p:tgtEl>
                                          <p:spTgt spid="46"/>
                                        </p:tgtEl>
                                      </p:cBhvr>
                                      <p:to x="100000" y="100000"/>
                                    </p:animScale>
                                    <p:animScale>
                                      <p:cBhvr>
                                        <p:cTn id="19" dur="26">
                                          <p:stCondLst>
                                            <p:cond delay="1808"/>
                                          </p:stCondLst>
                                        </p:cTn>
                                        <p:tgtEl>
                                          <p:spTgt spid="46"/>
                                        </p:tgtEl>
                                      </p:cBhvr>
                                      <p:to x="100000" y="95000"/>
                                    </p:animScale>
                                    <p:animScale>
                                      <p:cBhvr>
                                        <p:cTn id="20" dur="166" decel="50000">
                                          <p:stCondLst>
                                            <p:cond delay="1834"/>
                                          </p:stCondLst>
                                        </p:cTn>
                                        <p:tgtEl>
                                          <p:spTgt spid="4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barn(inVertical)">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checkerboard(across)">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36"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1"/>
          <p:cNvSpPr>
            <a:spLocks noChangeArrowheads="1"/>
          </p:cNvSpPr>
          <p:nvPr/>
        </p:nvSpPr>
        <p:spPr bwMode="auto">
          <a:xfrm>
            <a:off x="381635" y="1312545"/>
            <a:ext cx="8041640" cy="622300"/>
          </a:xfrm>
          <a:prstGeom prst="rect">
            <a:avLst/>
          </a:prstGeom>
          <a:noFill/>
          <a:ln w="9525">
            <a:noFill/>
            <a:miter lim="800000"/>
          </a:ln>
          <a:effectLst/>
        </p:spPr>
        <p:txBody>
          <a:bodyPr vert="horz" wrap="square" lIns="68580" tIns="34290" rIns="68580" bIns="34290" numCol="1" anchor="ctr" anchorCtr="0" compatLnSpc="1">
            <a:spAutoFit/>
          </a:bodyPr>
          <a:lstStyle/>
          <a:p>
            <a:pPr indent="200025" fontAlgn="base">
              <a:spcBef>
                <a:spcPct val="0"/>
              </a:spcBef>
              <a:spcAft>
                <a:spcPct val="0"/>
              </a:spcAft>
            </a:pPr>
            <a:r>
              <a:rPr lang="en-US" altLang="zh-CN" sz="3600" dirty="0">
                <a:solidFill>
                  <a:srgbClr val="000000"/>
                </a:solidFill>
                <a:latin typeface="黑体" panose="02010609060101010101" pitchFamily="49" charset="-122"/>
                <a:ea typeface="黑体" panose="02010609060101010101" pitchFamily="49" charset="-122"/>
                <a:cs typeface="Times New Roman" panose="02020603050405020304" charset="0"/>
              </a:rPr>
              <a:t>   </a:t>
            </a:r>
            <a:r>
              <a:rPr lang="zh-CN" altLang="en-US" sz="3600" dirty="0">
                <a:solidFill>
                  <a:srgbClr val="000000"/>
                </a:solidFill>
                <a:latin typeface="黑体" panose="02010609060101010101" pitchFamily="49" charset="-122"/>
                <a:ea typeface="黑体" panose="02010609060101010101" pitchFamily="49" charset="-122"/>
                <a:cs typeface="Times New Roman" panose="02020603050405020304" charset="0"/>
              </a:rPr>
              <a:t>课文中的环境描写有什么作用？</a:t>
            </a:r>
            <a:endParaRPr lang="zh-CN" altLang="en-US" sz="3600" dirty="0">
              <a:solidFill>
                <a:srgbClr val="000000"/>
              </a:solidFill>
              <a:latin typeface="黑体" panose="02010609060101010101" pitchFamily="49" charset="-122"/>
              <a:ea typeface="黑体" panose="02010609060101010101" pitchFamily="49" charset="-122"/>
              <a:cs typeface="Times New Roman" panose="02020603050405020304" charset="0"/>
            </a:endParaRPr>
          </a:p>
        </p:txBody>
      </p:sp>
      <p:sp>
        <p:nvSpPr>
          <p:cNvPr id="3" name="矩形 2"/>
          <p:cNvSpPr/>
          <p:nvPr/>
        </p:nvSpPr>
        <p:spPr>
          <a:xfrm>
            <a:off x="633715" y="2242319"/>
            <a:ext cx="7877065" cy="1791970"/>
          </a:xfrm>
          <a:prstGeom prst="rect">
            <a:avLst/>
          </a:prstGeom>
        </p:spPr>
        <p:txBody>
          <a:bodyPr wrap="square" lIns="68580" tIns="34290" rIns="68580" bIns="34290">
            <a:spAutoFit/>
          </a:bodyPr>
          <a:lstStyle/>
          <a:p>
            <a:pPr algn="just"/>
            <a:r>
              <a:rPr lang="zh-CN" altLang="en-US" sz="2800" dirty="0">
                <a:solidFill>
                  <a:srgbClr val="FF0000"/>
                </a:solidFill>
                <a:latin typeface="楷体" panose="02010609060101010101" pitchFamily="49" charset="-122"/>
                <a:ea typeface="楷体" panose="02010609060101010101" pitchFamily="49" charset="-122"/>
              </a:rPr>
              <a:t>    </a:t>
            </a:r>
            <a:r>
              <a:rPr lang="zh-CN" altLang="en-US" sz="2800" b="1" dirty="0">
                <a:solidFill>
                  <a:srgbClr val="FF0000"/>
                </a:solidFill>
                <a:latin typeface="楷体" panose="02010609060101010101" pitchFamily="49" charset="-122"/>
                <a:ea typeface="楷体" panose="02010609060101010101" pitchFamily="49" charset="-122"/>
                <a:sym typeface="+mn-ea"/>
              </a:rPr>
              <a:t>这样恶劣的环境还要出海</a:t>
            </a:r>
            <a:r>
              <a:rPr lang="zh-CN" altLang="en-US" sz="2800" b="1" dirty="0">
                <a:solidFill>
                  <a:srgbClr val="FF0000"/>
                </a:solidFill>
                <a:latin typeface="楷体" panose="02010609060101010101" pitchFamily="49" charset="-122"/>
                <a:ea typeface="楷体" panose="02010609060101010101" pitchFamily="49" charset="-122"/>
              </a:rPr>
              <a:t>打鱼，体现渔夫一家生活的贫苦；屋内温暖干净，突出了桑娜的勤劳善良，对生活充满希望。同时</a:t>
            </a:r>
            <a:r>
              <a:rPr lang="zh-CN" altLang="en-US" sz="2800" b="1" dirty="0">
                <a:solidFill>
                  <a:srgbClr val="FF0000"/>
                </a:solidFill>
                <a:latin typeface="楷体" panose="02010609060101010101" pitchFamily="49" charset="-122"/>
                <a:ea typeface="楷体" panose="02010609060101010101" pitchFamily="49" charset="-122"/>
                <a:sym typeface="+mn-ea"/>
              </a:rPr>
              <a:t>海上恶劣的环境，暗示了西蒙的死亡。</a:t>
            </a:r>
            <a:endParaRPr lang="zh-CN" altLang="en-US" sz="2800" b="1" dirty="0">
              <a:solidFill>
                <a:srgbClr val="FF0000"/>
              </a:solidFill>
              <a:latin typeface="楷体" panose="02010609060101010101" pitchFamily="49" charset="-122"/>
              <a:ea typeface="楷体" panose="02010609060101010101" pitchFamily="49" charset="-122"/>
              <a:sym typeface="+mn-ea"/>
            </a:endParaRPr>
          </a:p>
        </p:txBody>
      </p:sp>
      <p:sp>
        <p:nvSpPr>
          <p:cNvPr id="2" name="文本框 1"/>
          <p:cNvSpPr txBox="1"/>
          <p:nvPr/>
        </p:nvSpPr>
        <p:spPr>
          <a:xfrm>
            <a:off x="463550" y="493395"/>
            <a:ext cx="1554480" cy="645160"/>
          </a:xfrm>
          <a:prstGeom prst="rect">
            <a:avLst/>
          </a:prstGeom>
          <a:noFill/>
        </p:spPr>
        <p:txBody>
          <a:bodyPr wrap="none" rtlCol="0">
            <a:spAutoFit/>
          </a:bodyPr>
          <a:p>
            <a:pPr algn="l"/>
            <a:r>
              <a:rPr lang="zh-CN" altLang="en-US" sz="3600" dirty="0">
                <a:solidFill>
                  <a:srgbClr val="0000FF"/>
                </a:solidFill>
                <a:latin typeface="黑体" panose="02010609060101010101" pitchFamily="49" charset="-122"/>
                <a:ea typeface="黑体" panose="02010609060101010101" pitchFamily="49" charset="-122"/>
                <a:cs typeface="Times New Roman" panose="02020603050405020304" charset="0"/>
                <a:sym typeface="+mn-ea"/>
              </a:rPr>
              <a:t>说一说</a:t>
            </a:r>
            <a:endParaRPr lang="zh-CN" altLang="en-US" sz="3600" dirty="0">
              <a:solidFill>
                <a:srgbClr val="0000FF"/>
              </a:solidFill>
              <a:latin typeface="黑体" panose="02010609060101010101" pitchFamily="49" charset="-122"/>
              <a:ea typeface="黑体" panose="02010609060101010101" pitchFamily="49" charset="-122"/>
              <a:cs typeface="Times New Roman" panose="02020603050405020304" charset="0"/>
              <a:sym typeface="+mn-ea"/>
            </a:endParaRPr>
          </a:p>
        </p:txBody>
      </p:sp>
      <p:sp>
        <p:nvSpPr>
          <p:cNvPr id="4" name="文本框 10"/>
          <p:cNvSpPr txBox="1"/>
          <p:nvPr/>
        </p:nvSpPr>
        <p:spPr>
          <a:xfrm>
            <a:off x="1787525" y="585470"/>
            <a:ext cx="2547620" cy="46037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2400" b="1" dirty="0" smtClean="0">
                <a:latin typeface="宋体" panose="02010600030101010101" pitchFamily="2" charset="-122"/>
                <a:ea typeface="宋体" panose="02010600030101010101" pitchFamily="2" charset="-122"/>
              </a:rPr>
              <a:t>（</a:t>
            </a:r>
            <a:r>
              <a:rPr lang="zh-CN" altLang="en-US" sz="2400" b="1" dirty="0" smtClean="0">
                <a:solidFill>
                  <a:srgbClr val="C00000"/>
                </a:solidFill>
                <a:latin typeface="宋体" panose="02010600030101010101" pitchFamily="2" charset="-122"/>
                <a:ea typeface="宋体" panose="02010600030101010101" pitchFamily="2" charset="-122"/>
              </a:rPr>
              <a:t>课后第三题</a:t>
            </a:r>
            <a:r>
              <a:rPr lang="zh-CN" altLang="en-US" sz="2400" b="1" dirty="0" smtClean="0">
                <a:latin typeface="宋体" panose="02010600030101010101" pitchFamily="2" charset="-122"/>
                <a:ea typeface="宋体" panose="02010600030101010101" pitchFamily="2" charset="-122"/>
              </a:rPr>
              <a:t>）</a:t>
            </a:r>
            <a:endParaRPr lang="zh-CN" altLang="en-US" sz="2400" b="1" dirty="0" smtClean="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05"/>
                                        </p:tgtEl>
                                        <p:attrNameLst>
                                          <p:attrName>style.visibility</p:attrName>
                                        </p:attrNameLst>
                                      </p:cBhvr>
                                      <p:to>
                                        <p:strVal val="visible"/>
                                      </p:to>
                                    </p:set>
                                    <p:animEffect transition="in" filter="wipe(left)">
                                      <p:cBhvr>
                                        <p:cTn id="7" dur="500"/>
                                        <p:tgtEl>
                                          <p:spTgt spid="12390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5" grpId="0" bldLvl="0" animBg="1"/>
      <p:bldP spid="3" grpId="0"/>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607695" y="1140460"/>
            <a:ext cx="8199120" cy="737235"/>
          </a:xfrm>
          <a:prstGeom prst="rect">
            <a:avLst/>
          </a:prstGeom>
        </p:spPr>
        <p:txBody>
          <a:bodyPr wrap="square">
            <a:spAutoFit/>
          </a:bodyPr>
          <a:lstStyle/>
          <a:p>
            <a:pPr>
              <a:lnSpc>
                <a:spcPct val="150000"/>
              </a:lnSpc>
            </a:pPr>
            <a:r>
              <a:rPr lang="zh-CN" altLang="en-US" sz="2800" b="1" dirty="0">
                <a:solidFill>
                  <a:srgbClr val="333333"/>
                </a:solidFill>
                <a:latin typeface="楷体" panose="02010609060101010101" pitchFamily="49" charset="-122"/>
                <a:ea typeface="楷体" panose="02010609060101010101" pitchFamily="49" charset="-122"/>
              </a:rPr>
              <a:t>桑娜想起了傍晚就想去探望的那个生病的女邻居。</a:t>
            </a:r>
            <a:endParaRPr lang="zh-CN" altLang="en-US" sz="2800" b="1" dirty="0">
              <a:solidFill>
                <a:srgbClr val="333333"/>
              </a:solidFill>
              <a:latin typeface="楷体" panose="02010609060101010101" pitchFamily="49" charset="-122"/>
              <a:ea typeface="楷体" panose="02010609060101010101" pitchFamily="49" charset="-122"/>
            </a:endParaRPr>
          </a:p>
        </p:txBody>
      </p:sp>
      <p:sp>
        <p:nvSpPr>
          <p:cNvPr id="46" name="TextBox 1"/>
          <p:cNvSpPr txBox="1"/>
          <p:nvPr/>
        </p:nvSpPr>
        <p:spPr>
          <a:xfrm>
            <a:off x="467544" y="555526"/>
            <a:ext cx="5412325" cy="584775"/>
          </a:xfrm>
          <a:prstGeom prst="rect">
            <a:avLst/>
          </a:prstGeom>
          <a:noFill/>
        </p:spPr>
        <p:txBody>
          <a:bodyPr wrap="square" rtlCol="0">
            <a:spAutoFit/>
          </a:bodyPr>
          <a:lstStyle/>
          <a:p>
            <a:r>
              <a:rPr lang="en-US" altLang="zh-CN" sz="3200" b="1" dirty="0">
                <a:solidFill>
                  <a:srgbClr val="00B050"/>
                </a:solidFill>
                <a:latin typeface="Songti SC Black" panose="02010600040101010101" pitchFamily="2" charset="-122"/>
                <a:ea typeface="Songti SC Black" panose="02010600040101010101" pitchFamily="2" charset="-122"/>
              </a:rPr>
              <a:t>2.</a:t>
            </a:r>
            <a:r>
              <a:rPr lang="zh-CN" altLang="en-US" sz="3200" b="1" dirty="0">
                <a:solidFill>
                  <a:srgbClr val="00B050"/>
                </a:solidFill>
                <a:latin typeface="Songti SC Black" panose="02010600040101010101" pitchFamily="2" charset="-122"/>
                <a:ea typeface="Songti SC Black" panose="02010600040101010101" pitchFamily="2" charset="-122"/>
              </a:rPr>
              <a:t>桑娜关心生病的女邻居</a:t>
            </a:r>
            <a:endParaRPr lang="zh-CN" altLang="en-US" sz="3200" b="1" dirty="0">
              <a:solidFill>
                <a:srgbClr val="00B050"/>
              </a:solidFill>
              <a:latin typeface="Songti SC Black" panose="02010600040101010101" pitchFamily="2" charset="-122"/>
              <a:ea typeface="Songti SC Black" panose="02010600040101010101" pitchFamily="2" charset="-122"/>
            </a:endParaRPr>
          </a:p>
        </p:txBody>
      </p:sp>
      <p:cxnSp>
        <p:nvCxnSpPr>
          <p:cNvPr id="2" name="直接箭头连接符 1"/>
          <p:cNvCxnSpPr/>
          <p:nvPr/>
        </p:nvCxnSpPr>
        <p:spPr>
          <a:xfrm flipV="1">
            <a:off x="3179445" y="2351405"/>
            <a:ext cx="889000" cy="1270"/>
          </a:xfrm>
          <a:prstGeom prst="straightConnector1">
            <a:avLst/>
          </a:prstGeom>
          <a:ln>
            <a:tailEnd type="arrow" w="med" len="med"/>
          </a:ln>
        </p:spPr>
        <p:style>
          <a:lnRef idx="3">
            <a:schemeClr val="accent2"/>
          </a:lnRef>
          <a:fillRef idx="0">
            <a:schemeClr val="accent2"/>
          </a:fillRef>
          <a:effectRef idx="2">
            <a:schemeClr val="accent2"/>
          </a:effectRef>
          <a:fontRef idx="minor">
            <a:schemeClr val="tx1"/>
          </a:fontRef>
        </p:style>
      </p:cxnSp>
      <p:sp>
        <p:nvSpPr>
          <p:cNvPr id="4" name="文本框 3"/>
          <p:cNvSpPr txBox="1"/>
          <p:nvPr/>
        </p:nvSpPr>
        <p:spPr>
          <a:xfrm>
            <a:off x="4277360" y="2091055"/>
            <a:ext cx="1732915" cy="521970"/>
          </a:xfrm>
          <a:prstGeom prst="rect">
            <a:avLst/>
          </a:prstGeom>
          <a:noFill/>
          <a:ln>
            <a:noFill/>
          </a:ln>
        </p:spPr>
        <p:txBody>
          <a:bodyPr wrap="square" rtlCol="0" anchor="t">
            <a:spAutoFit/>
          </a:bodyPr>
          <a:p>
            <a:r>
              <a:rPr lang="zh-CN" altLang="en-US" sz="2800" dirty="0">
                <a:solidFill>
                  <a:srgbClr val="0000FF"/>
                </a:solidFill>
                <a:latin typeface="黑体" panose="02010609060101010101" pitchFamily="49" charset="-122"/>
                <a:ea typeface="黑体" panose="02010609060101010101" pitchFamily="49" charset="-122"/>
              </a:rPr>
              <a:t>出于礼貌</a:t>
            </a:r>
            <a:endParaRPr lang="zh-CN" altLang="en-US" sz="2800" dirty="0">
              <a:solidFill>
                <a:srgbClr val="0000FF"/>
              </a:solidFill>
              <a:latin typeface="黑体" panose="02010609060101010101" pitchFamily="49" charset="-122"/>
              <a:ea typeface="黑体" panose="02010609060101010101" pitchFamily="49" charset="-122"/>
            </a:endParaRPr>
          </a:p>
        </p:txBody>
      </p:sp>
      <p:sp>
        <p:nvSpPr>
          <p:cNvPr id="6" name="文本框 5"/>
          <p:cNvSpPr txBox="1"/>
          <p:nvPr/>
        </p:nvSpPr>
        <p:spPr>
          <a:xfrm>
            <a:off x="1076960" y="2091055"/>
            <a:ext cx="1717040" cy="521970"/>
          </a:xfrm>
          <a:prstGeom prst="rect">
            <a:avLst/>
          </a:prstGeom>
          <a:noFill/>
          <a:ln>
            <a:noFill/>
          </a:ln>
        </p:spPr>
        <p:txBody>
          <a:bodyPr wrap="square" rtlCol="0" anchor="t">
            <a:spAutoFit/>
          </a:bodyPr>
          <a:p>
            <a:r>
              <a:rPr lang="zh-CN" altLang="en-US" sz="2800" dirty="0">
                <a:latin typeface="黑体" panose="02010609060101010101" pitchFamily="49" charset="-122"/>
                <a:ea typeface="黑体" panose="02010609060101010101" pitchFamily="49" charset="-122"/>
              </a:rPr>
              <a:t>敲了敲门</a:t>
            </a:r>
            <a:endParaRPr lang="zh-CN" altLang="en-US" sz="2800" dirty="0">
              <a:latin typeface="黑体" panose="02010609060101010101" pitchFamily="49" charset="-122"/>
              <a:ea typeface="黑体" panose="02010609060101010101" pitchFamily="49" charset="-122"/>
            </a:endParaRPr>
          </a:p>
        </p:txBody>
      </p:sp>
      <p:sp>
        <p:nvSpPr>
          <p:cNvPr id="7" name="文本框 6"/>
          <p:cNvSpPr txBox="1"/>
          <p:nvPr/>
        </p:nvSpPr>
        <p:spPr>
          <a:xfrm>
            <a:off x="894807" y="2737485"/>
            <a:ext cx="2103664" cy="953135"/>
          </a:xfrm>
          <a:prstGeom prst="rect">
            <a:avLst/>
          </a:prstGeom>
          <a:noFill/>
          <a:ln>
            <a:noFill/>
          </a:ln>
        </p:spPr>
        <p:txBody>
          <a:bodyPr wrap="square" rtlCol="0" anchor="t">
            <a:spAutoFit/>
          </a:bodyPr>
          <a:p>
            <a:r>
              <a:rPr lang="zh-CN" altLang="en-US" sz="2800" dirty="0">
                <a:latin typeface="黑体" panose="02010609060101010101" pitchFamily="49" charset="-122"/>
                <a:ea typeface="黑体" panose="02010609060101010101" pitchFamily="49" charset="-122"/>
              </a:rPr>
              <a:t>一次又一次地敲门</a:t>
            </a:r>
            <a:endParaRPr lang="zh-CN" altLang="en-US" sz="2800" dirty="0">
              <a:latin typeface="黑体" panose="02010609060101010101" pitchFamily="49" charset="-122"/>
              <a:ea typeface="黑体" panose="02010609060101010101" pitchFamily="49" charset="-122"/>
            </a:endParaRPr>
          </a:p>
        </p:txBody>
      </p:sp>
      <p:cxnSp>
        <p:nvCxnSpPr>
          <p:cNvPr id="3" name="直接箭头连接符 2"/>
          <p:cNvCxnSpPr/>
          <p:nvPr/>
        </p:nvCxnSpPr>
        <p:spPr>
          <a:xfrm flipV="1">
            <a:off x="3107690" y="3128010"/>
            <a:ext cx="889000" cy="1270"/>
          </a:xfrm>
          <a:prstGeom prst="straightConnector1">
            <a:avLst/>
          </a:prstGeom>
          <a:ln>
            <a:tailEnd type="arrow" w="med" len="med"/>
          </a:ln>
        </p:spPr>
        <p:style>
          <a:lnRef idx="3">
            <a:schemeClr val="accent2"/>
          </a:lnRef>
          <a:fillRef idx="0">
            <a:schemeClr val="accent2"/>
          </a:fillRef>
          <a:effectRef idx="2">
            <a:schemeClr val="accent2"/>
          </a:effectRef>
          <a:fontRef idx="minor">
            <a:schemeClr val="tx1"/>
          </a:fontRef>
        </p:style>
      </p:cxnSp>
      <p:sp>
        <p:nvSpPr>
          <p:cNvPr id="9" name="文本框 8"/>
          <p:cNvSpPr txBox="1"/>
          <p:nvPr/>
        </p:nvSpPr>
        <p:spPr>
          <a:xfrm>
            <a:off x="4277360" y="2952750"/>
            <a:ext cx="1842770" cy="521970"/>
          </a:xfrm>
          <a:prstGeom prst="rect">
            <a:avLst/>
          </a:prstGeom>
          <a:noFill/>
          <a:ln>
            <a:noFill/>
          </a:ln>
        </p:spPr>
        <p:txBody>
          <a:bodyPr wrap="square" rtlCol="0" anchor="t">
            <a:spAutoFit/>
          </a:bodyPr>
          <a:p>
            <a:r>
              <a:rPr lang="zh-CN" altLang="en-US" sz="2800" dirty="0">
                <a:solidFill>
                  <a:srgbClr val="0000FF"/>
                </a:solidFill>
                <a:latin typeface="黑体" panose="02010609060101010101" pitchFamily="49" charset="-122"/>
                <a:ea typeface="黑体" panose="02010609060101010101" pitchFamily="49" charset="-122"/>
              </a:rPr>
              <a:t>心情急切</a:t>
            </a:r>
            <a:endParaRPr lang="zh-CN" altLang="en-US" sz="2800" dirty="0">
              <a:solidFill>
                <a:srgbClr val="0000FF"/>
              </a:solidFill>
              <a:latin typeface="黑体" panose="02010609060101010101" pitchFamily="49" charset="-122"/>
              <a:ea typeface="黑体" panose="02010609060101010101" pitchFamily="49" charset="-122"/>
            </a:endParaRPr>
          </a:p>
        </p:txBody>
      </p:sp>
      <p:sp>
        <p:nvSpPr>
          <p:cNvPr id="10" name="文本框 9"/>
          <p:cNvSpPr txBox="1"/>
          <p:nvPr/>
        </p:nvSpPr>
        <p:spPr>
          <a:xfrm>
            <a:off x="884013" y="3916680"/>
            <a:ext cx="2103028" cy="523220"/>
          </a:xfrm>
          <a:prstGeom prst="rect">
            <a:avLst/>
          </a:prstGeom>
          <a:noFill/>
          <a:ln>
            <a:noFill/>
          </a:ln>
        </p:spPr>
        <p:txBody>
          <a:bodyPr wrap="square" rtlCol="0" anchor="t">
            <a:spAutoFit/>
          </a:bodyPr>
          <a:p>
            <a:r>
              <a:rPr lang="zh-CN" altLang="en-US" sz="2800" dirty="0">
                <a:latin typeface="黑体" panose="02010609060101010101" pitchFamily="49" charset="-122"/>
                <a:ea typeface="黑体" panose="02010609060101010101" pitchFamily="49" charset="-122"/>
              </a:rPr>
              <a:t>猛地推开门</a:t>
            </a:r>
            <a:endParaRPr lang="zh-CN" altLang="en-US" sz="2800" dirty="0">
              <a:latin typeface="黑体" panose="02010609060101010101" pitchFamily="49" charset="-122"/>
              <a:ea typeface="黑体" panose="02010609060101010101" pitchFamily="49" charset="-122"/>
            </a:endParaRPr>
          </a:p>
        </p:txBody>
      </p:sp>
      <p:cxnSp>
        <p:nvCxnSpPr>
          <p:cNvPr id="11" name="直接箭头连接符 10"/>
          <p:cNvCxnSpPr/>
          <p:nvPr/>
        </p:nvCxnSpPr>
        <p:spPr>
          <a:xfrm flipV="1">
            <a:off x="3107690" y="4140835"/>
            <a:ext cx="889000" cy="1270"/>
          </a:xfrm>
          <a:prstGeom prst="straightConnector1">
            <a:avLst/>
          </a:prstGeom>
          <a:ln>
            <a:tailEnd type="arrow" w="med" len="med"/>
          </a:ln>
        </p:spPr>
        <p:style>
          <a:lnRef idx="3">
            <a:schemeClr val="accent2"/>
          </a:lnRef>
          <a:fillRef idx="0">
            <a:schemeClr val="accent2"/>
          </a:fillRef>
          <a:effectRef idx="2">
            <a:schemeClr val="accent2"/>
          </a:effectRef>
          <a:fontRef idx="minor">
            <a:schemeClr val="tx1"/>
          </a:fontRef>
        </p:style>
      </p:cxnSp>
      <p:sp>
        <p:nvSpPr>
          <p:cNvPr id="13" name="文本框 12"/>
          <p:cNvSpPr txBox="1"/>
          <p:nvPr/>
        </p:nvSpPr>
        <p:spPr>
          <a:xfrm>
            <a:off x="4178935" y="3701732"/>
            <a:ext cx="2871470" cy="829945"/>
          </a:xfrm>
          <a:prstGeom prst="rect">
            <a:avLst/>
          </a:prstGeom>
          <a:noFill/>
          <a:ln>
            <a:noFill/>
          </a:ln>
        </p:spPr>
        <p:txBody>
          <a:bodyPr wrap="square" rtlCol="0" anchor="t">
            <a:spAutoFit/>
          </a:bodyPr>
          <a:p>
            <a:r>
              <a:rPr lang="zh-CN" altLang="en-US" sz="2400" dirty="0">
                <a:solidFill>
                  <a:srgbClr val="0000FF"/>
                </a:solidFill>
                <a:latin typeface="黑体" panose="02010609060101010101" pitchFamily="49" charset="-122"/>
                <a:ea typeface="黑体" panose="02010609060101010101" pitchFamily="49" charset="-122"/>
              </a:rPr>
              <a:t>意识到情况不妙，预感有所不测</a:t>
            </a:r>
            <a:endParaRPr lang="zh-CN" altLang="en-US" sz="2400" dirty="0">
              <a:solidFill>
                <a:srgbClr val="0000FF"/>
              </a:solidFill>
              <a:latin typeface="黑体" panose="02010609060101010101" pitchFamily="49" charset="-122"/>
              <a:ea typeface="黑体" panose="02010609060101010101" pitchFamily="49" charset="-122"/>
            </a:endParaRPr>
          </a:p>
        </p:txBody>
      </p:sp>
      <p:sp>
        <p:nvSpPr>
          <p:cNvPr id="15" name="文本框 14"/>
          <p:cNvSpPr txBox="1"/>
          <p:nvPr/>
        </p:nvSpPr>
        <p:spPr>
          <a:xfrm>
            <a:off x="7050457" y="2162671"/>
            <a:ext cx="1280793" cy="2246769"/>
          </a:xfrm>
          <a:prstGeom prst="rect">
            <a:avLst/>
          </a:prstGeom>
          <a:noFill/>
        </p:spPr>
        <p:txBody>
          <a:bodyPr wrap="square" rtlCol="0" anchor="t">
            <a:spAutoFit/>
          </a:bodyPr>
          <a:p>
            <a:pPr algn="ctr"/>
            <a:r>
              <a:rPr lang="zh-CN" altLang="en-US" sz="2800" b="1" dirty="0">
                <a:solidFill>
                  <a:schemeClr val="tx1"/>
                </a:solidFill>
              </a:rPr>
              <a:t>桑娜对西蒙的</a:t>
            </a:r>
            <a:r>
              <a:rPr lang="zh-CN" altLang="en-US" sz="2800" b="1" dirty="0">
                <a:solidFill>
                  <a:srgbClr val="FF0000"/>
                </a:solidFill>
              </a:rPr>
              <a:t>牵挂、同情、关注</a:t>
            </a:r>
            <a:endParaRPr lang="zh-CN" altLang="en-US" sz="2800" b="1" dirty="0">
              <a:solidFill>
                <a:srgbClr val="FF0000"/>
              </a:solidFill>
            </a:endParaRPr>
          </a:p>
        </p:txBody>
      </p:sp>
      <p:sp>
        <p:nvSpPr>
          <p:cNvPr id="16" name="左大括号 15"/>
          <p:cNvSpPr/>
          <p:nvPr/>
        </p:nvSpPr>
        <p:spPr>
          <a:xfrm rot="10800000">
            <a:off x="6586311" y="2249170"/>
            <a:ext cx="318770" cy="2160270"/>
          </a:xfrm>
          <a:prstGeom prst="leftBrace">
            <a:avLst/>
          </a:prstGeom>
        </p:spPr>
        <p:style>
          <a:lnRef idx="2">
            <a:schemeClr val="accent4"/>
          </a:lnRef>
          <a:fillRef idx="0">
            <a:schemeClr val="accent4"/>
          </a:fillRef>
          <a:effectRef idx="1">
            <a:schemeClr val="accent4"/>
          </a:effectRef>
          <a:fontRef idx="minor">
            <a:schemeClr val="tx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80">
                                          <p:stCondLst>
                                            <p:cond delay="0"/>
                                          </p:stCondLst>
                                        </p:cTn>
                                        <p:tgtEl>
                                          <p:spTgt spid="46"/>
                                        </p:tgtEl>
                                      </p:cBhvr>
                                    </p:animEffect>
                                    <p:anim calcmode="lin" valueType="num">
                                      <p:cBhvr>
                                        <p:cTn id="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3" dur="26">
                                          <p:stCondLst>
                                            <p:cond delay="650"/>
                                          </p:stCondLst>
                                        </p:cTn>
                                        <p:tgtEl>
                                          <p:spTgt spid="46"/>
                                        </p:tgtEl>
                                      </p:cBhvr>
                                      <p:to x="100000" y="60000"/>
                                    </p:animScale>
                                    <p:animScale>
                                      <p:cBhvr>
                                        <p:cTn id="14" dur="166" decel="50000">
                                          <p:stCondLst>
                                            <p:cond delay="676"/>
                                          </p:stCondLst>
                                        </p:cTn>
                                        <p:tgtEl>
                                          <p:spTgt spid="46"/>
                                        </p:tgtEl>
                                      </p:cBhvr>
                                      <p:to x="100000" y="100000"/>
                                    </p:animScale>
                                    <p:animScale>
                                      <p:cBhvr>
                                        <p:cTn id="15" dur="26">
                                          <p:stCondLst>
                                            <p:cond delay="1312"/>
                                          </p:stCondLst>
                                        </p:cTn>
                                        <p:tgtEl>
                                          <p:spTgt spid="46"/>
                                        </p:tgtEl>
                                      </p:cBhvr>
                                      <p:to x="100000" y="80000"/>
                                    </p:animScale>
                                    <p:animScale>
                                      <p:cBhvr>
                                        <p:cTn id="16" dur="166" decel="50000">
                                          <p:stCondLst>
                                            <p:cond delay="1338"/>
                                          </p:stCondLst>
                                        </p:cTn>
                                        <p:tgtEl>
                                          <p:spTgt spid="46"/>
                                        </p:tgtEl>
                                      </p:cBhvr>
                                      <p:to x="100000" y="100000"/>
                                    </p:animScale>
                                    <p:animScale>
                                      <p:cBhvr>
                                        <p:cTn id="17" dur="26">
                                          <p:stCondLst>
                                            <p:cond delay="1642"/>
                                          </p:stCondLst>
                                        </p:cTn>
                                        <p:tgtEl>
                                          <p:spTgt spid="46"/>
                                        </p:tgtEl>
                                      </p:cBhvr>
                                      <p:to x="100000" y="90000"/>
                                    </p:animScale>
                                    <p:animScale>
                                      <p:cBhvr>
                                        <p:cTn id="18" dur="166" decel="50000">
                                          <p:stCondLst>
                                            <p:cond delay="1668"/>
                                          </p:stCondLst>
                                        </p:cTn>
                                        <p:tgtEl>
                                          <p:spTgt spid="46"/>
                                        </p:tgtEl>
                                      </p:cBhvr>
                                      <p:to x="100000" y="100000"/>
                                    </p:animScale>
                                    <p:animScale>
                                      <p:cBhvr>
                                        <p:cTn id="19" dur="26">
                                          <p:stCondLst>
                                            <p:cond delay="1808"/>
                                          </p:stCondLst>
                                        </p:cTn>
                                        <p:tgtEl>
                                          <p:spTgt spid="46"/>
                                        </p:tgtEl>
                                      </p:cBhvr>
                                      <p:to x="100000" y="95000"/>
                                    </p:animScale>
                                    <p:animScale>
                                      <p:cBhvr>
                                        <p:cTn id="20" dur="166" decel="50000">
                                          <p:stCondLst>
                                            <p:cond delay="1834"/>
                                          </p:stCondLst>
                                        </p:cTn>
                                        <p:tgtEl>
                                          <p:spTgt spid="4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barn(inVertical)">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left)">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5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wipe(left)">
                                      <p:cBhvr>
                                        <p:cTn id="72" dur="500"/>
                                        <p:tgtEl>
                                          <p:spTgt spid="13"/>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checkerboard(across)">
                                      <p:cBhvr>
                                        <p:cTn id="77" dur="500"/>
                                        <p:tgtEl>
                                          <p:spTgt spid="15"/>
                                        </p:tgtEl>
                                      </p:cBhvr>
                                    </p:animEffect>
                                  </p:childTnLst>
                                </p:cTn>
                              </p:par>
                              <p:par>
                                <p:cTn id="78" presetID="5" presetClass="entr" presetSubtype="10"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checkerboard(across)">
                                      <p:cBhvr>
                                        <p:cTn id="8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6" grpId="0"/>
      <p:bldP spid="4" grpId="0" bldLvl="0" animBg="1"/>
      <p:bldP spid="6" grpId="0" bldLvl="0" animBg="1"/>
      <p:bldP spid="7" grpId="0" bldLvl="0" animBg="1"/>
      <p:bldP spid="9" grpId="0" bldLvl="0" animBg="1"/>
      <p:bldP spid="10" grpId="0" bldLvl="0" animBg="1"/>
      <p:bldP spid="13" grpId="0" bldLvl="0" animBg="1"/>
      <p:bldP spid="15" grpId="0"/>
      <p:bldP spid="16"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1"/>
          <p:cNvSpPr txBox="1"/>
          <p:nvPr/>
        </p:nvSpPr>
        <p:spPr>
          <a:xfrm>
            <a:off x="737037" y="720244"/>
            <a:ext cx="7560840" cy="584775"/>
          </a:xfrm>
          <a:prstGeom prst="rect">
            <a:avLst/>
          </a:prstGeom>
          <a:noFill/>
        </p:spPr>
        <p:txBody>
          <a:bodyPr wrap="square" rtlCol="0">
            <a:spAutoFit/>
          </a:bodyPr>
          <a:lstStyle/>
          <a:p>
            <a:r>
              <a:rPr lang="en-US" altLang="zh-CN" sz="3200" b="1" dirty="0">
                <a:solidFill>
                  <a:srgbClr val="00B050"/>
                </a:solidFill>
                <a:latin typeface="Songti SC Black" panose="02010600040101010101" pitchFamily="2" charset="-122"/>
                <a:ea typeface="Songti SC Black" panose="02010600040101010101" pitchFamily="2" charset="-122"/>
              </a:rPr>
              <a:t>3.</a:t>
            </a:r>
            <a:r>
              <a:rPr lang="zh-CN" altLang="en-US" sz="3200" b="1" dirty="0">
                <a:solidFill>
                  <a:srgbClr val="00B050"/>
                </a:solidFill>
                <a:latin typeface="Songti SC Black" panose="02010600040101010101" pitchFamily="2" charset="-122"/>
                <a:ea typeface="Songti SC Black" panose="02010600040101010101" pitchFamily="2" charset="-122"/>
              </a:rPr>
              <a:t>夫妻俩不顾生活的艰辛收养孤儿</a:t>
            </a:r>
            <a:endParaRPr lang="zh-CN" altLang="en-US" sz="3200" b="1" dirty="0">
              <a:solidFill>
                <a:srgbClr val="00B050"/>
              </a:solidFill>
              <a:latin typeface="Songti SC Black" panose="02010600040101010101" pitchFamily="2" charset="-122"/>
              <a:ea typeface="Songti SC Black" panose="02010600040101010101" pitchFamily="2" charset="-122"/>
            </a:endParaRPr>
          </a:p>
        </p:txBody>
      </p:sp>
      <p:sp>
        <p:nvSpPr>
          <p:cNvPr id="8" name="矩形 7"/>
          <p:cNvSpPr/>
          <p:nvPr/>
        </p:nvSpPr>
        <p:spPr>
          <a:xfrm>
            <a:off x="935355" y="1706245"/>
            <a:ext cx="7165340" cy="2030095"/>
          </a:xfrm>
          <a:prstGeom prst="rect">
            <a:avLst/>
          </a:prstGeom>
        </p:spPr>
        <p:txBody>
          <a:bodyPr wrap="square">
            <a:spAutoFit/>
          </a:bodyPr>
          <a:lstStyle/>
          <a:p>
            <a:pPr>
              <a:lnSpc>
                <a:spcPct val="150000"/>
              </a:lnSpc>
            </a:pPr>
            <a:r>
              <a:rPr lang="en-US" altLang="zh-CN"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他们很“富有”，因为桑娜和渔夫有</a:t>
            </a:r>
            <a:r>
              <a:rPr lang="en-US" altLang="zh-CN"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rPr>
              <a:t>勤劳、善良、淳朴、富有同情心、宁可自己吃苦也要帮助别人的美好品质。</a:t>
            </a:r>
            <a:endParaRPr lang="zh-CN" altLang="en-US" sz="2800"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80">
                                          <p:stCondLst>
                                            <p:cond delay="0"/>
                                          </p:stCondLst>
                                        </p:cTn>
                                        <p:tgtEl>
                                          <p:spTgt spid="46"/>
                                        </p:tgtEl>
                                      </p:cBhvr>
                                    </p:animEffect>
                                    <p:anim calcmode="lin" valueType="num">
                                      <p:cBhvr>
                                        <p:cTn id="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3" dur="26">
                                          <p:stCondLst>
                                            <p:cond delay="650"/>
                                          </p:stCondLst>
                                        </p:cTn>
                                        <p:tgtEl>
                                          <p:spTgt spid="46"/>
                                        </p:tgtEl>
                                      </p:cBhvr>
                                      <p:to x="100000" y="60000"/>
                                    </p:animScale>
                                    <p:animScale>
                                      <p:cBhvr>
                                        <p:cTn id="14" dur="166" decel="50000">
                                          <p:stCondLst>
                                            <p:cond delay="676"/>
                                          </p:stCondLst>
                                        </p:cTn>
                                        <p:tgtEl>
                                          <p:spTgt spid="46"/>
                                        </p:tgtEl>
                                      </p:cBhvr>
                                      <p:to x="100000" y="100000"/>
                                    </p:animScale>
                                    <p:animScale>
                                      <p:cBhvr>
                                        <p:cTn id="15" dur="26">
                                          <p:stCondLst>
                                            <p:cond delay="1312"/>
                                          </p:stCondLst>
                                        </p:cTn>
                                        <p:tgtEl>
                                          <p:spTgt spid="46"/>
                                        </p:tgtEl>
                                      </p:cBhvr>
                                      <p:to x="100000" y="80000"/>
                                    </p:animScale>
                                    <p:animScale>
                                      <p:cBhvr>
                                        <p:cTn id="16" dur="166" decel="50000">
                                          <p:stCondLst>
                                            <p:cond delay="1338"/>
                                          </p:stCondLst>
                                        </p:cTn>
                                        <p:tgtEl>
                                          <p:spTgt spid="46"/>
                                        </p:tgtEl>
                                      </p:cBhvr>
                                      <p:to x="100000" y="100000"/>
                                    </p:animScale>
                                    <p:animScale>
                                      <p:cBhvr>
                                        <p:cTn id="17" dur="26">
                                          <p:stCondLst>
                                            <p:cond delay="1642"/>
                                          </p:stCondLst>
                                        </p:cTn>
                                        <p:tgtEl>
                                          <p:spTgt spid="46"/>
                                        </p:tgtEl>
                                      </p:cBhvr>
                                      <p:to x="100000" y="90000"/>
                                    </p:animScale>
                                    <p:animScale>
                                      <p:cBhvr>
                                        <p:cTn id="18" dur="166" decel="50000">
                                          <p:stCondLst>
                                            <p:cond delay="1668"/>
                                          </p:stCondLst>
                                        </p:cTn>
                                        <p:tgtEl>
                                          <p:spTgt spid="46"/>
                                        </p:tgtEl>
                                      </p:cBhvr>
                                      <p:to x="100000" y="100000"/>
                                    </p:animScale>
                                    <p:animScale>
                                      <p:cBhvr>
                                        <p:cTn id="19" dur="26">
                                          <p:stCondLst>
                                            <p:cond delay="1808"/>
                                          </p:stCondLst>
                                        </p:cTn>
                                        <p:tgtEl>
                                          <p:spTgt spid="46"/>
                                        </p:tgtEl>
                                      </p:cBhvr>
                                      <p:to x="100000" y="95000"/>
                                    </p:animScale>
                                    <p:animScale>
                                      <p:cBhvr>
                                        <p:cTn id="20" dur="166" decel="50000">
                                          <p:stCondLst>
                                            <p:cond delay="1834"/>
                                          </p:stCondLst>
                                        </p:cTn>
                                        <p:tgtEl>
                                          <p:spTgt spid="4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597" name="文本框 110596"/>
          <p:cNvSpPr txBox="1"/>
          <p:nvPr/>
        </p:nvSpPr>
        <p:spPr>
          <a:xfrm>
            <a:off x="1618615" y="1104900"/>
            <a:ext cx="6838315" cy="2306955"/>
          </a:xfrm>
          <a:prstGeom prst="rect">
            <a:avLst/>
          </a:prstGeom>
          <a:noFill/>
          <a:ln w="9525">
            <a:noFill/>
          </a:ln>
        </p:spPr>
        <p:txBody>
          <a:bodyPr wrap="square">
            <a:spAutoFit/>
          </a:bodyPr>
          <a:p>
            <a:pPr algn="l">
              <a:spcBef>
                <a:spcPct val="50000"/>
              </a:spcBef>
            </a:pPr>
            <a:r>
              <a:rPr lang="zh-CN" altLang="en-US" sz="3600" dirty="0">
                <a:solidFill>
                  <a:schemeClr val="tx1"/>
                </a:solidFill>
                <a:latin typeface="黑体" panose="02010609060101010101" pitchFamily="49" charset="-122"/>
                <a:ea typeface="黑体" panose="02010609060101010101" pitchFamily="49" charset="-122"/>
                <a:cs typeface="黑体" panose="02010609060101010101" pitchFamily="49" charset="-122"/>
              </a:rPr>
              <a:t>　　找出人物的心理活动</a:t>
            </a:r>
            <a:r>
              <a:rPr lang="zh-CN" altLang="en-US" sz="3600" dirty="0">
                <a:latin typeface="黑体" panose="02010609060101010101" pitchFamily="49" charset="-122"/>
                <a:ea typeface="黑体" panose="02010609060101010101" pitchFamily="49" charset="-122"/>
                <a:cs typeface="黑体" panose="02010609060101010101" pitchFamily="49" charset="-122"/>
                <a:sym typeface="+mn-ea"/>
              </a:rPr>
              <a:t>和对话描写</a:t>
            </a:r>
            <a:r>
              <a:rPr lang="zh-CN" altLang="en-US" sz="3600" dirty="0">
                <a:solidFill>
                  <a:schemeClr val="tx1"/>
                </a:solidFill>
                <a:latin typeface="黑体" panose="02010609060101010101" pitchFamily="49" charset="-122"/>
                <a:ea typeface="黑体" panose="02010609060101010101" pitchFamily="49" charset="-122"/>
                <a:cs typeface="黑体" panose="02010609060101010101" pitchFamily="49" charset="-122"/>
              </a:rPr>
              <a:t>，看看这些描写体现了人物怎样的思想品质，它们与桑娜和渔夫的“富有”有什么关系？</a:t>
            </a:r>
            <a:endParaRPr lang="zh-CN" altLang="en-US" sz="3600"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7500" y="1325880"/>
            <a:ext cx="1301115" cy="1864995"/>
          </a:xfrm>
          <a:prstGeom prst="rect">
            <a:avLst/>
          </a:prstGeom>
        </p:spPr>
      </p:pic>
      <p:sp>
        <p:nvSpPr>
          <p:cNvPr id="2" name="文本框 10"/>
          <p:cNvSpPr txBox="1"/>
          <p:nvPr/>
        </p:nvSpPr>
        <p:spPr>
          <a:xfrm>
            <a:off x="3464560" y="3616960"/>
            <a:ext cx="2547620" cy="46037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2400" b="1" dirty="0" smtClean="0">
                <a:latin typeface="宋体" panose="02010600030101010101" pitchFamily="2" charset="-122"/>
                <a:ea typeface="宋体" panose="02010600030101010101" pitchFamily="2" charset="-122"/>
              </a:rPr>
              <a:t>（</a:t>
            </a:r>
            <a:r>
              <a:rPr lang="zh-CN" altLang="en-US" sz="2400" b="1" dirty="0" smtClean="0">
                <a:solidFill>
                  <a:srgbClr val="C00000"/>
                </a:solidFill>
                <a:latin typeface="宋体" panose="02010600030101010101" pitchFamily="2" charset="-122"/>
                <a:ea typeface="宋体" panose="02010600030101010101" pitchFamily="2" charset="-122"/>
              </a:rPr>
              <a:t>课后第二题</a:t>
            </a:r>
            <a:r>
              <a:rPr lang="zh-CN" altLang="en-US" sz="2400" b="1" dirty="0" smtClean="0">
                <a:latin typeface="宋体" panose="02010600030101010101" pitchFamily="2" charset="-122"/>
                <a:ea typeface="宋体" panose="02010600030101010101" pitchFamily="2" charset="-122"/>
              </a:rPr>
              <a:t>）</a:t>
            </a:r>
            <a:endParaRPr lang="zh-CN" altLang="en-US" sz="2400" b="1" dirty="0" smtClean="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10597"/>
                                        </p:tgtEl>
                                        <p:attrNameLst>
                                          <p:attrName>style.visibility</p:attrName>
                                        </p:attrNameLst>
                                      </p:cBhvr>
                                      <p:to>
                                        <p:strVal val="visible"/>
                                      </p:to>
                                    </p:set>
                                    <p:anim calcmode="discrete" valueType="clr">
                                      <p:cBhvr override="childStyle">
                                        <p:cTn id="7" dur="80"/>
                                        <p:tgtEl>
                                          <p:spTgt spid="11059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0597"/>
                                        </p:tgtEl>
                                        <p:attrNameLst>
                                          <p:attrName>fillcolor</p:attrName>
                                        </p:attrNameLst>
                                      </p:cBhvr>
                                      <p:tavLst>
                                        <p:tav tm="0">
                                          <p:val>
                                            <p:clrVal>
                                              <a:schemeClr val="accent2"/>
                                            </p:clrVal>
                                          </p:val>
                                        </p:tav>
                                        <p:tav tm="50000">
                                          <p:val>
                                            <p:clrVal>
                                              <a:schemeClr val="hlink"/>
                                            </p:clrVal>
                                          </p:val>
                                        </p:tav>
                                      </p:tavLst>
                                    </p:anim>
                                    <p:set>
                                      <p:cBhvr>
                                        <p:cTn id="9" dur="80"/>
                                        <p:tgtEl>
                                          <p:spTgt spid="11059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heckerboard(across)">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21571" y="1347500"/>
            <a:ext cx="8301499" cy="1370965"/>
          </a:xfrm>
          <a:prstGeom prst="rect">
            <a:avLst/>
          </a:prstGeom>
        </p:spPr>
        <p:txBody>
          <a:bodyPr wrap="square">
            <a:spAutoFit/>
          </a:bodyPr>
          <a:lstStyle/>
          <a:p>
            <a:pPr>
              <a:lnSpc>
                <a:spcPct val="130000"/>
              </a:lnSpc>
            </a:pPr>
            <a:r>
              <a:rPr lang="en-US" altLang="zh-CN"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 </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en-US" altLang="zh-CN"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1</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）她的心跳得很厉害</a:t>
            </a:r>
            <a:r>
              <a:rPr lang="en-US" altLang="zh-CN"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自己也</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不知道为什么要这样做</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，但是</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觉得</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非这样做不可</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endPar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endParaRPr>
          </a:p>
        </p:txBody>
      </p:sp>
      <p:sp>
        <p:nvSpPr>
          <p:cNvPr id="7" name="Freeform 24"/>
          <p:cNvSpPr/>
          <p:nvPr/>
        </p:nvSpPr>
        <p:spPr bwMode="gray">
          <a:xfrm rot="12248031">
            <a:off x="4169595" y="2333744"/>
            <a:ext cx="647608" cy="879139"/>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solidFill>
            <a:schemeClr val="tx2">
              <a:lumMod val="60000"/>
              <a:lumOff val="40000"/>
            </a:schemeClr>
          </a:solidFill>
          <a:ln>
            <a:noFill/>
          </a:ln>
        </p:spPr>
        <p:txBody>
          <a:bodyPr/>
          <a:lstStyle/>
          <a:p>
            <a:endParaRPr lang="zh-CN" altLang="en-US"/>
          </a:p>
        </p:txBody>
      </p:sp>
      <p:sp>
        <p:nvSpPr>
          <p:cNvPr id="3" name="文本框 2"/>
          <p:cNvSpPr txBox="1"/>
          <p:nvPr/>
        </p:nvSpPr>
        <p:spPr>
          <a:xfrm>
            <a:off x="421640" y="452120"/>
            <a:ext cx="2011680" cy="645160"/>
          </a:xfrm>
          <a:prstGeom prst="rect">
            <a:avLst/>
          </a:prstGeom>
          <a:solidFill>
            <a:srgbClr val="92D050"/>
          </a:solidFill>
        </p:spPr>
        <p:txBody>
          <a:bodyPr wrap="none" rtlCol="0">
            <a:spAutoFit/>
          </a:bodyPr>
          <a:p>
            <a:pPr algn="l"/>
            <a:r>
              <a:rPr lang="zh-CN" altLang="en-US" sz="3600" dirty="0">
                <a:latin typeface="黑体" panose="02010609060101010101" pitchFamily="49" charset="-122"/>
                <a:ea typeface="黑体" panose="02010609060101010101" pitchFamily="49" charset="-122"/>
                <a:sym typeface="+mn-ea"/>
              </a:rPr>
              <a:t>人物心理</a:t>
            </a:r>
            <a:endParaRPr lang="zh-CN" altLang="en-US" sz="3600" dirty="0">
              <a:latin typeface="黑体" panose="02010609060101010101" pitchFamily="49" charset="-122"/>
              <a:ea typeface="黑体" panose="02010609060101010101" pitchFamily="49" charset="-122"/>
              <a:sym typeface="+mn-ea"/>
            </a:endParaRPr>
          </a:p>
        </p:txBody>
      </p:sp>
      <p:sp>
        <p:nvSpPr>
          <p:cNvPr id="4" name="文本框 3"/>
          <p:cNvSpPr txBox="1"/>
          <p:nvPr/>
        </p:nvSpPr>
        <p:spPr>
          <a:xfrm>
            <a:off x="1083945" y="3049270"/>
            <a:ext cx="6975475" cy="521970"/>
          </a:xfrm>
          <a:prstGeom prst="rect">
            <a:avLst/>
          </a:prstGeom>
          <a:noFill/>
        </p:spPr>
        <p:txBody>
          <a:bodyPr wrap="none" rtlCol="0">
            <a:spAutoFit/>
          </a:bodyPr>
          <a:p>
            <a:pPr algn="l"/>
            <a:r>
              <a:rPr lang="zh-CN" altLang="en-US" sz="2800" b="1" dirty="0">
                <a:solidFill>
                  <a:srgbClr val="FF0000"/>
                </a:solidFill>
                <a:latin typeface="黑体" panose="02010609060101010101" pitchFamily="49" charset="-122"/>
                <a:ea typeface="黑体" panose="02010609060101010101" pitchFamily="49" charset="-122"/>
                <a:sym typeface="+mn-ea"/>
              </a:rPr>
              <a:t>桑娜私自把孩子抱回来，没有和丈夫商量。</a:t>
            </a:r>
            <a:endParaRPr lang="zh-CN" altLang="en-US" sz="2800" b="1" dirty="0">
              <a:solidFill>
                <a:srgbClr val="FF0000"/>
              </a:solidFill>
              <a:latin typeface="黑体" panose="02010609060101010101" pitchFamily="49" charset="-122"/>
              <a:ea typeface="黑体" panose="02010609060101010101" pitchFamily="49" charset="-122"/>
              <a:sym typeface="+mn-ea"/>
            </a:endParaRPr>
          </a:p>
        </p:txBody>
      </p:sp>
      <p:sp>
        <p:nvSpPr>
          <p:cNvPr id="5" name="矩形 4"/>
          <p:cNvSpPr/>
          <p:nvPr/>
        </p:nvSpPr>
        <p:spPr>
          <a:xfrm>
            <a:off x="530225" y="3769995"/>
            <a:ext cx="8192770" cy="829945"/>
          </a:xfrm>
          <a:prstGeom prst="rect">
            <a:avLst/>
          </a:prstGeom>
          <a:solidFill>
            <a:schemeClr val="accent6">
              <a:lumMod val="40000"/>
              <a:lumOff val="60000"/>
            </a:schemeClr>
          </a:solidFill>
        </p:spPr>
        <p:txBody>
          <a:bodyPr wrap="square">
            <a:spAutoFit/>
          </a:bodyPr>
          <a:p>
            <a:pPr algn="just"/>
            <a:r>
              <a:rPr lang="zh-CN" altLang="en-US" dirty="0"/>
              <a:t>       </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“不知道为什么要这样做”与“觉得非这样做不可”看似矛盾，实际上反映了桑娜</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同情穷人、关心穷人的善良品质</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a:t>
            </a:r>
            <a:endPar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7" presetClass="entr" presetSubtype="0" fill="hold" grpId="0" nodeType="clickEffect">
                                  <p:stCondLst>
                                    <p:cond delay="0"/>
                                  </p:stCondLst>
                                  <p:iterate type="lt">
                                    <p:tmPct val="50000"/>
                                  </p:iterate>
                                  <p:childTnLst>
                                    <p:set>
                                      <p:cBhvr>
                                        <p:cTn id="15" dur="1" fill="hold">
                                          <p:stCondLst>
                                            <p:cond delay="0"/>
                                          </p:stCondLst>
                                        </p:cTn>
                                        <p:tgtEl>
                                          <p:spTgt spid="4"/>
                                        </p:tgtEl>
                                        <p:attrNameLst>
                                          <p:attrName>style.visibility</p:attrName>
                                        </p:attrNameLst>
                                      </p:cBhvr>
                                      <p:to>
                                        <p:strVal val="visible"/>
                                      </p:to>
                                    </p:set>
                                    <p:anim calcmode="discrete" valueType="clr">
                                      <p:cBhvr override="childStyle">
                                        <p:cTn id="16"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4"/>
                                        </p:tgtEl>
                                        <p:attrNameLst>
                                          <p:attrName>fillcolor</p:attrName>
                                        </p:attrNameLst>
                                      </p:cBhvr>
                                      <p:tavLst>
                                        <p:tav tm="0">
                                          <p:val>
                                            <p:clrVal>
                                              <a:schemeClr val="accent2"/>
                                            </p:clrVal>
                                          </p:val>
                                        </p:tav>
                                        <p:tav tm="50000">
                                          <p:val>
                                            <p:clrVal>
                                              <a:schemeClr val="hlink"/>
                                            </p:clrVal>
                                          </p:val>
                                        </p:tav>
                                      </p:tavLst>
                                    </p:anim>
                                    <p:set>
                                      <p:cBhvr>
                                        <p:cTn id="18" dur="80"/>
                                        <p:tgtEl>
                                          <p:spTgt spid="4"/>
                                        </p:tgtEl>
                                        <p:attrNameLst>
                                          <p:attrName>fill.type</p:attrName>
                                        </p:attrNameLst>
                                      </p:cBhvr>
                                      <p:to>
                                        <p:strVal val="solid"/>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bldLvl="0" animBg="1"/>
      <p:bldP spid="5" grpId="0" bldLvl="0" animBg="1"/>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矩形 7"/>
          <p:cNvSpPr/>
          <p:nvPr/>
        </p:nvSpPr>
        <p:spPr>
          <a:xfrm>
            <a:off x="360045" y="617220"/>
            <a:ext cx="8465185" cy="2675255"/>
          </a:xfrm>
          <a:prstGeom prst="rect">
            <a:avLst/>
          </a:prstGeom>
        </p:spPr>
        <p:txBody>
          <a:bodyPr wrap="square">
            <a:spAutoFit/>
          </a:bodyPr>
          <a:p>
            <a:pPr>
              <a:lnSpc>
                <a:spcPct val="12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  </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2</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）她忐忑不安地想：</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他会说什么呢？这是闹着玩的吗？自己的五个孩子已经够他受的了</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是他来啦？</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不，还没来！</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为什么把他们抱过来啊？</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他会揍我的！那也活该，我自作自受</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嗯，揍我一顿也好！</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endPar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endParaRPr>
          </a:p>
        </p:txBody>
      </p:sp>
      <p:sp>
        <p:nvSpPr>
          <p:cNvPr id="7" name="Freeform 24"/>
          <p:cNvSpPr/>
          <p:nvPr/>
        </p:nvSpPr>
        <p:spPr bwMode="gray">
          <a:xfrm rot="12248031">
            <a:off x="4120065" y="2580124"/>
            <a:ext cx="647608" cy="879139"/>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solidFill>
            <a:schemeClr val="tx2">
              <a:lumMod val="60000"/>
              <a:lumOff val="40000"/>
            </a:schemeClr>
          </a:solidFill>
          <a:ln>
            <a:noFill/>
          </a:ln>
        </p:spPr>
        <p:txBody>
          <a:bodyPr/>
          <a:p>
            <a:endParaRPr lang="zh-CN" altLang="en-US"/>
          </a:p>
        </p:txBody>
      </p:sp>
      <p:sp>
        <p:nvSpPr>
          <p:cNvPr id="2" name="文本框 1"/>
          <p:cNvSpPr txBox="1"/>
          <p:nvPr/>
        </p:nvSpPr>
        <p:spPr>
          <a:xfrm>
            <a:off x="2467610" y="3480435"/>
            <a:ext cx="3396615" cy="645160"/>
          </a:xfrm>
          <a:prstGeom prst="rect">
            <a:avLst/>
          </a:prstGeom>
          <a:noFill/>
        </p:spPr>
        <p:txBody>
          <a:bodyPr wrap="none" rtlCol="0" anchor="t">
            <a:spAutoFit/>
          </a:bodyPr>
          <a:p>
            <a:r>
              <a:rPr lang="zh-CN" altLang="en-US" sz="3600" b="1" dirty="0">
                <a:solidFill>
                  <a:srgbClr val="FF0000"/>
                </a:solidFill>
                <a:latin typeface="黑体" panose="02010609060101010101" pitchFamily="49" charset="-122"/>
                <a:ea typeface="黑体" panose="02010609060101010101" pitchFamily="49" charset="-122"/>
                <a:sym typeface="+mn-ea"/>
              </a:rPr>
              <a:t>自己甘愿挨揍。</a:t>
            </a:r>
            <a:endParaRPr lang="zh-CN" altLang="en-US" sz="3600" b="1" dirty="0">
              <a:solidFill>
                <a:srgbClr val="FF0000"/>
              </a:solidFill>
              <a:latin typeface="黑体" panose="02010609060101010101" pitchFamily="49" charset="-122"/>
              <a:ea typeface="黑体" panose="02010609060101010101" pitchFamily="49" charset="-122"/>
              <a:sym typeface="+mn-ea"/>
            </a:endParaRPr>
          </a:p>
        </p:txBody>
      </p:sp>
      <p:sp>
        <p:nvSpPr>
          <p:cNvPr id="3" name="椭圆 2"/>
          <p:cNvSpPr/>
          <p:nvPr/>
        </p:nvSpPr>
        <p:spPr>
          <a:xfrm>
            <a:off x="2051685" y="627380"/>
            <a:ext cx="1511935" cy="648335"/>
          </a:xfrm>
          <a:prstGeom prst="ellipse">
            <a:avLst/>
          </a:prstGeom>
          <a:grpFill/>
          <a:ln>
            <a:solidFill>
              <a:srgbClr val="FF0000"/>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2"/>
                                        </p:tgtEl>
                                        <p:attrNameLst>
                                          <p:attrName>style.visibility</p:attrName>
                                        </p:attrNameLst>
                                      </p:cBhvr>
                                      <p:to>
                                        <p:strVal val="visible"/>
                                      </p:to>
                                    </p:set>
                                    <p:anim calcmode="discrete" valueType="clr">
                                      <p:cBhvr override="childStyle">
                                        <p:cTn id="21"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2"/>
                                        </p:tgtEl>
                                        <p:attrNameLst>
                                          <p:attrName>fillcolor</p:attrName>
                                        </p:attrNameLst>
                                      </p:cBhvr>
                                      <p:tavLst>
                                        <p:tav tm="0">
                                          <p:val>
                                            <p:clrVal>
                                              <a:schemeClr val="accent2"/>
                                            </p:clrVal>
                                          </p:val>
                                        </p:tav>
                                        <p:tav tm="50000">
                                          <p:val>
                                            <p:clrVal>
                                              <a:schemeClr val="hlink"/>
                                            </p:clrVal>
                                          </p:val>
                                        </p:tav>
                                      </p:tavLst>
                                    </p:anim>
                                    <p:set>
                                      <p:cBhvr>
                                        <p:cTn id="23"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bldLvl="0" animBg="1"/>
      <p:bldP spid="3" grpId="0" animBg="1"/>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39552" y="344771"/>
            <a:ext cx="7802880" cy="706755"/>
          </a:xfrm>
          <a:prstGeom prst="rect">
            <a:avLst/>
          </a:prstGeom>
          <a:noFill/>
        </p:spPr>
        <p:txBody>
          <a:bodyPr wrap="square" lIns="91440" tIns="45720" rIns="91440" bIns="45720">
            <a:spAutoFit/>
            <a:scene3d>
              <a:camera prst="orthographicFront"/>
              <a:lightRig rig="threePt" dir="t"/>
            </a:scene3d>
          </a:bodyPr>
          <a:lstStyle/>
          <a:p>
            <a:pPr algn="ctr" defTabSz="914400"/>
            <a:r>
              <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桑娜收养了西门的两个孩子后，怎样</a:t>
            </a:r>
            <a:r>
              <a:rPr lang="en-US" altLang="zh-CN"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dirty="0" smtClean="0">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mn-ea"/>
              </a:rPr>
              <a:t>忐忑不安</a:t>
            </a:r>
            <a:r>
              <a:rPr lang="en-US" altLang="zh-CN"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地</a:t>
            </a:r>
            <a:r>
              <a:rPr lang="zh-CN" altLang="en-US" sz="4000" b="1" dirty="0" smtClean="0">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mn-ea"/>
              </a:rPr>
              <a:t>想</a:t>
            </a:r>
            <a:r>
              <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矩形 8"/>
          <p:cNvSpPr/>
          <p:nvPr/>
        </p:nvSpPr>
        <p:spPr>
          <a:xfrm>
            <a:off x="3917315" y="1131570"/>
            <a:ext cx="2934970" cy="645160"/>
          </a:xfrm>
          <a:prstGeom prst="rect">
            <a:avLst/>
          </a:prstGeom>
          <a:ln w="12700" cmpd="sng">
            <a:noFill/>
            <a:prstDash val="sysDot"/>
          </a:ln>
        </p:spPr>
        <p:txBody>
          <a:bodyPr wrap="square">
            <a:spAutoFit/>
          </a:bodyPr>
          <a:lstStyle/>
          <a:p>
            <a:pPr defTabSz="914400">
              <a:lnSpc>
                <a:spcPct val="150000"/>
              </a:lnSpc>
            </a:pPr>
            <a:r>
              <a:rPr lang="zh-CN" altLang="en-US" sz="2400" b="1" dirty="0">
                <a:solidFill>
                  <a:srgbClr val="0000FF"/>
                </a:solidFill>
                <a:latin typeface="楷体" panose="02010609060101010101" pitchFamily="49" charset="-122"/>
                <a:ea typeface="楷体" panose="02010609060101010101" pitchFamily="49" charset="-122"/>
              </a:rPr>
              <a:t>他会说什么呢？</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6" name="矩形 5"/>
          <p:cNvSpPr/>
          <p:nvPr/>
        </p:nvSpPr>
        <p:spPr>
          <a:xfrm>
            <a:off x="3917315" y="1856740"/>
            <a:ext cx="3005455" cy="645160"/>
          </a:xfrm>
          <a:prstGeom prst="rect">
            <a:avLst/>
          </a:prstGeom>
          <a:ln w="12700" cmpd="sng">
            <a:noFill/>
            <a:prstDash val="sysDot"/>
          </a:ln>
        </p:spPr>
        <p:txBody>
          <a:bodyPr wrap="square">
            <a:spAutoFit/>
          </a:bodyPr>
          <a:lstStyle/>
          <a:p>
            <a:pPr defTabSz="914400">
              <a:lnSpc>
                <a:spcPct val="150000"/>
              </a:lnSpc>
            </a:pPr>
            <a:r>
              <a:rPr lang="zh-CN" altLang="en-US" sz="2400" b="1" dirty="0" smtClean="0">
                <a:solidFill>
                  <a:srgbClr val="0000FF"/>
                </a:solidFill>
                <a:latin typeface="楷体" panose="02010609060101010101" pitchFamily="49" charset="-122"/>
                <a:ea typeface="楷体" panose="02010609060101010101" pitchFamily="49" charset="-122"/>
              </a:rPr>
              <a:t>这是闹着玩的吗？</a:t>
            </a:r>
            <a:endParaRPr lang="zh-CN" altLang="en-US" sz="2400" b="1" dirty="0" smtClean="0">
              <a:solidFill>
                <a:srgbClr val="0000FF"/>
              </a:solidFill>
              <a:latin typeface="楷体" panose="02010609060101010101" pitchFamily="49" charset="-122"/>
              <a:ea typeface="楷体" panose="02010609060101010101" pitchFamily="49" charset="-122"/>
            </a:endParaRPr>
          </a:p>
        </p:txBody>
      </p:sp>
      <p:sp>
        <p:nvSpPr>
          <p:cNvPr id="7" name="矩形 6"/>
          <p:cNvSpPr/>
          <p:nvPr/>
        </p:nvSpPr>
        <p:spPr>
          <a:xfrm>
            <a:off x="3917315" y="2596515"/>
            <a:ext cx="4547235" cy="645160"/>
          </a:xfrm>
          <a:prstGeom prst="rect">
            <a:avLst/>
          </a:prstGeom>
          <a:ln w="12700" cmpd="sng">
            <a:noFill/>
            <a:prstDash val="sysDot"/>
          </a:ln>
        </p:spPr>
        <p:txBody>
          <a:bodyPr wrap="square">
            <a:spAutoFit/>
          </a:bodyPr>
          <a:lstStyle/>
          <a:p>
            <a:pPr defTabSz="914400">
              <a:lnSpc>
                <a:spcPct val="150000"/>
              </a:lnSpc>
            </a:pPr>
            <a:r>
              <a:rPr lang="zh-CN" altLang="en-US" sz="2400" b="1" dirty="0">
                <a:solidFill>
                  <a:srgbClr val="0000FF"/>
                </a:solidFill>
                <a:latin typeface="楷体" panose="02010609060101010101" pitchFamily="49" charset="-122"/>
                <a:ea typeface="楷体" panose="02010609060101010101" pitchFamily="49" charset="-122"/>
              </a:rPr>
              <a:t>自己的五个孩子已经够他受的了。</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2" name="文本框 1"/>
          <p:cNvSpPr txBox="1"/>
          <p:nvPr/>
        </p:nvSpPr>
        <p:spPr>
          <a:xfrm>
            <a:off x="3917315" y="3418205"/>
            <a:ext cx="4055745" cy="460375"/>
          </a:xfrm>
          <a:prstGeom prst="rect">
            <a:avLst/>
          </a:prstGeom>
          <a:noFill/>
          <a:ln>
            <a:noFill/>
          </a:ln>
        </p:spPr>
        <p:txBody>
          <a:bodyPr wrap="square" rtlCol="0" anchor="t">
            <a:spAutoFit/>
          </a:bodyPr>
          <a:lstStyle/>
          <a:p>
            <a:r>
              <a:rPr lang="zh-CN" altLang="en-US" sz="2400" b="1" dirty="0">
                <a:solidFill>
                  <a:srgbClr val="0000FF"/>
                </a:solidFill>
                <a:latin typeface="楷体" panose="02010609060101010101" pitchFamily="49" charset="-122"/>
                <a:ea typeface="楷体" panose="02010609060101010101" pitchFamily="49" charset="-122"/>
              </a:rPr>
              <a:t>为什么把他们抱过来啊？</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3" name="文本框 2"/>
          <p:cNvSpPr txBox="1"/>
          <p:nvPr/>
        </p:nvSpPr>
        <p:spPr>
          <a:xfrm>
            <a:off x="3917315" y="4055745"/>
            <a:ext cx="3884295" cy="460375"/>
          </a:xfrm>
          <a:prstGeom prst="rect">
            <a:avLst/>
          </a:prstGeom>
          <a:noFill/>
          <a:ln>
            <a:noFill/>
          </a:ln>
        </p:spPr>
        <p:txBody>
          <a:bodyPr wrap="square" rtlCol="0" anchor="t">
            <a:spAutoFit/>
          </a:bodyPr>
          <a:lstStyle/>
          <a:p>
            <a:r>
              <a:rPr lang="zh-CN" altLang="en-US" sz="2400" b="1" dirty="0">
                <a:solidFill>
                  <a:srgbClr val="0000FF"/>
                </a:solidFill>
                <a:latin typeface="楷体" panose="02010609060101010101" pitchFamily="49" charset="-122"/>
                <a:ea typeface="楷体" panose="02010609060101010101" pitchFamily="49" charset="-122"/>
              </a:rPr>
              <a:t>如今叫我怎么对他说呢？</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4" name="文本框 3"/>
          <p:cNvSpPr txBox="1"/>
          <p:nvPr/>
        </p:nvSpPr>
        <p:spPr>
          <a:xfrm>
            <a:off x="2546985" y="1856740"/>
            <a:ext cx="562610" cy="1814830"/>
          </a:xfrm>
          <a:prstGeom prst="rect">
            <a:avLst/>
          </a:prstGeom>
          <a:noFill/>
          <a:ln>
            <a:noFill/>
          </a:ln>
        </p:spPr>
        <p:txBody>
          <a:bodyPr wrap="square" rtlCol="0">
            <a:spAutoFit/>
          </a:bodyPr>
          <a:lstStyle/>
          <a:p>
            <a:r>
              <a:rPr lang="zh-CN" altLang="zh-CN" sz="2800" b="1" dirty="0">
                <a:solidFill>
                  <a:srgbClr val="FF0000"/>
                </a:solidFill>
              </a:rPr>
              <a:t>忐忑不安</a:t>
            </a:r>
            <a:endParaRPr lang="zh-CN" altLang="zh-CN" sz="2800" b="1" dirty="0">
              <a:solidFill>
                <a:srgbClr val="FF0000"/>
              </a:solidFill>
            </a:endParaRPr>
          </a:p>
        </p:txBody>
      </p:sp>
      <p:cxnSp>
        <p:nvCxnSpPr>
          <p:cNvPr id="14" name="直接箭头连接符 13"/>
          <p:cNvCxnSpPr/>
          <p:nvPr/>
        </p:nvCxnSpPr>
        <p:spPr>
          <a:xfrm flipV="1">
            <a:off x="3107690" y="1635125"/>
            <a:ext cx="672465" cy="758825"/>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sp>
        <p:nvSpPr>
          <p:cNvPr id="5" name="文本框 4"/>
          <p:cNvSpPr txBox="1"/>
          <p:nvPr/>
        </p:nvSpPr>
        <p:spPr>
          <a:xfrm>
            <a:off x="225425" y="2268855"/>
            <a:ext cx="2207260" cy="829945"/>
          </a:xfrm>
          <a:prstGeom prst="rect">
            <a:avLst/>
          </a:prstGeom>
          <a:solidFill>
            <a:schemeClr val="accent6">
              <a:lumMod val="40000"/>
              <a:lumOff val="60000"/>
            </a:schemeClr>
          </a:solidFill>
          <a:ln>
            <a:solidFill>
              <a:schemeClr val="tx1"/>
            </a:solidFill>
          </a:ln>
        </p:spPr>
        <p:txBody>
          <a:bodyPr wrap="square" rtlCol="0" anchor="t">
            <a:spAutoFit/>
          </a:bodyPr>
          <a:lstStyle/>
          <a:p>
            <a:r>
              <a:rPr lang="zh-CN" altLang="en-US" sz="2400" b="1" dirty="0">
                <a:solidFill>
                  <a:srgbClr val="FF0000"/>
                </a:solidFill>
              </a:rPr>
              <a:t>善良，乐于助人，有爱心</a:t>
            </a:r>
            <a:endParaRPr lang="zh-CN" altLang="en-US" sz="2400" b="1" dirty="0">
              <a:solidFill>
                <a:srgbClr val="FF0000"/>
              </a:solidFill>
            </a:endParaRPr>
          </a:p>
        </p:txBody>
      </p:sp>
      <p:cxnSp>
        <p:nvCxnSpPr>
          <p:cNvPr id="11" name="直接箭头连接符 10"/>
          <p:cNvCxnSpPr>
            <a:endCxn id="6" idx="1"/>
          </p:cNvCxnSpPr>
          <p:nvPr/>
        </p:nvCxnSpPr>
        <p:spPr>
          <a:xfrm flipV="1">
            <a:off x="3107690" y="2179320"/>
            <a:ext cx="809625" cy="214630"/>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cxnSp>
        <p:nvCxnSpPr>
          <p:cNvPr id="15" name="直接箭头连接符 14"/>
          <p:cNvCxnSpPr>
            <a:endCxn id="7" idx="1"/>
          </p:cNvCxnSpPr>
          <p:nvPr/>
        </p:nvCxnSpPr>
        <p:spPr>
          <a:xfrm>
            <a:off x="3101657" y="2447925"/>
            <a:ext cx="815658" cy="471170"/>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cxnSp>
        <p:nvCxnSpPr>
          <p:cNvPr id="16" name="直接箭头连接符 15"/>
          <p:cNvCxnSpPr>
            <a:endCxn id="2" idx="1"/>
          </p:cNvCxnSpPr>
          <p:nvPr/>
        </p:nvCxnSpPr>
        <p:spPr>
          <a:xfrm>
            <a:off x="3109595" y="2447925"/>
            <a:ext cx="807720" cy="1200468"/>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cxnSp>
        <p:nvCxnSpPr>
          <p:cNvPr id="18" name="直接箭头连接符 17"/>
          <p:cNvCxnSpPr>
            <a:endCxn id="3" idx="1"/>
          </p:cNvCxnSpPr>
          <p:nvPr/>
        </p:nvCxnSpPr>
        <p:spPr>
          <a:xfrm>
            <a:off x="3101657" y="2501582"/>
            <a:ext cx="815658" cy="1784351"/>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barn(inVertical)">
                                      <p:cBhvr>
                                        <p:cTn id="24" dur="500"/>
                                        <p:tgtEl>
                                          <p:spTgt spid="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barn(inVertical)">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7">
                                            <p:txEl>
                                              <p:pRg st="0" end="0"/>
                                            </p:txEl>
                                          </p:spTgt>
                                        </p:tgtEl>
                                        <p:attrNameLst>
                                          <p:attrName>style.visibility</p:attrName>
                                        </p:attrNameLst>
                                      </p:cBhvr>
                                      <p:to>
                                        <p:strVal val="visible"/>
                                      </p:to>
                                    </p:set>
                                    <p:animEffect transition="in" filter="barn(inVertical)">
                                      <p:cBhvr>
                                        <p:cTn id="44" dur="500"/>
                                        <p:tgtEl>
                                          <p:spTgt spid="7">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1000"/>
                                        <p:tgtEl>
                                          <p:spTgt spid="3"/>
                                        </p:tgtEl>
                                      </p:cBhvr>
                                    </p:animEffect>
                                    <p:anim calcmode="lin" valueType="num">
                                      <p:cBhvr>
                                        <p:cTn id="65" dur="1000" fill="hold"/>
                                        <p:tgtEl>
                                          <p:spTgt spid="3"/>
                                        </p:tgtEl>
                                        <p:attrNameLst>
                                          <p:attrName>ppt_x</p:attrName>
                                        </p:attrNameLst>
                                      </p:cBhvr>
                                      <p:tavLst>
                                        <p:tav tm="0">
                                          <p:val>
                                            <p:strVal val="#ppt_x"/>
                                          </p:val>
                                        </p:tav>
                                        <p:tav tm="100000">
                                          <p:val>
                                            <p:strVal val="#ppt_x"/>
                                          </p:val>
                                        </p:tav>
                                      </p:tavLst>
                                    </p:anim>
                                    <p:anim calcmode="lin" valueType="num">
                                      <p:cBhvr>
                                        <p:cTn id="6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1000" fill="hold"/>
                                        <p:tgtEl>
                                          <p:spTgt spid="5"/>
                                        </p:tgtEl>
                                        <p:attrNameLst>
                                          <p:attrName>ppt_w</p:attrName>
                                        </p:attrNameLst>
                                      </p:cBhvr>
                                      <p:tavLst>
                                        <p:tav tm="0">
                                          <p:val>
                                            <p:fltVal val="0"/>
                                          </p:val>
                                        </p:tav>
                                        <p:tav tm="100000">
                                          <p:val>
                                            <p:strVal val="#ppt_w"/>
                                          </p:val>
                                        </p:tav>
                                      </p:tavLst>
                                    </p:anim>
                                    <p:anim calcmode="lin" valueType="num">
                                      <p:cBhvr>
                                        <p:cTn id="72" dur="1000" fill="hold"/>
                                        <p:tgtEl>
                                          <p:spTgt spid="5"/>
                                        </p:tgtEl>
                                        <p:attrNameLst>
                                          <p:attrName>ppt_h</p:attrName>
                                        </p:attrNameLst>
                                      </p:cBhvr>
                                      <p:tavLst>
                                        <p:tav tm="0">
                                          <p:val>
                                            <p:fltVal val="0"/>
                                          </p:val>
                                        </p:tav>
                                        <p:tav tm="100000">
                                          <p:val>
                                            <p:strVal val="#ppt_h"/>
                                          </p:val>
                                        </p:tav>
                                      </p:tavLst>
                                    </p:anim>
                                    <p:anim calcmode="lin" valueType="num">
                                      <p:cBhvr>
                                        <p:cTn id="73" dur="1000" fill="hold"/>
                                        <p:tgtEl>
                                          <p:spTgt spid="5"/>
                                        </p:tgtEl>
                                        <p:attrNameLst>
                                          <p:attrName>style.rotation</p:attrName>
                                        </p:attrNameLst>
                                      </p:cBhvr>
                                      <p:tavLst>
                                        <p:tav tm="0">
                                          <p:val>
                                            <p:fltVal val="90"/>
                                          </p:val>
                                        </p:tav>
                                        <p:tav tm="100000">
                                          <p:val>
                                            <p:fltVal val="0"/>
                                          </p:val>
                                        </p:tav>
                                      </p:tavLst>
                                    </p:anim>
                                    <p:animEffect transition="in" filter="fade">
                                      <p:cBhvr>
                                        <p:cTn id="7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build="p"/>
      <p:bldP spid="6" grpId="0" animBg="1" build="p"/>
      <p:bldP spid="7" grpId="0" animBg="1" build="p"/>
      <p:bldP spid="2" grpId="0" bldLvl="0" animBg="1"/>
      <p:bldP spid="3" grpId="0" bldLvl="0" animBg="1"/>
      <p:bldP spid="4" grpId="0" bldLvl="0" animBg="1"/>
      <p:bldP spid="5"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42890" y="415462"/>
            <a:ext cx="8855710" cy="706755"/>
          </a:xfrm>
          <a:prstGeom prst="rect">
            <a:avLst/>
          </a:prstGeom>
          <a:noFill/>
        </p:spPr>
        <p:txBody>
          <a:bodyPr wrap="none" lIns="91440" tIns="45720" rIns="91440" bIns="45720">
            <a:spAutoFit/>
            <a:scene3d>
              <a:camera prst="orthographicFront"/>
              <a:lightRig rig="threePt" dir="t"/>
            </a:scene3d>
          </a:bodyPr>
          <a:lstStyle/>
          <a:p>
            <a:pPr algn="ctr" defTabSz="914400"/>
            <a:r>
              <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桑娜收养了西门的两个孩子后，</a:t>
            </a:r>
            <a:r>
              <a:rPr lang="zh-CN" altLang="en-US" sz="4000" b="1" dirty="0" smtClean="0">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mn-ea"/>
              </a:rPr>
              <a:t>神态</a:t>
            </a:r>
            <a:r>
              <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是怎样</a:t>
            </a:r>
            <a:r>
              <a:rPr lang="en-US" altLang="zh-CN"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dirty="0" smtClean="0">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mn-ea"/>
              </a:rPr>
              <a:t>忐忑不安</a:t>
            </a:r>
            <a:r>
              <a:rPr lang="en-US" altLang="zh-CN"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rPr>
              <a:t>的？</a:t>
            </a:r>
            <a:endParaRPr lang="zh-CN" altLang="en-US" sz="2400" b="1" dirty="0" smtClean="0">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矩形 8"/>
          <p:cNvSpPr/>
          <p:nvPr/>
        </p:nvSpPr>
        <p:spPr>
          <a:xfrm>
            <a:off x="2155825" y="1454150"/>
            <a:ext cx="4340860" cy="737235"/>
          </a:xfrm>
          <a:prstGeom prst="rect">
            <a:avLst/>
          </a:prstGeom>
          <a:ln w="12700" cmpd="sng">
            <a:noFill/>
            <a:prstDash val="sysDot"/>
          </a:ln>
        </p:spPr>
        <p:txBody>
          <a:bodyPr wrap="square">
            <a:spAutoFit/>
          </a:bodyPr>
          <a:lstStyle/>
          <a:p>
            <a:pPr defTabSz="914400">
              <a:lnSpc>
                <a:spcPct val="150000"/>
              </a:lnSpc>
            </a:pPr>
            <a:r>
              <a:rPr lang="zh-CN" altLang="en-US" sz="2800" b="1" dirty="0">
                <a:solidFill>
                  <a:prstClr val="black"/>
                </a:solidFill>
                <a:latin typeface="楷体" panose="02010609060101010101" pitchFamily="49" charset="-122"/>
                <a:ea typeface="楷体" panose="02010609060101010101" pitchFamily="49" charset="-122"/>
              </a:rPr>
              <a:t>桑娜脸色苍白，神情激动。</a:t>
            </a:r>
            <a:endParaRPr lang="zh-CN" altLang="en-US" sz="2800" b="1" dirty="0">
              <a:solidFill>
                <a:prstClr val="black"/>
              </a:solidFill>
              <a:latin typeface="楷体" panose="02010609060101010101" pitchFamily="49" charset="-122"/>
              <a:ea typeface="楷体" panose="02010609060101010101" pitchFamily="49" charset="-122"/>
            </a:endParaRPr>
          </a:p>
        </p:txBody>
      </p:sp>
      <p:sp>
        <p:nvSpPr>
          <p:cNvPr id="6" name="矩形 5"/>
          <p:cNvSpPr/>
          <p:nvPr/>
        </p:nvSpPr>
        <p:spPr>
          <a:xfrm>
            <a:off x="2155825" y="2269490"/>
            <a:ext cx="4227195" cy="737235"/>
          </a:xfrm>
          <a:prstGeom prst="rect">
            <a:avLst/>
          </a:prstGeom>
          <a:ln w="12700" cmpd="sng">
            <a:noFill/>
            <a:prstDash val="sysDot"/>
          </a:ln>
        </p:spPr>
        <p:txBody>
          <a:bodyPr wrap="square">
            <a:spAutoFit/>
          </a:bodyPr>
          <a:lstStyle/>
          <a:p>
            <a:pPr defTabSz="914400">
              <a:lnSpc>
                <a:spcPct val="150000"/>
              </a:lnSpc>
            </a:pPr>
            <a:r>
              <a:rPr lang="zh-CN" altLang="en-US"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桑娜一惊</a:t>
            </a:r>
            <a:r>
              <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rPr>
              <a:t>……</a:t>
            </a:r>
            <a:endParaRPr lang="en-US" altLang="zh-CN" sz="2800" b="1" dirty="0" smtClean="0">
              <a:solidFill>
                <a:prstClr val="black"/>
              </a:solidFill>
              <a:latin typeface="楷体" panose="02010609060101010101" pitchFamily="49" charset="-122"/>
              <a:ea typeface="楷体" panose="02010609060101010101" pitchFamily="49" charset="-122"/>
              <a:cs typeface="楷体" panose="02010609060101010101" pitchFamily="49" charset="-122"/>
            </a:endParaRPr>
          </a:p>
        </p:txBody>
      </p:sp>
      <p:sp>
        <p:nvSpPr>
          <p:cNvPr id="7" name="矩形 6"/>
          <p:cNvSpPr/>
          <p:nvPr/>
        </p:nvSpPr>
        <p:spPr>
          <a:xfrm>
            <a:off x="2140585" y="3115310"/>
            <a:ext cx="4972050" cy="737235"/>
          </a:xfrm>
          <a:prstGeom prst="rect">
            <a:avLst/>
          </a:prstGeom>
          <a:ln w="12700" cmpd="sng">
            <a:noFill/>
            <a:prstDash val="sysDot"/>
          </a:ln>
        </p:spPr>
        <p:txBody>
          <a:bodyPr wrap="square">
            <a:spAutoFit/>
          </a:bodyPr>
          <a:lstStyle/>
          <a:p>
            <a:pPr defTabSz="914400">
              <a:lnSpc>
                <a:spcPct val="150000"/>
              </a:lnSpc>
            </a:pPr>
            <a:r>
              <a:rPr lang="zh-CN" altLang="en-US" sz="2800" b="1" dirty="0">
                <a:solidFill>
                  <a:prstClr val="black"/>
                </a:solidFill>
                <a:latin typeface="楷体" panose="02010609060101010101" pitchFamily="49" charset="-122"/>
                <a:ea typeface="楷体" panose="02010609060101010101" pitchFamily="49" charset="-122"/>
              </a:rPr>
              <a:t>桑娜沉思着，久久地坐在床前。</a:t>
            </a:r>
            <a:endParaRPr lang="zh-CN" altLang="en-US" sz="2800" b="1" dirty="0">
              <a:solidFill>
                <a:prstClr val="black"/>
              </a:solidFill>
              <a:latin typeface="楷体" panose="02010609060101010101" pitchFamily="49" charset="-122"/>
              <a:ea typeface="楷体" panose="02010609060101010101" pitchFamily="49" charset="-122"/>
            </a:endParaRPr>
          </a:p>
        </p:txBody>
      </p:sp>
      <p:sp>
        <p:nvSpPr>
          <p:cNvPr id="4" name="文本框 3"/>
          <p:cNvSpPr txBox="1"/>
          <p:nvPr/>
        </p:nvSpPr>
        <p:spPr>
          <a:xfrm>
            <a:off x="691918" y="1809560"/>
            <a:ext cx="562610" cy="1814830"/>
          </a:xfrm>
          <a:prstGeom prst="rect">
            <a:avLst/>
          </a:prstGeom>
          <a:noFill/>
          <a:ln>
            <a:noFill/>
          </a:ln>
        </p:spPr>
        <p:txBody>
          <a:bodyPr wrap="square" rtlCol="0">
            <a:spAutoFit/>
          </a:bodyPr>
          <a:lstStyle/>
          <a:p>
            <a:r>
              <a:rPr lang="zh-CN" altLang="zh-CN" sz="2800" b="1" dirty="0">
                <a:solidFill>
                  <a:srgbClr val="FF0000"/>
                </a:solidFill>
              </a:rPr>
              <a:t>忐忑不安</a:t>
            </a:r>
            <a:endParaRPr lang="zh-CN" altLang="zh-CN" sz="2800" b="1" dirty="0">
              <a:solidFill>
                <a:srgbClr val="FF0000"/>
              </a:solidFill>
            </a:endParaRPr>
          </a:p>
        </p:txBody>
      </p:sp>
      <p:cxnSp>
        <p:nvCxnSpPr>
          <p:cNvPr id="14" name="直接箭头连接符 13"/>
          <p:cNvCxnSpPr/>
          <p:nvPr/>
        </p:nvCxnSpPr>
        <p:spPr>
          <a:xfrm flipV="1">
            <a:off x="1287225" y="1930400"/>
            <a:ext cx="807720" cy="544195"/>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cxnSp>
        <p:nvCxnSpPr>
          <p:cNvPr id="10" name="直接箭头连接符 9"/>
          <p:cNvCxnSpPr/>
          <p:nvPr/>
        </p:nvCxnSpPr>
        <p:spPr>
          <a:xfrm>
            <a:off x="1236975" y="2474595"/>
            <a:ext cx="857970" cy="74295"/>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cxnSp>
        <p:nvCxnSpPr>
          <p:cNvPr id="11" name="直接箭头连接符 10"/>
          <p:cNvCxnSpPr/>
          <p:nvPr/>
        </p:nvCxnSpPr>
        <p:spPr>
          <a:xfrm>
            <a:off x="1293046" y="2493645"/>
            <a:ext cx="801899" cy="998220"/>
          </a:xfrm>
          <a:prstGeom prst="straightConnector1">
            <a:avLst/>
          </a:prstGeom>
          <a:ln>
            <a:tailEnd type="arrow" w="med" len="med"/>
          </a:ln>
        </p:spPr>
        <p:style>
          <a:lnRef idx="3">
            <a:schemeClr val="accent4"/>
          </a:lnRef>
          <a:fillRef idx="0">
            <a:schemeClr val="accent4"/>
          </a:fillRef>
          <a:effectRef idx="2">
            <a:schemeClr val="accent4"/>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141356" y="1669661"/>
            <a:ext cx="1738952" cy="24491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矩形 14"/>
          <p:cNvSpPr/>
          <p:nvPr/>
        </p:nvSpPr>
        <p:spPr>
          <a:xfrm>
            <a:off x="1370680" y="4034177"/>
            <a:ext cx="6228080" cy="521970"/>
          </a:xfrm>
          <a:prstGeom prst="rect">
            <a:avLst/>
          </a:prstGeom>
        </p:spPr>
        <p:txBody>
          <a:bodyPr wrap="none">
            <a:spAutoFit/>
          </a:bodyPr>
          <a:lstStyle/>
          <a:p>
            <a:r>
              <a:rPr lang="zh-CN" altLang="en-US" sz="2800" dirty="0" smtClean="0">
                <a:solidFill>
                  <a:srgbClr val="FF0000"/>
                </a:solidFill>
                <a:latin typeface="黑体" panose="02010609060101010101" pitchFamily="49" charset="-122"/>
                <a:ea typeface="黑体" panose="02010609060101010101" pitchFamily="49" charset="-122"/>
              </a:rPr>
              <a:t>桑娜内心由</a:t>
            </a:r>
            <a:r>
              <a:rPr lang="zh-CN" altLang="en-US" sz="2800" dirty="0">
                <a:solidFill>
                  <a:srgbClr val="FF0000"/>
                </a:solidFill>
                <a:latin typeface="黑体" panose="02010609060101010101" pitchFamily="49" charset="-122"/>
                <a:ea typeface="黑体" panose="02010609060101010101" pitchFamily="49" charset="-122"/>
              </a:rPr>
              <a:t>害怕、紧张、矛盾到坚定。</a:t>
            </a:r>
            <a:endParaRPr lang="zh-CN" altLang="en-US" sz="2800" dirty="0">
              <a:solidFill>
                <a:srgbClr val="FF0000"/>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barn(inVertical)">
                                      <p:cBhvr>
                                        <p:cTn id="24" dur="500"/>
                                        <p:tgtEl>
                                          <p:spTgt spid="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barn(inVertical)">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7">
                                            <p:txEl>
                                              <p:pRg st="0" end="0"/>
                                            </p:txEl>
                                          </p:spTgt>
                                        </p:tgtEl>
                                        <p:attrNameLst>
                                          <p:attrName>style.visibility</p:attrName>
                                        </p:attrNameLst>
                                      </p:cBhvr>
                                      <p:to>
                                        <p:strVal val="visible"/>
                                      </p:to>
                                    </p:set>
                                    <p:animEffect transition="in" filter="barn(inVertical)">
                                      <p:cBhvr>
                                        <p:cTn id="44" dur="500"/>
                                        <p:tgtEl>
                                          <p:spTgt spid="7">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 calcmode="lin" valueType="num">
                                      <p:cBhvr>
                                        <p:cTn id="58" dur="500" fill="hold"/>
                                        <p:tgtEl>
                                          <p:spTgt spid="15"/>
                                        </p:tgtEl>
                                        <p:attrNameLst>
                                          <p:attrName>style.rotation</p:attrName>
                                        </p:attrNameLst>
                                      </p:cBhvr>
                                      <p:tavLst>
                                        <p:tav tm="0">
                                          <p:val>
                                            <p:fltVal val="360"/>
                                          </p:val>
                                        </p:tav>
                                        <p:tav tm="100000">
                                          <p:val>
                                            <p:fltVal val="0"/>
                                          </p:val>
                                        </p:tav>
                                      </p:tavLst>
                                    </p:anim>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build="p"/>
      <p:bldP spid="6" grpId="0" animBg="1" build="p"/>
      <p:bldP spid="7" grpId="0" animBg="1" build="p"/>
      <p:bldP spid="4" grpId="0" bldLvl="0" animBg="1"/>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20936" y="771555"/>
            <a:ext cx="8301499" cy="1370965"/>
          </a:xfrm>
          <a:prstGeom prst="rect">
            <a:avLst/>
          </a:prstGeom>
        </p:spPr>
        <p:txBody>
          <a:bodyPr wrap="square">
            <a:spAutoFit/>
          </a:bodyPr>
          <a:lstStyle/>
          <a:p>
            <a:pPr>
              <a:lnSpc>
                <a:spcPct val="130000"/>
              </a:lnSpc>
            </a:pPr>
            <a:r>
              <a:rPr lang="en-US" altLang="zh-CN"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  </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en-US" altLang="zh-CN"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3</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）“不，没有人！天哪，我为什么要这样做？</a:t>
            </a:r>
            <a:r>
              <a:rPr lang="en-US" altLang="zh-CN"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如今叫我怎么对他说呢？</a:t>
            </a:r>
            <a:r>
              <a:rPr lang="en-US" altLang="zh-CN"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endParaRPr lang="zh-CN" altLang="en-US" sz="32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endParaRPr>
          </a:p>
        </p:txBody>
      </p:sp>
      <p:sp>
        <p:nvSpPr>
          <p:cNvPr id="2" name="矩形 1"/>
          <p:cNvSpPr/>
          <p:nvPr/>
        </p:nvSpPr>
        <p:spPr>
          <a:xfrm>
            <a:off x="1148080" y="2647950"/>
            <a:ext cx="6397625" cy="829945"/>
          </a:xfrm>
          <a:prstGeom prst="rect">
            <a:avLst/>
          </a:prstGeom>
        </p:spPr>
        <p:txBody>
          <a:bodyPr wrap="square">
            <a:spAutoFit/>
          </a:bodyPr>
          <a:lstStyle/>
          <a:p>
            <a:pPr>
              <a:lnSpc>
                <a:spcPct val="150000"/>
              </a:lnSpc>
            </a:pPr>
            <a:r>
              <a:rPr lang="zh-CN" altLang="en-US" sz="3200" b="1" dirty="0">
                <a:solidFill>
                  <a:srgbClr val="FF0000"/>
                </a:solidFill>
                <a:latin typeface="黑体" panose="02010609060101010101" pitchFamily="49" charset="-122"/>
                <a:ea typeface="黑体" panose="02010609060101010101" pitchFamily="49" charset="-122"/>
              </a:rPr>
              <a:t>善良，宁可自己受苦也要帮助别人。</a:t>
            </a:r>
            <a:endParaRPr lang="zh-CN" altLang="en-US" sz="3200" b="1" dirty="0">
              <a:solidFill>
                <a:srgbClr val="FF0000"/>
              </a:solidFill>
              <a:latin typeface="黑体" panose="02010609060101010101" pitchFamily="49" charset="-122"/>
              <a:ea typeface="黑体" panose="02010609060101010101" pitchFamily="49" charset="-122"/>
            </a:endParaRPr>
          </a:p>
        </p:txBody>
      </p:sp>
      <p:sp>
        <p:nvSpPr>
          <p:cNvPr id="7" name="Freeform 24"/>
          <p:cNvSpPr/>
          <p:nvPr/>
        </p:nvSpPr>
        <p:spPr bwMode="gray">
          <a:xfrm rot="12248031">
            <a:off x="3749225" y="1963539"/>
            <a:ext cx="647608" cy="879139"/>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solidFill>
            <a:schemeClr val="tx2">
              <a:lumMod val="60000"/>
              <a:lumOff val="40000"/>
            </a:schemeClr>
          </a:solidFill>
          <a:ln>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7"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3151" y="637565"/>
            <a:ext cx="7555026" cy="583565"/>
          </a:xfrm>
          <a:prstGeom prst="rect">
            <a:avLst/>
          </a:prstGeom>
        </p:spPr>
        <p:txBody>
          <a:bodyPr wrap="square">
            <a:spAutoFit/>
          </a:bodyPr>
          <a:lstStyle/>
          <a:p>
            <a:r>
              <a:rPr lang="zh-CN" altLang="en-US" sz="3200" b="1" dirty="0">
                <a:solidFill>
                  <a:srgbClr val="323E32"/>
                </a:solidFill>
                <a:latin typeface="宋体" panose="02010600030101010101" pitchFamily="2" charset="-122"/>
                <a:ea typeface="宋体" panose="02010600030101010101" pitchFamily="2" charset="-122"/>
              </a:rPr>
              <a:t>桑娜内心的矛盾的原因是什么？</a:t>
            </a:r>
            <a:endParaRPr lang="zh-CN" altLang="en-US" sz="3200" b="1" dirty="0">
              <a:solidFill>
                <a:srgbClr val="323E32"/>
              </a:solidFill>
              <a:latin typeface="宋体" panose="02010600030101010101" pitchFamily="2" charset="-122"/>
              <a:ea typeface="宋体" panose="02010600030101010101" pitchFamily="2" charset="-122"/>
            </a:endParaRPr>
          </a:p>
        </p:txBody>
      </p:sp>
      <p:sp>
        <p:nvSpPr>
          <p:cNvPr id="9" name="矩形 8"/>
          <p:cNvSpPr/>
          <p:nvPr/>
        </p:nvSpPr>
        <p:spPr>
          <a:xfrm>
            <a:off x="567690" y="1522095"/>
            <a:ext cx="7907655" cy="521970"/>
          </a:xfrm>
          <a:prstGeom prst="rect">
            <a:avLst/>
          </a:prstGeom>
          <a:solidFill>
            <a:schemeClr val="accent3">
              <a:lumMod val="40000"/>
              <a:lumOff val="60000"/>
            </a:schemeClr>
          </a:solidFill>
        </p:spPr>
        <p:txBody>
          <a:bodyPr wrap="square">
            <a:spAutoFit/>
          </a:bodyPr>
          <a:lstStyle/>
          <a:p>
            <a:r>
              <a:rPr lang="zh-CN" altLang="en-US" sz="2800" b="1" dirty="0">
                <a:solidFill>
                  <a:schemeClr val="tx1"/>
                </a:solidFill>
                <a:latin typeface="楷体" panose="02010609060101010101" pitchFamily="49" charset="-122"/>
                <a:ea typeface="楷体" panose="02010609060101010101" pitchFamily="49" charset="-122"/>
              </a:rPr>
              <a:t>一是她是因为担心</a:t>
            </a:r>
            <a:r>
              <a:rPr lang="zh-CN" altLang="en-US" sz="2800" b="1" dirty="0">
                <a:solidFill>
                  <a:srgbClr val="FF0000"/>
                </a:solidFill>
                <a:latin typeface="楷体" panose="02010609060101010101" pitchFamily="49" charset="-122"/>
                <a:ea typeface="楷体" panose="02010609060101010101" pitchFamily="49" charset="-122"/>
              </a:rPr>
              <a:t>家庭条件的不济</a:t>
            </a:r>
            <a:r>
              <a:rPr lang="zh-CN" altLang="en-US" sz="2800" b="1" dirty="0">
                <a:solidFill>
                  <a:schemeClr val="tx1"/>
                </a:solidFill>
                <a:latin typeface="楷体" panose="02010609060101010101" pitchFamily="49" charset="-122"/>
                <a:ea typeface="楷体" panose="02010609060101010101" pitchFamily="49" charset="-122"/>
              </a:rPr>
              <a:t>和</a:t>
            </a:r>
            <a:r>
              <a:rPr lang="zh-CN" altLang="en-US" sz="2800" b="1" dirty="0">
                <a:solidFill>
                  <a:srgbClr val="FF0000"/>
                </a:solidFill>
                <a:latin typeface="楷体" panose="02010609060101010101" pitchFamily="49" charset="-122"/>
                <a:ea typeface="楷体" panose="02010609060101010101" pitchFamily="49" charset="-122"/>
              </a:rPr>
              <a:t>丈夫的责骂</a:t>
            </a:r>
            <a:r>
              <a:rPr lang="zh-CN" altLang="en-US" sz="2800" b="1" dirty="0">
                <a:solidFill>
                  <a:schemeClr val="tx1"/>
                </a:solidFill>
                <a:latin typeface="楷体" panose="02010609060101010101" pitchFamily="49" charset="-122"/>
                <a:ea typeface="楷体" panose="02010609060101010101" pitchFamily="49" charset="-122"/>
              </a:rPr>
              <a:t>。</a:t>
            </a:r>
            <a:endParaRPr lang="zh-CN" altLang="en-US" sz="2800" b="1" dirty="0">
              <a:solidFill>
                <a:schemeClr val="tx1"/>
              </a:solidFill>
              <a:latin typeface="楷体" panose="02010609060101010101" pitchFamily="49" charset="-122"/>
              <a:ea typeface="楷体" panose="02010609060101010101" pitchFamily="49" charset="-122"/>
            </a:endParaRPr>
          </a:p>
        </p:txBody>
      </p:sp>
      <p:sp>
        <p:nvSpPr>
          <p:cNvPr id="4" name="矩形 3"/>
          <p:cNvSpPr/>
          <p:nvPr/>
        </p:nvSpPr>
        <p:spPr>
          <a:xfrm>
            <a:off x="643290" y="2139449"/>
            <a:ext cx="7818154" cy="1383665"/>
          </a:xfrm>
          <a:prstGeom prst="rect">
            <a:avLst/>
          </a:prstGeom>
          <a:solidFill>
            <a:schemeClr val="accent6">
              <a:lumMod val="40000"/>
              <a:lumOff val="60000"/>
            </a:schemeClr>
          </a:solidFill>
        </p:spPr>
        <p:txBody>
          <a:bodyPr wrap="square">
            <a:spAutoFit/>
          </a:bodyPr>
          <a:lstStyle/>
          <a:p>
            <a:r>
              <a:rPr lang="zh-CN" altLang="en-US" sz="2800" b="1" dirty="0">
                <a:solidFill>
                  <a:schemeClr val="tx1"/>
                </a:solidFill>
                <a:latin typeface="楷体" panose="02010609060101010101" pitchFamily="49" charset="-122"/>
                <a:ea typeface="楷体" panose="02010609060101010101" pitchFamily="49" charset="-122"/>
              </a:rPr>
              <a:t>二是因为那两个孩子太小，不能同死人待在一起，但他又害怕自己的丈夫会不同意，因为自己已经有五个孩子，再加上两个，无异于雪上加霜。</a:t>
            </a:r>
            <a:endParaRPr lang="zh-CN" altLang="en-US" sz="2800" b="1" dirty="0">
              <a:solidFill>
                <a:schemeClr val="tx1"/>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281" y="1066190"/>
            <a:ext cx="7555026" cy="583565"/>
          </a:xfrm>
          <a:prstGeom prst="rect">
            <a:avLst/>
          </a:prstGeom>
        </p:spPr>
        <p:txBody>
          <a:bodyPr wrap="square">
            <a:spAutoFit/>
          </a:bodyPr>
          <a:lstStyle/>
          <a:p>
            <a:r>
              <a:rPr lang="zh-CN" altLang="en-US" sz="3200" b="1" dirty="0">
                <a:solidFill>
                  <a:srgbClr val="323E32"/>
                </a:solidFill>
                <a:latin typeface="宋体" panose="02010600030101010101" pitchFamily="2" charset="-122"/>
                <a:ea typeface="宋体" panose="02010600030101010101" pitchFamily="2" charset="-122"/>
              </a:rPr>
              <a:t>桑娜内心矛盾，但她为什么又这么坚定？</a:t>
            </a:r>
            <a:endParaRPr lang="zh-CN" altLang="en-US" sz="3200" b="1" dirty="0">
              <a:solidFill>
                <a:srgbClr val="323E32"/>
              </a:solidFill>
              <a:latin typeface="宋体" panose="02010600030101010101" pitchFamily="2" charset="-122"/>
              <a:ea typeface="宋体" panose="02010600030101010101" pitchFamily="2" charset="-122"/>
            </a:endParaRPr>
          </a:p>
        </p:txBody>
      </p:sp>
      <p:sp>
        <p:nvSpPr>
          <p:cNvPr id="4" name="矩形 3"/>
          <p:cNvSpPr/>
          <p:nvPr/>
        </p:nvSpPr>
        <p:spPr>
          <a:xfrm>
            <a:off x="707390" y="2041525"/>
            <a:ext cx="7729855" cy="1714500"/>
          </a:xfrm>
          <a:prstGeom prst="rect">
            <a:avLst/>
          </a:prstGeom>
        </p:spPr>
        <p:txBody>
          <a:bodyPr wrap="square">
            <a:spAutoFit/>
          </a:bodyPr>
          <a:lstStyle/>
          <a:p>
            <a:pPr>
              <a:lnSpc>
                <a:spcPct val="110000"/>
              </a:lnSpc>
            </a:pPr>
            <a:r>
              <a:rPr lang="zh-CN" altLang="en-US" sz="3200" b="1" dirty="0">
                <a:solidFill>
                  <a:srgbClr val="D60093"/>
                </a:solidFill>
                <a:latin typeface="宋体" panose="02010600030101010101" pitchFamily="2" charset="-122"/>
                <a:ea typeface="宋体" panose="02010600030101010101" pitchFamily="2" charset="-122"/>
              </a:rPr>
              <a:t>  </a:t>
            </a:r>
            <a:r>
              <a:rPr lang="zh-CN" altLang="en-US" sz="3200" b="1" dirty="0">
                <a:solidFill>
                  <a:srgbClr val="FF0000"/>
                </a:solidFill>
                <a:latin typeface="宋体" panose="02010600030101010101" pitchFamily="2" charset="-122"/>
                <a:ea typeface="宋体" panose="02010600030101010101" pitchFamily="2" charset="-122"/>
              </a:rPr>
              <a:t>  因为她觉得这样做问心无愧，天经地义，她有一颗善良的心，这是穷人善良的本能。</a:t>
            </a:r>
            <a:endParaRPr lang="zh-CN" altLang="en-US" sz="3200" b="1" dirty="0">
              <a:solidFill>
                <a:srgbClr val="FF0000"/>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54008" y="629261"/>
            <a:ext cx="8301499" cy="3105150"/>
          </a:xfrm>
          <a:prstGeom prst="rect">
            <a:avLst/>
          </a:prstGeom>
        </p:spPr>
        <p:txBody>
          <a:bodyPr wrap="square">
            <a:spAutoFit/>
          </a:bodyPr>
          <a:lstStyle/>
          <a:p>
            <a:pPr>
              <a:lnSpc>
                <a:spcPct val="140000"/>
              </a:lnSpc>
            </a:pPr>
            <a:r>
              <a:rPr lang="zh-CN" altLang="en-US" sz="2800" b="1" dirty="0">
                <a:solidFill>
                  <a:srgbClr val="7030A0"/>
                </a:solidFill>
              </a:rPr>
              <a:t>想一想，填一填：</a:t>
            </a:r>
            <a:br>
              <a:rPr lang="en-US" altLang="zh-CN" sz="2800" b="1" dirty="0">
                <a:solidFill>
                  <a:srgbClr val="7030A0"/>
                </a:solidFill>
              </a:rPr>
            </a:br>
            <a:r>
              <a:rPr lang="zh-CN" altLang="en-US" sz="2800" b="1" dirty="0">
                <a:latin typeface="楷体" panose="02010609060101010101" pitchFamily="49" charset="-122"/>
                <a:ea typeface="楷体" panose="02010609060101010101" pitchFamily="49" charset="-122"/>
                <a:cs typeface="楷体" panose="02010609060101010101" pitchFamily="49" charset="-122"/>
              </a:rPr>
              <a:t>（</a:t>
            </a:r>
            <a:r>
              <a:rPr lang="en-US" altLang="zh-CN" sz="2800" b="1" dirty="0">
                <a:latin typeface="楷体" panose="02010609060101010101" pitchFamily="49" charset="-122"/>
                <a:ea typeface="楷体" panose="02010609060101010101" pitchFamily="49" charset="-122"/>
                <a:cs typeface="楷体" panose="02010609060101010101" pitchFamily="49" charset="-122"/>
              </a:rPr>
              <a:t>1</a:t>
            </a:r>
            <a:r>
              <a:rPr lang="zh-CN" altLang="en-US" sz="2800" b="1" dirty="0">
                <a:latin typeface="楷体" panose="02010609060101010101" pitchFamily="49" charset="-122"/>
                <a:ea typeface="楷体" panose="02010609060101010101" pitchFamily="49" charset="-122"/>
                <a:cs typeface="楷体" panose="02010609060101010101" pitchFamily="49" charset="-122"/>
              </a:rPr>
              <a:t>）如果桑娜不把这两个孤儿抱过来</a:t>
            </a:r>
            <a:r>
              <a:rPr lang="zh-CN" altLang="en-US" sz="2800" b="1" u="sng"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algn="just">
              <a:lnSpc>
                <a:spcPct val="14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rPr>
              <a:t>（</a:t>
            </a:r>
            <a:r>
              <a:rPr lang="en-US" altLang="zh-CN" sz="2800" b="1" dirty="0">
                <a:latin typeface="楷体" panose="02010609060101010101" pitchFamily="49" charset="-122"/>
                <a:ea typeface="楷体" panose="02010609060101010101" pitchFamily="49" charset="-122"/>
                <a:cs typeface="楷体" panose="02010609060101010101" pitchFamily="49" charset="-122"/>
              </a:rPr>
              <a:t>2</a:t>
            </a:r>
            <a:r>
              <a:rPr lang="zh-CN" altLang="en-US" sz="2800" b="1" dirty="0">
                <a:latin typeface="楷体" panose="02010609060101010101" pitchFamily="49" charset="-122"/>
                <a:ea typeface="楷体" panose="02010609060101010101" pitchFamily="49" charset="-122"/>
                <a:cs typeface="楷体" panose="02010609060101010101" pitchFamily="49" charset="-122"/>
              </a:rPr>
              <a:t>）如果桑娜把这两个孤儿抱过来</a:t>
            </a:r>
            <a:r>
              <a:rPr lang="zh-CN" altLang="en-US" sz="2800" b="1" u="sng"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a:p>
            <a:pPr algn="just">
              <a:lnSpc>
                <a:spcPct val="14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rPr>
              <a:t>（</a:t>
            </a:r>
            <a:r>
              <a:rPr lang="en-US" altLang="zh-CN" sz="2800" b="1" dirty="0">
                <a:latin typeface="楷体" panose="02010609060101010101" pitchFamily="49" charset="-122"/>
                <a:ea typeface="楷体" panose="02010609060101010101" pitchFamily="49" charset="-122"/>
                <a:cs typeface="楷体" panose="02010609060101010101" pitchFamily="49" charset="-122"/>
              </a:rPr>
              <a:t>3</a:t>
            </a:r>
            <a:r>
              <a:rPr lang="zh-CN" altLang="en-US" sz="2800" b="1" dirty="0">
                <a:latin typeface="楷体" panose="02010609060101010101" pitchFamily="49" charset="-122"/>
                <a:ea typeface="楷体" panose="02010609060101010101" pitchFamily="49" charset="-122"/>
                <a:cs typeface="楷体" panose="02010609060101010101" pitchFamily="49" charset="-122"/>
              </a:rPr>
              <a:t>）桑娜想</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与其</a:t>
            </a:r>
            <a:r>
              <a:rPr lang="zh-CN" altLang="en-US" sz="2800" b="1" u="sng"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不如</a:t>
            </a:r>
            <a:r>
              <a:rPr lang="zh-CN" altLang="en-US" sz="2800" b="1" u="sng"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，宁可</a:t>
            </a:r>
            <a:r>
              <a:rPr lang="zh-CN" altLang="en-US" sz="2800" b="1" u="sng"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也要</a:t>
            </a:r>
            <a:r>
              <a:rPr lang="zh-CN" altLang="en-US" sz="2800" b="1" u="sng"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r>
              <a:rPr lang="zh-CN" altLang="en-US" sz="2400" b="1" u="sng" dirty="0"/>
              <a:t>                    </a:t>
            </a:r>
            <a:r>
              <a:rPr lang="zh-CN" altLang="en-US" sz="2400" b="1" dirty="0"/>
              <a:t> </a:t>
            </a:r>
            <a:endParaRPr lang="zh-CN" altLang="en-US" sz="1800" b="1" dirty="0"/>
          </a:p>
        </p:txBody>
      </p:sp>
      <p:sp>
        <p:nvSpPr>
          <p:cNvPr id="2" name="矩形 1"/>
          <p:cNvSpPr/>
          <p:nvPr/>
        </p:nvSpPr>
        <p:spPr>
          <a:xfrm>
            <a:off x="6279753" y="1162070"/>
            <a:ext cx="2016224" cy="737235"/>
          </a:xfrm>
          <a:prstGeom prst="rect">
            <a:avLst/>
          </a:prstGeom>
        </p:spPr>
        <p:txBody>
          <a:bodyPr wrap="square">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rPr>
              <a:t>她心里不安</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6" name="矩形 5"/>
          <p:cNvSpPr/>
          <p:nvPr/>
        </p:nvSpPr>
        <p:spPr>
          <a:xfrm>
            <a:off x="6022454" y="1762199"/>
            <a:ext cx="2016224" cy="737235"/>
          </a:xfrm>
          <a:prstGeom prst="rect">
            <a:avLst/>
          </a:prstGeom>
        </p:spPr>
        <p:txBody>
          <a:bodyPr wrap="square">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rPr>
              <a:t>怕丈夫责罚</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9" name="矩形 8"/>
          <p:cNvSpPr/>
          <p:nvPr/>
        </p:nvSpPr>
        <p:spPr>
          <a:xfrm>
            <a:off x="3711471" y="2344425"/>
            <a:ext cx="2016224" cy="737235"/>
          </a:xfrm>
          <a:prstGeom prst="rect">
            <a:avLst/>
          </a:prstGeom>
        </p:spPr>
        <p:txBody>
          <a:bodyPr wrap="square">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rPr>
              <a:t>心里不安</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10" name="矩形 9"/>
          <p:cNvSpPr/>
          <p:nvPr/>
        </p:nvSpPr>
        <p:spPr>
          <a:xfrm>
            <a:off x="6207621" y="2356097"/>
            <a:ext cx="2016224" cy="737235"/>
          </a:xfrm>
          <a:prstGeom prst="rect">
            <a:avLst/>
          </a:prstGeom>
        </p:spPr>
        <p:txBody>
          <a:bodyPr wrap="square">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rPr>
              <a:t>私自抱回来</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11" name="矩形 10"/>
          <p:cNvSpPr/>
          <p:nvPr/>
        </p:nvSpPr>
        <p:spPr>
          <a:xfrm>
            <a:off x="1527473" y="2925290"/>
            <a:ext cx="1008112" cy="737235"/>
          </a:xfrm>
          <a:prstGeom prst="rect">
            <a:avLst/>
          </a:prstGeom>
        </p:spPr>
        <p:txBody>
          <a:bodyPr wrap="square">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rPr>
              <a:t>挨打</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12" name="矩形 11"/>
          <p:cNvSpPr/>
          <p:nvPr/>
        </p:nvSpPr>
        <p:spPr>
          <a:xfrm>
            <a:off x="4010660" y="2997200"/>
            <a:ext cx="1717040" cy="737235"/>
          </a:xfrm>
          <a:prstGeom prst="rect">
            <a:avLst/>
          </a:prstGeom>
        </p:spPr>
        <p:txBody>
          <a:bodyPr wrap="square">
            <a:spAutoFit/>
          </a:bodyPr>
          <a:lstStyle/>
          <a:p>
            <a:pPr>
              <a:lnSpc>
                <a:spcPct val="150000"/>
              </a:lnSpc>
            </a:pPr>
            <a:r>
              <a:rPr lang="zh-CN" altLang="en-US" sz="2800" b="1" dirty="0">
                <a:solidFill>
                  <a:srgbClr val="FF0000"/>
                </a:solidFill>
                <a:latin typeface="楷体" panose="02010609060101010101" pitchFamily="49" charset="-122"/>
                <a:ea typeface="楷体" panose="02010609060101010101" pitchFamily="49" charset="-122"/>
              </a:rPr>
              <a:t>抱回来</a:t>
            </a:r>
            <a:endParaRPr lang="zh-CN" altLang="en-US" sz="28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9" grpId="0"/>
      <p:bldP spid="10" grpId="0"/>
      <p:bldP spid="11"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15740" y="1151005"/>
            <a:ext cx="7780337"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文本框 6"/>
          <p:cNvSpPr txBox="1"/>
          <p:nvPr/>
        </p:nvSpPr>
        <p:spPr>
          <a:xfrm>
            <a:off x="1113155" y="1416685"/>
            <a:ext cx="6967855" cy="2306955"/>
          </a:xfrm>
          <a:prstGeom prst="rect">
            <a:avLst/>
          </a:prstGeom>
          <a:noFill/>
        </p:spPr>
        <p:txBody>
          <a:bodyPr wrap="square" rtlCol="0" anchor="t">
            <a:spAutoFit/>
          </a:bodyPr>
          <a:lstStyle/>
          <a:p>
            <a:pPr>
              <a:lnSpc>
                <a:spcPct val="200000"/>
              </a:lnSpc>
            </a:pPr>
            <a:r>
              <a:rPr lang="zh-CN" altLang="en-US" sz="3600" b="1" dirty="0">
                <a:latin typeface="楷体" panose="02010609060101010101" pitchFamily="49" charset="-122"/>
                <a:ea typeface="楷体" panose="02010609060101010101" pitchFamily="49" charset="-122"/>
              </a:rPr>
              <a:t>忐忑不安  </a:t>
            </a:r>
            <a:r>
              <a:rPr lang="zh-CN" altLang="en-US" sz="3600" b="1" dirty="0">
                <a:solidFill>
                  <a:srgbClr val="FF0000"/>
                </a:solidFill>
                <a:latin typeface="楷体" panose="02010609060101010101" pitchFamily="49" charset="-122"/>
                <a:ea typeface="楷体" panose="02010609060101010101" pitchFamily="49" charset="-122"/>
              </a:rPr>
              <a:t>心如刀割  心惊胆颤  </a:t>
            </a:r>
            <a:endParaRPr lang="en-US" altLang="zh-CN" sz="3600" b="1" dirty="0">
              <a:solidFill>
                <a:srgbClr val="FF0000"/>
              </a:solidFill>
              <a:latin typeface="楷体" panose="02010609060101010101" pitchFamily="49" charset="-122"/>
              <a:ea typeface="楷体" panose="02010609060101010101" pitchFamily="49" charset="-122"/>
            </a:endParaRPr>
          </a:p>
          <a:p>
            <a:pPr>
              <a:lnSpc>
                <a:spcPct val="200000"/>
              </a:lnSpc>
            </a:pPr>
            <a:r>
              <a:rPr lang="zh-CN" altLang="en-US" sz="3600" b="1" dirty="0">
                <a:solidFill>
                  <a:srgbClr val="FF0000"/>
                </a:solidFill>
                <a:latin typeface="楷体" panose="02010609060101010101" pitchFamily="49" charset="-122"/>
                <a:ea typeface="楷体" panose="02010609060101010101" pitchFamily="49" charset="-122"/>
              </a:rPr>
              <a:t>心急如焚  心乱如麻  暴跳如雷</a:t>
            </a:r>
            <a:r>
              <a:rPr lang="zh-CN" altLang="en-US" sz="2800" b="1" dirty="0">
                <a:solidFill>
                  <a:srgbClr val="FF0000"/>
                </a:solidFill>
                <a:latin typeface="楷体" panose="02010609060101010101" pitchFamily="49" charset="-122"/>
                <a:ea typeface="楷体" panose="02010609060101010101" pitchFamily="49" charset="-122"/>
              </a:rPr>
              <a:t> </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17" name="文本框 11"/>
          <p:cNvSpPr txBox="1"/>
          <p:nvPr/>
        </p:nvSpPr>
        <p:spPr>
          <a:xfrm>
            <a:off x="1282707" y="488657"/>
            <a:ext cx="5737565" cy="492443"/>
          </a:xfrm>
          <a:prstGeom prst="rect">
            <a:avLst/>
          </a:prstGeom>
          <a:noFill/>
        </p:spPr>
        <p:txBody>
          <a:bodyPr wrap="square" rtlCol="0">
            <a:spAutoFit/>
          </a:bodyPr>
          <a:lstStyle/>
          <a:p>
            <a:r>
              <a:rPr lang="zh-CN" altLang="en-US" sz="2600" b="1" dirty="0">
                <a:latin typeface="宋体" panose="02010600030101010101" pitchFamily="2" charset="-122"/>
                <a:ea typeface="宋体" panose="02010600030101010101" pitchFamily="2" charset="-122"/>
              </a:rPr>
              <a:t>词语积累（</a:t>
            </a:r>
            <a:r>
              <a:rPr lang="zh-CN" altLang="en-US" sz="2600" b="1" dirty="0">
                <a:solidFill>
                  <a:srgbClr val="FF0000"/>
                </a:solidFill>
                <a:latin typeface="宋体" panose="02010600030101010101" pitchFamily="2" charset="-122"/>
                <a:ea typeface="宋体" panose="02010600030101010101" pitchFamily="2" charset="-122"/>
              </a:rPr>
              <a:t>表示心理活动的词语</a:t>
            </a:r>
            <a:r>
              <a:rPr lang="zh-CN" altLang="en-US" sz="2600" b="1" dirty="0">
                <a:latin typeface="宋体" panose="02010600030101010101" pitchFamily="2" charset="-122"/>
                <a:ea typeface="宋体" panose="02010600030101010101" pitchFamily="2" charset="-122"/>
              </a:rPr>
              <a:t>）</a:t>
            </a:r>
            <a:endParaRPr lang="zh-CN" altLang="en-US" sz="2600" b="1" dirty="0">
              <a:latin typeface="宋体" panose="02010600030101010101" pitchFamily="2" charset="-122"/>
              <a:ea typeface="宋体" panose="02010600030101010101" pitchFamily="2"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198" y="465178"/>
            <a:ext cx="447979" cy="539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400810" y="654050"/>
            <a:ext cx="6391910" cy="1370965"/>
          </a:xfrm>
          <a:prstGeom prst="rect">
            <a:avLst/>
          </a:prstGeom>
          <a:noFill/>
        </p:spPr>
        <p:txBody>
          <a:bodyPr wrap="square" rtlCol="0" anchor="t">
            <a:spAutoFit/>
          </a:bodyPr>
          <a:lstStyle/>
          <a:p>
            <a:pPr>
              <a:lnSpc>
                <a:spcPct val="130000"/>
              </a:lnSpc>
            </a:pPr>
            <a:r>
              <a:rPr lang="en-US" altLang="zh-CN" sz="3200" dirty="0">
                <a:latin typeface="黑体" panose="02010609060101010101" pitchFamily="49" charset="-122"/>
                <a:ea typeface="黑体" panose="02010609060101010101" pitchFamily="49" charset="-122"/>
                <a:cs typeface="黑体" panose="02010609060101010101" pitchFamily="49" charset="-122"/>
              </a:rPr>
              <a:t>    </a:t>
            </a:r>
            <a:r>
              <a:rPr lang="zh-CN" altLang="en-US" sz="3200" dirty="0">
                <a:solidFill>
                  <a:srgbClr val="FF0000"/>
                </a:solidFill>
                <a:latin typeface="黑体" panose="02010609060101010101" pitchFamily="49" charset="-122"/>
                <a:ea typeface="黑体" panose="02010609060101010101" pitchFamily="49" charset="-122"/>
                <a:cs typeface="黑体" panose="02010609060101010101" pitchFamily="49" charset="-122"/>
              </a:rPr>
              <a:t>总结：</a:t>
            </a:r>
            <a:r>
              <a:rPr lang="zh-CN" altLang="en-US" sz="3200" dirty="0">
                <a:latin typeface="黑体" panose="02010609060101010101" pitchFamily="49" charset="-122"/>
                <a:ea typeface="黑体" panose="02010609060101010101" pitchFamily="49" charset="-122"/>
                <a:cs typeface="黑体" panose="02010609060101010101" pitchFamily="49" charset="-122"/>
              </a:rPr>
              <a:t>本文以桑娜的内心矛盾为主线设置了两个悬念是什么？</a:t>
            </a:r>
            <a:endParaRPr lang="zh-CN" altLang="en-US" sz="3200" dirty="0">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6553" y="654186"/>
            <a:ext cx="1104039" cy="1582166"/>
          </a:xfrm>
          <a:prstGeom prst="rect">
            <a:avLst/>
          </a:prstGeom>
        </p:spPr>
      </p:pic>
      <p:sp>
        <p:nvSpPr>
          <p:cNvPr id="6" name="圆角矩形 5"/>
          <p:cNvSpPr/>
          <p:nvPr/>
        </p:nvSpPr>
        <p:spPr>
          <a:xfrm>
            <a:off x="685086" y="2514389"/>
            <a:ext cx="3528392" cy="1342434"/>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zh-CN" altLang="en-US" sz="3200" b="1" kern="0" dirty="0">
                <a:solidFill>
                  <a:srgbClr val="0000FF"/>
                </a:solidFill>
                <a:latin typeface="黑体" panose="02010609060101010101" pitchFamily="49" charset="-122"/>
                <a:ea typeface="黑体" panose="02010609060101010101" pitchFamily="49" charset="-122"/>
              </a:rPr>
              <a:t>渔夫能否平安归来</a:t>
            </a:r>
            <a:r>
              <a:rPr lang="en-US" altLang="zh-CN" sz="3200" b="1" kern="0" dirty="0">
                <a:solidFill>
                  <a:srgbClr val="0000FF"/>
                </a:solidFill>
                <a:latin typeface="黑体" panose="02010609060101010101" pitchFamily="49" charset="-122"/>
                <a:ea typeface="黑体" panose="02010609060101010101" pitchFamily="49" charset="-122"/>
              </a:rPr>
              <a:t>? </a:t>
            </a:r>
            <a:endParaRPr lang="zh-CN" altLang="en-US" sz="3200" b="1" dirty="0">
              <a:solidFill>
                <a:srgbClr val="FF0000"/>
              </a:solidFill>
              <a:latin typeface="+mn-ea"/>
            </a:endParaRPr>
          </a:p>
        </p:txBody>
      </p:sp>
      <p:sp>
        <p:nvSpPr>
          <p:cNvPr id="7" name="圆角矩形 6"/>
          <p:cNvSpPr/>
          <p:nvPr/>
        </p:nvSpPr>
        <p:spPr>
          <a:xfrm>
            <a:off x="4573518" y="2499324"/>
            <a:ext cx="3672818" cy="1342434"/>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zh-CN" altLang="en-US" sz="3200" b="1" kern="0" dirty="0">
                <a:solidFill>
                  <a:srgbClr val="0000FF"/>
                </a:solidFill>
                <a:latin typeface="黑体" panose="02010609060101010101" pitchFamily="49" charset="-122"/>
                <a:ea typeface="黑体" panose="02010609060101010101" pitchFamily="49" charset="-122"/>
              </a:rPr>
              <a:t>渔夫能否同意收养两个孤儿</a:t>
            </a:r>
            <a:r>
              <a:rPr lang="en-US" altLang="zh-CN" sz="3200" b="1" kern="0" dirty="0">
                <a:solidFill>
                  <a:srgbClr val="0000FF"/>
                </a:solidFill>
                <a:latin typeface="黑体" panose="02010609060101010101" pitchFamily="49" charset="-122"/>
                <a:ea typeface="黑体" panose="02010609060101010101" pitchFamily="49" charset="-122"/>
              </a:rPr>
              <a:t>?</a:t>
            </a:r>
            <a:endParaRPr lang="zh-CN" altLang="en-US" sz="2800" dirty="0">
              <a:solidFill>
                <a:srgbClr val="FF000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6991" y="1784380"/>
            <a:ext cx="8301499" cy="1599565"/>
          </a:xfrm>
          <a:prstGeom prst="rect">
            <a:avLst/>
          </a:prstGeom>
        </p:spPr>
        <p:txBody>
          <a:bodyPr wrap="square">
            <a:spAutoFit/>
          </a:bodyPr>
          <a:lstStyle/>
          <a:p>
            <a:pPr>
              <a:lnSpc>
                <a:spcPct val="15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 </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  （</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1</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）两个人</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沉默</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了一阵。</a:t>
            </a:r>
            <a:endPar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endParaRPr>
          </a:p>
          <a:p>
            <a:pPr algn="just" fontAlgn="auto">
              <a:lnSpc>
                <a:spcPct val="10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   （</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2</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）“他们那么小</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一个还不会说话，另一个刚会爬</a:t>
            </a:r>
            <a:r>
              <a:rPr lang="en-US" altLang="zh-CN"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”桑娜</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沉默</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了。</a:t>
            </a:r>
            <a:endParaRPr lang="zh-CN" altLang="en-US" sz="2800" b="1" dirty="0">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endParaRPr>
          </a:p>
        </p:txBody>
      </p:sp>
      <p:sp>
        <p:nvSpPr>
          <p:cNvPr id="3" name="文本框 2"/>
          <p:cNvSpPr txBox="1"/>
          <p:nvPr/>
        </p:nvSpPr>
        <p:spPr>
          <a:xfrm>
            <a:off x="462280" y="3627755"/>
            <a:ext cx="8279130" cy="565150"/>
          </a:xfrm>
          <a:prstGeom prst="rect">
            <a:avLst/>
          </a:prstGeom>
          <a:noFill/>
        </p:spPr>
        <p:txBody>
          <a:bodyPr wrap="square" rtlCol="0">
            <a:spAutoFit/>
          </a:bodyPr>
          <a:p>
            <a:pPr algn="just">
              <a:lnSpc>
                <a:spcPct val="110000"/>
              </a:lnSpc>
            </a:pPr>
            <a:r>
              <a:rPr lang="zh-CN" altLang="en-US" sz="2800" b="1" dirty="0">
                <a:solidFill>
                  <a:srgbClr val="0000FF"/>
                </a:solidFill>
                <a:latin typeface="黑体" panose="02010609060101010101" pitchFamily="49" charset="-122"/>
                <a:ea typeface="黑体" panose="02010609060101010101" pitchFamily="49" charset="-122"/>
                <a:cs typeface="黑体" panose="02010609060101010101" pitchFamily="49" charset="-122"/>
                <a:sym typeface="Wingdings" panose="05000000000000000000" pitchFamily="2" charset="2"/>
              </a:rPr>
              <a:t>两次“沉默”桑娜会想些什么？渔夫又会想些什么？</a:t>
            </a:r>
            <a:endParaRPr lang="zh-CN" altLang="en-US" sz="2800" b="1" dirty="0">
              <a:solidFill>
                <a:srgbClr val="0000FF"/>
              </a:solidFill>
              <a:latin typeface="黑体" panose="02010609060101010101" pitchFamily="49" charset="-122"/>
              <a:ea typeface="黑体" panose="02010609060101010101" pitchFamily="49" charset="-122"/>
              <a:cs typeface="黑体" panose="02010609060101010101" pitchFamily="49" charset="-122"/>
              <a:sym typeface="Wingdings" panose="05000000000000000000" pitchFamily="2" charset="2"/>
            </a:endParaRPr>
          </a:p>
        </p:txBody>
      </p:sp>
      <p:sp>
        <p:nvSpPr>
          <p:cNvPr id="6" name="文本框 5"/>
          <p:cNvSpPr txBox="1"/>
          <p:nvPr/>
        </p:nvSpPr>
        <p:spPr>
          <a:xfrm>
            <a:off x="462280" y="393700"/>
            <a:ext cx="2011680" cy="645160"/>
          </a:xfrm>
          <a:prstGeom prst="rect">
            <a:avLst/>
          </a:prstGeom>
          <a:solidFill>
            <a:srgbClr val="92D050"/>
          </a:solidFill>
        </p:spPr>
        <p:txBody>
          <a:bodyPr wrap="none" rtlCol="0">
            <a:spAutoFit/>
          </a:bodyPr>
          <a:p>
            <a:pPr algn="l"/>
            <a:r>
              <a:rPr lang="zh-CN" altLang="en-US" sz="3600" dirty="0">
                <a:latin typeface="黑体" panose="02010609060101010101" pitchFamily="49" charset="-122"/>
                <a:ea typeface="黑体" panose="02010609060101010101" pitchFamily="49" charset="-122"/>
                <a:sym typeface="+mn-ea"/>
              </a:rPr>
              <a:t>人物对话</a:t>
            </a:r>
            <a:endParaRPr lang="zh-CN" altLang="en-US" sz="3600" dirty="0">
              <a:latin typeface="黑体" panose="02010609060101010101" pitchFamily="49" charset="-122"/>
              <a:ea typeface="黑体" panose="02010609060101010101" pitchFamily="49" charset="-122"/>
              <a:sym typeface="+mn-ea"/>
            </a:endParaRPr>
          </a:p>
        </p:txBody>
      </p:sp>
      <p:sp>
        <p:nvSpPr>
          <p:cNvPr id="2" name="文本框 1"/>
          <p:cNvSpPr txBox="1"/>
          <p:nvPr/>
        </p:nvSpPr>
        <p:spPr>
          <a:xfrm>
            <a:off x="995045" y="1193165"/>
            <a:ext cx="6583680" cy="521970"/>
          </a:xfrm>
          <a:prstGeom prst="rect">
            <a:avLst/>
          </a:prstGeom>
          <a:noFill/>
        </p:spPr>
        <p:txBody>
          <a:bodyPr wrap="none" rtlCol="0">
            <a:spAutoFit/>
          </a:bodyPr>
          <a:p>
            <a:pPr algn="l"/>
            <a:r>
              <a:rPr lang="zh-CN" altLang="en-US" sz="2800" dirty="0">
                <a:sym typeface="+mn-ea"/>
              </a:rPr>
              <a:t>文中几次写到“沉默”，找出来读一读。</a:t>
            </a:r>
            <a:endParaRPr lang="en-US" altLang="zh-CN" sz="1800" b="1"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7" presetClass="entr" presetSubtype="0" fill="hold" grpId="0" nodeType="clickEffect">
                                  <p:stCondLst>
                                    <p:cond delay="0"/>
                                  </p:stCondLst>
                                  <p:iterate type="lt">
                                    <p:tmPct val="50000"/>
                                  </p:iterate>
                                  <p:childTnLst>
                                    <p:set>
                                      <p:cBhvr>
                                        <p:cTn id="15" dur="1" fill="hold">
                                          <p:stCondLst>
                                            <p:cond delay="0"/>
                                          </p:stCondLst>
                                        </p:cTn>
                                        <p:tgtEl>
                                          <p:spTgt spid="3"/>
                                        </p:tgtEl>
                                        <p:attrNameLst>
                                          <p:attrName>style.visibility</p:attrName>
                                        </p:attrNameLst>
                                      </p:cBhvr>
                                      <p:to>
                                        <p:strVal val="visible"/>
                                      </p:to>
                                    </p:set>
                                    <p:anim calcmode="discrete" valueType="clr">
                                      <p:cBhvr override="childStyle">
                                        <p:cTn id="16"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3"/>
                                        </p:tgtEl>
                                        <p:attrNameLst>
                                          <p:attrName>fillcolor</p:attrName>
                                        </p:attrNameLst>
                                      </p:cBhvr>
                                      <p:tavLst>
                                        <p:tav tm="0">
                                          <p:val>
                                            <p:clrVal>
                                              <a:schemeClr val="accent2"/>
                                            </p:clrVal>
                                          </p:val>
                                        </p:tav>
                                        <p:tav tm="50000">
                                          <p:val>
                                            <p:clrVal>
                                              <a:schemeClr val="hlink"/>
                                            </p:clrVal>
                                          </p:val>
                                        </p:tav>
                                      </p:tavLst>
                                    </p:anim>
                                    <p:set>
                                      <p:cBhvr>
                                        <p:cTn id="18"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833557" y="947546"/>
            <a:ext cx="7344816" cy="2676525"/>
          </a:xfrm>
          <a:prstGeom prst="rect">
            <a:avLst/>
          </a:prstGeom>
          <a:ln>
            <a:solidFill>
              <a:srgbClr val="00B050"/>
            </a:solidFill>
          </a:ln>
        </p:spPr>
        <p:txBody>
          <a:bodyPr wrap="square">
            <a:spAutoFit/>
          </a:bodyPr>
          <a:p>
            <a:pPr>
              <a:lnSpc>
                <a:spcPct val="150000"/>
              </a:lnSpc>
            </a:pP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桑娜</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在想怎么跟丈夫说自己已经把西蒙的两个孩子抱回来了，桑娜的沉默带着试探意图，她想看看丈夫对这件事有什么反应。</a:t>
            </a:r>
            <a:endPar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a:p>
            <a:pPr>
              <a:lnSpc>
                <a:spcPct val="150000"/>
              </a:lnSpc>
            </a:pP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渔夫</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还在回忆着外面狂风怒号的情景。</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3" name="文本框 10"/>
          <p:cNvSpPr txBox="1"/>
          <p:nvPr/>
        </p:nvSpPr>
        <p:spPr>
          <a:xfrm>
            <a:off x="3112135" y="3916045"/>
            <a:ext cx="2547620" cy="460375"/>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p>
            <a:r>
              <a:rPr lang="zh-CN" altLang="en-US" sz="2400" b="1" dirty="0" smtClean="0">
                <a:latin typeface="宋体" panose="02010600030101010101" pitchFamily="2" charset="-122"/>
                <a:ea typeface="宋体" panose="02010600030101010101" pitchFamily="2" charset="-122"/>
              </a:rPr>
              <a:t>（</a:t>
            </a:r>
            <a:r>
              <a:rPr lang="zh-CN" altLang="en-US" sz="2400" b="1" dirty="0" smtClean="0">
                <a:solidFill>
                  <a:srgbClr val="C00000"/>
                </a:solidFill>
                <a:latin typeface="宋体" panose="02010600030101010101" pitchFamily="2" charset="-122"/>
                <a:ea typeface="宋体" panose="02010600030101010101" pitchFamily="2" charset="-122"/>
              </a:rPr>
              <a:t>课后小练笔</a:t>
            </a:r>
            <a:r>
              <a:rPr lang="zh-CN" altLang="en-US" sz="2400" b="1" dirty="0" smtClean="0">
                <a:latin typeface="宋体" panose="02010600030101010101" pitchFamily="2" charset="-122"/>
                <a:ea typeface="宋体" panose="02010600030101010101" pitchFamily="2" charset="-122"/>
              </a:rPr>
              <a:t>）</a:t>
            </a:r>
            <a:endParaRPr lang="zh-CN" altLang="en-US" sz="2400" b="1" dirty="0" smtClean="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155" y="1056640"/>
            <a:ext cx="8204835" cy="953135"/>
          </a:xfrm>
          <a:prstGeom prst="rect">
            <a:avLst/>
          </a:prstGeom>
          <a:noFill/>
        </p:spPr>
        <p:txBody>
          <a:bodyPr wrap="square" rtlCol="0" anchor="t">
            <a:spAutoFit/>
          </a:bodyPr>
          <a:lstStyle/>
          <a:p>
            <a:pPr indent="647700"/>
            <a:r>
              <a:rPr lang="zh-CN" altLang="en-US" sz="2800" b="1" dirty="0">
                <a:latin typeface="宋体" panose="02010600030101010101" pitchFamily="2" charset="-122"/>
                <a:ea typeface="宋体" panose="02010600030101010101" pitchFamily="2" charset="-122"/>
                <a:cs typeface="宋体" panose="02010600030101010101" pitchFamily="2" charset="-122"/>
              </a:rPr>
              <a:t>“两个人沉默了一阵。”沉默中，桑娜会想些什么呢？联系课文内容，写一写桑娜的心理活动。</a:t>
            </a:r>
            <a:endParaRPr lang="zh-CN" altLang="en-US" sz="2800" b="1" dirty="0">
              <a:latin typeface="宋体" panose="02010600030101010101" pitchFamily="2" charset="-122"/>
              <a:ea typeface="宋体" panose="02010600030101010101" pitchFamily="2" charset="-122"/>
              <a:cs typeface="宋体" panose="02010600030101010101" pitchFamily="2" charset="-122"/>
            </a:endParaRPr>
          </a:p>
        </p:txBody>
      </p:sp>
      <p:sp>
        <p:nvSpPr>
          <p:cNvPr id="3" name="文本框 2"/>
          <p:cNvSpPr txBox="1"/>
          <p:nvPr/>
        </p:nvSpPr>
        <p:spPr>
          <a:xfrm>
            <a:off x="1177831" y="474953"/>
            <a:ext cx="1255395" cy="521970"/>
          </a:xfrm>
          <a:prstGeom prst="rect">
            <a:avLst/>
          </a:prstGeom>
          <a:noFill/>
        </p:spPr>
        <p:txBody>
          <a:bodyPr wrap="none" rtlCol="0" anchor="t">
            <a:spAutoFit/>
          </a:bodyPr>
          <a:lstStyle/>
          <a:p>
            <a:r>
              <a:rPr lang="zh-CN" altLang="en-US" sz="2800" b="1" dirty="0">
                <a:solidFill>
                  <a:schemeClr val="tx1"/>
                </a:solidFill>
                <a:latin typeface="黑体" panose="02010609060101010101" pitchFamily="49" charset="-122"/>
                <a:ea typeface="黑体" panose="02010609060101010101" pitchFamily="49" charset="-122"/>
                <a:sym typeface="+mn-ea"/>
              </a:rPr>
              <a:t>小练笔</a:t>
            </a:r>
            <a:endParaRPr lang="zh-CN" altLang="en-US" sz="2800" b="1" dirty="0">
              <a:solidFill>
                <a:schemeClr val="tx1"/>
              </a:solidFill>
              <a:latin typeface="黑体" panose="02010609060101010101" pitchFamily="49" charset="-122"/>
              <a:ea typeface="黑体" panose="02010609060101010101" pitchFamily="49" charset="-122"/>
              <a:sym typeface="+mn-ea"/>
            </a:endParaRPr>
          </a:p>
        </p:txBody>
      </p:sp>
      <p:sp>
        <p:nvSpPr>
          <p:cNvPr id="5" name="文本框 4"/>
          <p:cNvSpPr txBox="1"/>
          <p:nvPr/>
        </p:nvSpPr>
        <p:spPr>
          <a:xfrm>
            <a:off x="617771" y="2319154"/>
            <a:ext cx="8064896" cy="1986280"/>
          </a:xfrm>
          <a:prstGeom prst="rect">
            <a:avLst/>
          </a:prstGeom>
          <a:noFill/>
        </p:spPr>
        <p:txBody>
          <a:bodyPr wrap="square" rtlCol="0">
            <a:spAutoFit/>
          </a:bodyPr>
          <a:lstStyle/>
          <a:p>
            <a:pPr indent="647700">
              <a:lnSpc>
                <a:spcPct val="110000"/>
              </a:lnSpc>
            </a:pPr>
            <a:r>
              <a:rPr lang="zh-CN" altLang="en-US" sz="2800" b="1" dirty="0">
                <a:solidFill>
                  <a:srgbClr val="FF0000"/>
                </a:solidFill>
                <a:latin typeface="楷体" panose="02010609060101010101" pitchFamily="49" charset="-122"/>
                <a:ea typeface="楷体" panose="02010609060101010101" pitchFamily="49" charset="-122"/>
              </a:rPr>
              <a:t>桑娜会想：丈夫出去打鱼能安全回来，该多么好啊！西蒙死了，我把她的两个孩子抱了回来，也没经过丈夫的同意，我该</a:t>
            </a:r>
            <a:r>
              <a:rPr lang="zh-CN" altLang="en-US" sz="2800" b="1" dirty="0">
                <a:solidFill>
                  <a:srgbClr val="FF0000"/>
                </a:solidFill>
                <a:latin typeface="楷体" panose="02010609060101010101" pitchFamily="49" charset="-122"/>
                <a:ea typeface="楷体" panose="02010609060101010101" pitchFamily="49" charset="-122"/>
                <a:sym typeface="+mn-ea"/>
              </a:rPr>
              <a:t>怎么和</a:t>
            </a:r>
            <a:r>
              <a:rPr lang="zh-CN" altLang="en-US" sz="2800" b="1" dirty="0">
                <a:solidFill>
                  <a:srgbClr val="FF0000"/>
                </a:solidFill>
                <a:latin typeface="楷体" panose="02010609060101010101" pitchFamily="49" charset="-122"/>
                <a:ea typeface="楷体" panose="02010609060101010101" pitchFamily="49" charset="-122"/>
              </a:rPr>
              <a:t>他说呢？生活的压力已经够大了。他会同意吗？</a:t>
            </a:r>
            <a:endParaRPr lang="zh-CN" altLang="en-US" sz="2800" b="1" dirty="0">
              <a:solidFill>
                <a:srgbClr val="FF0000"/>
              </a:solidFill>
              <a:latin typeface="楷体" panose="02010609060101010101" pitchFamily="49" charset="-122"/>
              <a:ea typeface="楷体" panose="02010609060101010101" pitchFamily="49"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9430" y="462280"/>
            <a:ext cx="561340" cy="5473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67544" y="479326"/>
            <a:ext cx="8208912" cy="1938020"/>
          </a:xfrm>
          <a:prstGeom prst="rect">
            <a:avLst/>
          </a:prstGeom>
        </p:spPr>
        <p:txBody>
          <a:bodyPr wrap="square">
            <a:spAutoFit/>
          </a:bodyPr>
          <a:lstStyle/>
          <a:p>
            <a:pPr fontAlgn="auto">
              <a:lnSpc>
                <a:spcPct val="10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渔夫皱起眉，他的脸变得严肃、忧虑。“嗯，是个问题！”他搔搔后脑勺说，</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嗯，你看怎么办？得把他们抱来，同死人待在一起怎么行！哦，我们，我们总能</a:t>
            </a:r>
            <a:r>
              <a:rPr lang="zh-CN" altLang="en-US" sz="3600" b="1" dirty="0">
                <a:solidFill>
                  <a:srgbClr val="FF0000"/>
                </a:solidFill>
                <a:latin typeface="楷体" panose="02010609060101010101" pitchFamily="49" charset="-122"/>
                <a:ea typeface="楷体" panose="02010609060101010101" pitchFamily="49" charset="-122"/>
                <a:cs typeface="楷体" panose="02010609060101010101" pitchFamily="49" charset="-122"/>
              </a:rPr>
              <a:t>熬</a:t>
            </a:r>
            <a:r>
              <a:rPr lang="zh-CN" altLang="en-US" sz="2800" b="1" dirty="0">
                <a:latin typeface="楷体" panose="02010609060101010101" pitchFamily="49" charset="-122"/>
                <a:ea typeface="楷体" panose="02010609060101010101" pitchFamily="49" charset="-122"/>
                <a:cs typeface="楷体" panose="02010609060101010101" pitchFamily="49" charset="-122"/>
              </a:rPr>
              <a:t>过去的！快去！别等他们醒来。”</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2" name="矩形 1"/>
          <p:cNvSpPr/>
          <p:nvPr/>
        </p:nvSpPr>
        <p:spPr>
          <a:xfrm>
            <a:off x="709930" y="2948940"/>
            <a:ext cx="5273040" cy="1420495"/>
          </a:xfrm>
          <a:prstGeom prst="rect">
            <a:avLst/>
          </a:prstGeom>
          <a:solidFill>
            <a:schemeClr val="accent6">
              <a:lumMod val="40000"/>
              <a:lumOff val="60000"/>
            </a:schemeClr>
          </a:solidFill>
        </p:spPr>
        <p:txBody>
          <a:bodyPr wrap="square">
            <a:spAutoFit/>
          </a:bodyPr>
          <a:lstStyle/>
          <a:p>
            <a:pPr>
              <a:lnSpc>
                <a:spcPct val="120000"/>
              </a:lnSpc>
            </a:pPr>
            <a:r>
              <a:rPr lang="en-US" altLang="zh-CN" sz="2400" b="1" dirty="0">
                <a:solidFill>
                  <a:srgbClr val="FF0000"/>
                </a:solidFill>
                <a:latin typeface="宋体" panose="02010600030101010101" pitchFamily="2" charset="-122"/>
                <a:ea typeface="宋体" panose="02010600030101010101" pitchFamily="2" charset="-122"/>
              </a:rPr>
              <a:t>    渔夫过着苦日子，度日如年，备受煎熬，同时也表达了渔夫的坚强精神，一定能战胜困难</a:t>
            </a:r>
            <a:r>
              <a:rPr lang="zh-CN" altLang="en-US" sz="2400" b="1" dirty="0">
                <a:solidFill>
                  <a:srgbClr val="FF0000"/>
                </a:solidFill>
                <a:latin typeface="宋体" panose="02010600030101010101" pitchFamily="2" charset="-122"/>
                <a:ea typeface="宋体" panose="02010600030101010101" pitchFamily="2" charset="-122"/>
              </a:rPr>
              <a:t>，</a:t>
            </a:r>
            <a:r>
              <a:rPr lang="en-US" altLang="zh-CN" sz="2400" b="1" dirty="0">
                <a:solidFill>
                  <a:srgbClr val="FF0000"/>
                </a:solidFill>
                <a:latin typeface="宋体" panose="02010600030101010101" pitchFamily="2" charset="-122"/>
                <a:ea typeface="宋体" panose="02010600030101010101" pitchFamily="2" charset="-122"/>
              </a:rPr>
              <a:t>渡过难关。</a:t>
            </a:r>
            <a:endParaRPr lang="en-US" altLang="zh-CN" sz="2400" b="1" dirty="0">
              <a:solidFill>
                <a:srgbClr val="FF0000"/>
              </a:solidFill>
              <a:latin typeface="宋体" panose="02010600030101010101" pitchFamily="2" charset="-122"/>
              <a:ea typeface="宋体" panose="02010600030101010101" pitchFamily="2" charset="-122"/>
            </a:endParaRPr>
          </a:p>
        </p:txBody>
      </p:sp>
      <p:sp>
        <p:nvSpPr>
          <p:cNvPr id="7" name="Freeform 24"/>
          <p:cNvSpPr/>
          <p:nvPr/>
        </p:nvSpPr>
        <p:spPr bwMode="gray">
          <a:xfrm rot="9548031">
            <a:off x="1689735" y="2279650"/>
            <a:ext cx="580390" cy="585470"/>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solidFill>
            <a:schemeClr val="tx2">
              <a:lumMod val="60000"/>
              <a:lumOff val="40000"/>
            </a:schemeClr>
          </a:solidFill>
          <a:ln>
            <a:noFill/>
          </a:ln>
        </p:spPr>
        <p:txBody>
          <a:bodyPr/>
          <a:lstStyle/>
          <a:p>
            <a:endParaRPr lang="zh-CN" altLang="en-US"/>
          </a:p>
        </p:txBody>
      </p:sp>
      <p:cxnSp>
        <p:nvCxnSpPr>
          <p:cNvPr id="3" name="直接连接符 2"/>
          <p:cNvCxnSpPr/>
          <p:nvPr/>
        </p:nvCxnSpPr>
        <p:spPr>
          <a:xfrm>
            <a:off x="611505" y="1779270"/>
            <a:ext cx="6192520" cy="0"/>
          </a:xfrm>
          <a:prstGeom prst="line">
            <a:avLst/>
          </a:prstGeom>
        </p:spPr>
        <p:style>
          <a:lnRef idx="3">
            <a:schemeClr val="accent2"/>
          </a:lnRef>
          <a:fillRef idx="0">
            <a:schemeClr val="accent2"/>
          </a:fillRef>
          <a:effectRef idx="2">
            <a:schemeClr val="accent2"/>
          </a:effectRef>
          <a:fontRef idx="minor">
            <a:schemeClr val="tx1"/>
          </a:fontRef>
        </p:style>
      </p:cxnSp>
      <p:grpSp>
        <p:nvGrpSpPr>
          <p:cNvPr id="53" name="组合 52"/>
          <p:cNvGrpSpPr/>
          <p:nvPr/>
        </p:nvGrpSpPr>
        <p:grpSpPr>
          <a:xfrm>
            <a:off x="6137046" y="2333028"/>
            <a:ext cx="1215350" cy="649380"/>
            <a:chOff x="4193311" y="4287558"/>
            <a:chExt cx="1215350" cy="649380"/>
          </a:xfrm>
        </p:grpSpPr>
        <p:sp>
          <p:nvSpPr>
            <p:cNvPr id="82" name="云形 81"/>
            <p:cNvSpPr/>
            <p:nvPr/>
          </p:nvSpPr>
          <p:spPr>
            <a:xfrm>
              <a:off x="4193311" y="4287558"/>
              <a:ext cx="1215350" cy="649380"/>
            </a:xfrm>
            <a:prstGeom prst="cloud">
              <a:avLst/>
            </a:prstGeom>
            <a:solidFill>
              <a:schemeClr val="accent5">
                <a:lumMod val="20000"/>
                <a:lumOff val="80000"/>
              </a:schemeClr>
            </a:soli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81" name="TextBox 80"/>
            <p:cNvSpPr txBox="1"/>
            <p:nvPr/>
          </p:nvSpPr>
          <p:spPr>
            <a:xfrm>
              <a:off x="4325824" y="4371950"/>
              <a:ext cx="948690" cy="460375"/>
            </a:xfrm>
            <a:prstGeom prst="rect">
              <a:avLst/>
            </a:prstGeom>
            <a:noFill/>
          </p:spPr>
          <p:txBody>
            <a:bodyPr wrap="none" rtlCol="0">
              <a:spAutoFit/>
            </a:bodyPr>
            <a:p>
              <a:r>
                <a:rPr lang="zh-CN" altLang="en-US" sz="2400" b="1" dirty="0">
                  <a:solidFill>
                    <a:srgbClr val="FF0000"/>
                  </a:solidFill>
                  <a:latin typeface="黑体" panose="02010609060101010101" pitchFamily="49" charset="-122"/>
                  <a:ea typeface="黑体" panose="02010609060101010101" pitchFamily="49" charset="-122"/>
                </a:rPr>
                <a:t>反 问</a:t>
              </a:r>
              <a:endParaRPr lang="zh-CN" altLang="en-US" sz="2400" b="1" dirty="0">
                <a:solidFill>
                  <a:srgbClr val="FF0000"/>
                </a:solidFill>
                <a:latin typeface="黑体" panose="02010609060101010101" pitchFamily="49" charset="-122"/>
                <a:ea typeface="黑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fill="hold"/>
                                        <p:tgtEl>
                                          <p:spTgt spid="53"/>
                                        </p:tgtEl>
                                        <p:attrNameLst>
                                          <p:attrName>ppt_w</p:attrName>
                                        </p:attrNameLst>
                                      </p:cBhvr>
                                      <p:tavLst>
                                        <p:tav tm="0">
                                          <p:val>
                                            <p:fltVal val="0"/>
                                          </p:val>
                                        </p:tav>
                                        <p:tav tm="100000">
                                          <p:val>
                                            <p:strVal val="#ppt_w"/>
                                          </p:val>
                                        </p:tav>
                                      </p:tavLst>
                                    </p:anim>
                                    <p:anim calcmode="lin" valueType="num">
                                      <p:cBhvr>
                                        <p:cTn id="29" dur="500" fill="hold"/>
                                        <p:tgtEl>
                                          <p:spTgt spid="53"/>
                                        </p:tgtEl>
                                        <p:attrNameLst>
                                          <p:attrName>ppt_h</p:attrName>
                                        </p:attrNameLst>
                                      </p:cBhvr>
                                      <p:tavLst>
                                        <p:tav tm="0">
                                          <p:val>
                                            <p:fltVal val="0"/>
                                          </p:val>
                                        </p:tav>
                                        <p:tav tm="100000">
                                          <p:val>
                                            <p:strVal val="#ppt_h"/>
                                          </p:val>
                                        </p:tav>
                                      </p:tavLst>
                                    </p:anim>
                                    <p:animEffect transition="in" filter="fade">
                                      <p:cBhvr>
                                        <p:cTn id="3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bldLvl="0" animBg="1"/>
      <p:bldP spid="7"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1069975" y="642620"/>
            <a:ext cx="2155825" cy="650875"/>
          </a:xfrm>
          <a:prstGeom prst="rect">
            <a:avLst/>
          </a:prstGeom>
          <a:noFill/>
          <a:ln w="9525">
            <a:noFill/>
            <a:miter lim="800000"/>
          </a:ln>
          <a:effectLst/>
        </p:spPr>
        <p:txBody>
          <a:bodyPr wrap="square">
            <a:spAutoFit/>
          </a:bodyPr>
          <a:lstStyle/>
          <a:p>
            <a:pPr eaLnBrk="1" hangingPunct="1">
              <a:lnSpc>
                <a:spcPct val="130000"/>
              </a:lnSpc>
              <a:spcBef>
                <a:spcPct val="50000"/>
              </a:spcBef>
            </a:pPr>
            <a:r>
              <a:rPr lang="zh-CN" altLang="en-US" sz="2800" b="1" dirty="0">
                <a:latin typeface="黑体" panose="02010609060101010101" pitchFamily="49" charset="-122"/>
                <a:ea typeface="黑体" panose="02010609060101010101" pitchFamily="49" charset="-122"/>
              </a:rPr>
              <a:t>改成陈述句</a:t>
            </a:r>
            <a:endParaRPr lang="zh-CN" altLang="en-US" sz="2800" b="1" dirty="0">
              <a:latin typeface="黑体" panose="02010609060101010101" pitchFamily="49" charset="-122"/>
              <a:ea typeface="黑体" panose="02010609060101010101" pitchFamily="49" charset="-122"/>
            </a:endParaRPr>
          </a:p>
        </p:txBody>
      </p:sp>
      <p:sp>
        <p:nvSpPr>
          <p:cNvPr id="3" name="Text Box 5"/>
          <p:cNvSpPr txBox="1">
            <a:spLocks noChangeArrowheads="1"/>
          </p:cNvSpPr>
          <p:nvPr/>
        </p:nvSpPr>
        <p:spPr bwMode="auto">
          <a:xfrm>
            <a:off x="976424" y="1629596"/>
            <a:ext cx="7146361" cy="730885"/>
          </a:xfrm>
          <a:prstGeom prst="rect">
            <a:avLst/>
          </a:prstGeom>
          <a:noFill/>
          <a:ln w="9525">
            <a:noFill/>
            <a:miter lim="800000"/>
          </a:ln>
          <a:effectLst/>
        </p:spPr>
        <p:txBody>
          <a:bodyPr wrap="square">
            <a:spAutoFit/>
          </a:bodyPr>
          <a:lstStyle/>
          <a:p>
            <a:pPr algn="just">
              <a:lnSpc>
                <a:spcPct val="130000"/>
              </a:lnSpc>
              <a:spcBef>
                <a:spcPct val="50000"/>
              </a:spcBef>
            </a:pPr>
            <a:r>
              <a:rPr lang="zh-CN" altLang="en-US" sz="3200" b="1" dirty="0">
                <a:solidFill>
                  <a:srgbClr val="0000FF"/>
                </a:solidFill>
                <a:latin typeface="楷体" panose="02010609060101010101" pitchFamily="49" charset="-122"/>
                <a:ea typeface="楷体" panose="02010609060101010101" pitchFamily="49" charset="-122"/>
              </a:rPr>
              <a:t>得把他们抱来，同死人待在一起怎么行！</a:t>
            </a:r>
            <a:endParaRPr lang="zh-CN" altLang="en-US" sz="3200" b="1" dirty="0">
              <a:solidFill>
                <a:srgbClr val="0000FF"/>
              </a:solidFill>
              <a:latin typeface="楷体" panose="02010609060101010101" pitchFamily="49" charset="-122"/>
              <a:ea typeface="楷体" panose="02010609060101010101" pitchFamily="49"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635" y="643255"/>
            <a:ext cx="561340" cy="547370"/>
          </a:xfrm>
          <a:prstGeom prst="rect">
            <a:avLst/>
          </a:prstGeom>
        </p:spPr>
      </p:pic>
      <p:sp>
        <p:nvSpPr>
          <p:cNvPr id="5" name="Text Box 5"/>
          <p:cNvSpPr txBox="1">
            <a:spLocks noChangeArrowheads="1"/>
          </p:cNvSpPr>
          <p:nvPr/>
        </p:nvSpPr>
        <p:spPr bwMode="auto">
          <a:xfrm>
            <a:off x="976424" y="2861348"/>
            <a:ext cx="7389605" cy="730885"/>
          </a:xfrm>
          <a:prstGeom prst="rect">
            <a:avLst/>
          </a:prstGeom>
          <a:noFill/>
          <a:ln w="9525">
            <a:noFill/>
            <a:miter lim="800000"/>
          </a:ln>
          <a:effectLst/>
        </p:spPr>
        <p:txBody>
          <a:bodyPr wrap="square">
            <a:spAutoFit/>
          </a:bodyPr>
          <a:lstStyle/>
          <a:p>
            <a:pPr algn="just">
              <a:lnSpc>
                <a:spcPct val="130000"/>
              </a:lnSpc>
              <a:spcBef>
                <a:spcPct val="50000"/>
              </a:spcBef>
            </a:pPr>
            <a:r>
              <a:rPr lang="zh-CN" altLang="en-US" sz="3200" b="1" dirty="0">
                <a:solidFill>
                  <a:srgbClr val="FF0000"/>
                </a:solidFill>
                <a:latin typeface="楷体" panose="02010609060101010101" pitchFamily="49" charset="-122"/>
                <a:ea typeface="楷体" panose="02010609060101010101" pitchFamily="49" charset="-122"/>
              </a:rPr>
              <a:t>得把他们抱来，不能同死人待在一起。</a:t>
            </a:r>
            <a:endParaRPr lang="zh-CN" altLang="en-US" sz="32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911340" y="1029970"/>
            <a:ext cx="1127760" cy="737235"/>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a:spAutoFit/>
          </a:bodyPr>
          <a:lstStyle/>
          <a:p>
            <a:pPr lvl="0" algn="ctr" defTabSz="914400">
              <a:lnSpc>
                <a:spcPct val="150000"/>
              </a:lnSpc>
            </a:pPr>
            <a:r>
              <a:rPr lang="zh-CN" altLang="en-US" sz="2800" b="1" dirty="0" smtClean="0">
                <a:solidFill>
                  <a:srgbClr val="FF0000"/>
                </a:solidFill>
                <a:latin typeface="黑体" panose="02010609060101010101" pitchFamily="49" charset="-122"/>
                <a:ea typeface="黑体" panose="02010609060101010101" pitchFamily="49" charset="-122"/>
              </a:rPr>
              <a:t>忧虑</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15" name="圆角矩形 14"/>
          <p:cNvSpPr/>
          <p:nvPr/>
        </p:nvSpPr>
        <p:spPr>
          <a:xfrm>
            <a:off x="1039495" y="1185545"/>
            <a:ext cx="5250180" cy="716915"/>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l" fontAlgn="auto">
              <a:lnSpc>
                <a:spcPct val="100000"/>
              </a:lnSpc>
            </a:pPr>
            <a:r>
              <a:rPr lang="zh-CN" altLang="en-US" sz="2400" b="1" dirty="0" smtClean="0">
                <a:solidFill>
                  <a:schemeClr val="tx1"/>
                </a:solidFill>
                <a:latin typeface="楷体" panose="02010609060101010101" pitchFamily="49" charset="-122"/>
                <a:ea typeface="楷体" panose="02010609060101010101" pitchFamily="49" charset="-122"/>
              </a:rPr>
              <a:t>皱起眉，他的脸变得严肃、忧虑。</a:t>
            </a:r>
            <a:endParaRPr lang="zh-CN" altLang="en-US" sz="2400" b="1" dirty="0" smtClean="0">
              <a:solidFill>
                <a:schemeClr val="tx1"/>
              </a:solidFill>
              <a:latin typeface="楷体" panose="02010609060101010101" pitchFamily="49" charset="-122"/>
              <a:ea typeface="楷体" panose="02010609060101010101" pitchFamily="49" charset="-122"/>
            </a:endParaRPr>
          </a:p>
        </p:txBody>
      </p:sp>
      <p:sp>
        <p:nvSpPr>
          <p:cNvPr id="3" name="矩形 2"/>
          <p:cNvSpPr/>
          <p:nvPr/>
        </p:nvSpPr>
        <p:spPr>
          <a:xfrm>
            <a:off x="635055" y="158885"/>
            <a:ext cx="7200800" cy="829945"/>
          </a:xfrm>
          <a:prstGeom prst="rect">
            <a:avLst/>
          </a:prstGeom>
        </p:spPr>
        <p:txBody>
          <a:bodyPr wrap="square">
            <a:spAutoFit/>
          </a:bodyPr>
          <a:lstStyle/>
          <a:p>
            <a:pPr lvl="0" defTabSz="914400" fontAlgn="auto">
              <a:lnSpc>
                <a:spcPct val="150000"/>
              </a:lnSpc>
            </a:pPr>
            <a:r>
              <a:rPr lang="zh-CN" altLang="en-US" sz="3200" b="1" dirty="0">
                <a:solidFill>
                  <a:srgbClr val="0000FF"/>
                </a:solidFill>
                <a:latin typeface="黑体" panose="02010609060101010101" pitchFamily="49" charset="-122"/>
                <a:ea typeface="黑体" panose="02010609060101010101" pitchFamily="49" charset="-122"/>
              </a:rPr>
              <a:t>渔夫知道西蒙的死讯后的反应</a:t>
            </a:r>
            <a:endParaRPr lang="zh-CN" altLang="en-US" sz="3200" b="1" dirty="0">
              <a:solidFill>
                <a:srgbClr val="0000FF"/>
              </a:solidFill>
              <a:latin typeface="黑体" panose="02010609060101010101" pitchFamily="49" charset="-122"/>
              <a:ea typeface="黑体" panose="02010609060101010101" pitchFamily="49" charset="-122"/>
            </a:endParaRPr>
          </a:p>
        </p:txBody>
      </p:sp>
      <p:sp>
        <p:nvSpPr>
          <p:cNvPr id="2" name="圆角矩形 1"/>
          <p:cNvSpPr/>
          <p:nvPr/>
        </p:nvSpPr>
        <p:spPr>
          <a:xfrm>
            <a:off x="1039495" y="2022475"/>
            <a:ext cx="5250180" cy="906145"/>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l" fontAlgn="auto">
              <a:lnSpc>
                <a:spcPct val="100000"/>
              </a:lnSpc>
            </a:pPr>
            <a:r>
              <a:rPr lang="en-US" altLang="zh-CN" sz="24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sz="24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rPr>
              <a:t>嗯，是个问题！”他搔搔后脑勺说，“嗯，你看怎么办？</a:t>
            </a:r>
            <a:r>
              <a:rPr lang="en-US" altLang="zh-CN" sz="24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rPr>
              <a:t>……</a:t>
            </a:r>
            <a:endParaRPr lang="en-US" altLang="zh-CN" sz="24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endParaRPr>
          </a:p>
        </p:txBody>
      </p:sp>
      <p:sp>
        <p:nvSpPr>
          <p:cNvPr id="5" name="圆角矩形 4"/>
          <p:cNvSpPr/>
          <p:nvPr/>
        </p:nvSpPr>
        <p:spPr>
          <a:xfrm>
            <a:off x="1039495" y="3044825"/>
            <a:ext cx="5250180" cy="835025"/>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l" fontAlgn="auto">
              <a:lnSpc>
                <a:spcPct val="100000"/>
              </a:lnSpc>
            </a:pPr>
            <a:r>
              <a:rPr sz="2400" b="1" dirty="0" smtClean="0">
                <a:solidFill>
                  <a:schemeClr val="tx1"/>
                </a:solidFill>
                <a:latin typeface="楷体" panose="02010609060101010101" pitchFamily="49" charset="-122"/>
                <a:ea typeface="楷体" panose="02010609060101010101" pitchFamily="49" charset="-122"/>
              </a:rPr>
              <a:t>得把他们抱来，同死人</a:t>
            </a:r>
            <a:r>
              <a:rPr lang="zh-CN" sz="2400" b="1" dirty="0" smtClean="0">
                <a:solidFill>
                  <a:schemeClr val="tx1"/>
                </a:solidFill>
                <a:latin typeface="楷体" panose="02010609060101010101" pitchFamily="49" charset="-122"/>
                <a:ea typeface="楷体" panose="02010609060101010101" pitchFamily="49" charset="-122"/>
              </a:rPr>
              <a:t>待</a:t>
            </a:r>
            <a:r>
              <a:rPr sz="2400" b="1" dirty="0" smtClean="0">
                <a:solidFill>
                  <a:schemeClr val="tx1"/>
                </a:solidFill>
                <a:latin typeface="楷体" panose="02010609060101010101" pitchFamily="49" charset="-122"/>
                <a:ea typeface="楷体" panose="02010609060101010101" pitchFamily="49" charset="-122"/>
              </a:rPr>
              <a:t>在一起怎么行！哦，我们，我们总能熬过去的！</a:t>
            </a:r>
            <a:endParaRPr sz="2400" b="1" dirty="0" smtClean="0">
              <a:solidFill>
                <a:schemeClr val="tx1"/>
              </a:solidFill>
              <a:latin typeface="楷体" panose="02010609060101010101" pitchFamily="49" charset="-122"/>
              <a:ea typeface="楷体" panose="02010609060101010101" pitchFamily="49" charset="-122"/>
            </a:endParaRPr>
          </a:p>
        </p:txBody>
      </p:sp>
      <p:sp>
        <p:nvSpPr>
          <p:cNvPr id="7" name="矩形 6"/>
          <p:cNvSpPr/>
          <p:nvPr/>
        </p:nvSpPr>
        <p:spPr>
          <a:xfrm>
            <a:off x="6911340" y="2022475"/>
            <a:ext cx="1143635" cy="737235"/>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a:spAutoFit/>
          </a:bodyPr>
          <a:lstStyle/>
          <a:p>
            <a:pPr lvl="0" algn="ctr" defTabSz="914400">
              <a:lnSpc>
                <a:spcPct val="150000"/>
              </a:lnSpc>
            </a:pPr>
            <a:r>
              <a:rPr lang="zh-CN" altLang="en-US" sz="2800" b="1" dirty="0" smtClean="0">
                <a:solidFill>
                  <a:srgbClr val="FF0000"/>
                </a:solidFill>
                <a:latin typeface="黑体" panose="02010609060101010101" pitchFamily="49" charset="-122"/>
                <a:ea typeface="黑体" panose="02010609060101010101" pitchFamily="49" charset="-122"/>
              </a:rPr>
              <a:t>思考</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sp>
        <p:nvSpPr>
          <p:cNvPr id="8" name="矩形 7"/>
          <p:cNvSpPr/>
          <p:nvPr/>
        </p:nvSpPr>
        <p:spPr>
          <a:xfrm>
            <a:off x="6894830" y="3044825"/>
            <a:ext cx="1144270" cy="737235"/>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a:spAutoFit/>
          </a:bodyPr>
          <a:lstStyle/>
          <a:p>
            <a:pPr lvl="0" algn="ctr" defTabSz="914400">
              <a:lnSpc>
                <a:spcPct val="150000"/>
              </a:lnSpc>
            </a:pPr>
            <a:r>
              <a:rPr lang="zh-CN" altLang="en-US" sz="2800" b="1" dirty="0" smtClean="0">
                <a:solidFill>
                  <a:srgbClr val="FF0000"/>
                </a:solidFill>
                <a:latin typeface="黑体" panose="02010609060101010101" pitchFamily="49" charset="-122"/>
                <a:ea typeface="黑体" panose="02010609060101010101" pitchFamily="49" charset="-122"/>
              </a:rPr>
              <a:t>决定</a:t>
            </a:r>
            <a:endParaRPr lang="zh-CN" altLang="en-US" sz="2800" b="1" dirty="0" smtClean="0">
              <a:solidFill>
                <a:srgbClr val="FF0000"/>
              </a:solidFill>
              <a:latin typeface="黑体" panose="02010609060101010101" pitchFamily="49" charset="-122"/>
              <a:ea typeface="黑体" panose="02010609060101010101" pitchFamily="49" charset="-122"/>
            </a:endParaRPr>
          </a:p>
        </p:txBody>
      </p:sp>
      <p:cxnSp>
        <p:nvCxnSpPr>
          <p:cNvPr id="9" name="直接箭头连接符 8"/>
          <p:cNvCxnSpPr/>
          <p:nvPr/>
        </p:nvCxnSpPr>
        <p:spPr>
          <a:xfrm>
            <a:off x="6444208" y="1491630"/>
            <a:ext cx="540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直接箭头连接符 11"/>
          <p:cNvCxnSpPr/>
          <p:nvPr/>
        </p:nvCxnSpPr>
        <p:spPr>
          <a:xfrm>
            <a:off x="6444208" y="2500754"/>
            <a:ext cx="540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直接箭头连接符 12"/>
          <p:cNvCxnSpPr/>
          <p:nvPr/>
        </p:nvCxnSpPr>
        <p:spPr>
          <a:xfrm>
            <a:off x="6444208" y="3509625"/>
            <a:ext cx="5400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 name="矩形 3"/>
          <p:cNvSpPr/>
          <p:nvPr/>
        </p:nvSpPr>
        <p:spPr>
          <a:xfrm>
            <a:off x="1039495" y="4052570"/>
            <a:ext cx="6776085" cy="534035"/>
          </a:xfrm>
          <a:prstGeom prst="rect">
            <a:avLst/>
          </a:prstGeom>
          <a:solidFill>
            <a:schemeClr val="accent6">
              <a:lumMod val="40000"/>
              <a:lumOff val="60000"/>
            </a:schemeClr>
          </a:solidFill>
        </p:spPr>
        <p:txBody>
          <a:bodyPr wrap="square">
            <a:spAutoFit/>
          </a:bodyPr>
          <a:p>
            <a:pPr>
              <a:lnSpc>
                <a:spcPct val="120000"/>
              </a:lnSpc>
            </a:pPr>
            <a:r>
              <a:rPr lang="zh-CN" altLang="en-US" sz="2400" b="1" dirty="0">
                <a:solidFill>
                  <a:srgbClr val="FF0000"/>
                </a:solidFill>
                <a:latin typeface="宋体" panose="02010600030101010101" pitchFamily="2" charset="-122"/>
                <a:ea typeface="宋体" panose="02010600030101010101" pitchFamily="2" charset="-122"/>
              </a:rPr>
              <a:t>他与妻子桑娜一样，</a:t>
            </a:r>
            <a:r>
              <a:rPr lang="zh-CN" altLang="en-US" sz="2400" b="1" dirty="0">
                <a:solidFill>
                  <a:srgbClr val="0000FF"/>
                </a:solidFill>
                <a:latin typeface="宋体" panose="02010600030101010101" pitchFamily="2" charset="-122"/>
                <a:ea typeface="宋体" panose="02010600030101010101" pitchFamily="2" charset="-122"/>
              </a:rPr>
              <a:t>甘愿自己受苦也要帮助他人</a:t>
            </a:r>
            <a:r>
              <a:rPr lang="zh-CN" altLang="en-US" sz="2400" b="1" dirty="0">
                <a:solidFill>
                  <a:srgbClr val="FF0000"/>
                </a:solidFill>
                <a:latin typeface="宋体" panose="02010600030101010101" pitchFamily="2" charset="-122"/>
                <a:ea typeface="宋体" panose="02010600030101010101" pitchFamily="2" charset="-122"/>
              </a:rPr>
              <a:t>。</a:t>
            </a:r>
            <a:endParaRPr lang="zh-CN" altLang="en-US" sz="2400" b="1" dirty="0">
              <a:solidFill>
                <a:srgbClr val="FF0000"/>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1)">
                                      <p:cBhvr>
                                        <p:cTn id="37" dur="2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heel(1)">
                                      <p:cBhvr>
                                        <p:cTn id="52" dur="20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ppt_x"/>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5" grpId="0" bldLvl="0" animBg="1"/>
      <p:bldP spid="3" grpId="0"/>
      <p:bldP spid="2" grpId="0" bldLvl="0" animBg="1"/>
      <p:bldP spid="5" grpId="0" bldLvl="0" animBg="1"/>
      <p:bldP spid="7" grpId="0" bldLvl="0" animBg="1"/>
      <p:bldP spid="8" grpId="0" bldLvl="0" animBg="1"/>
      <p:bldP spid="4"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97510" y="566420"/>
            <a:ext cx="8348980" cy="829945"/>
          </a:xfrm>
          <a:prstGeom prst="rect">
            <a:avLst/>
          </a:prstGeom>
          <a:noFill/>
        </p:spPr>
        <p:txBody>
          <a:bodyPr wrap="none" rtlCol="0" anchor="t">
            <a:spAutoFit/>
          </a:bodyPr>
          <a:p>
            <a:pPr algn="l">
              <a:lnSpc>
                <a:spcPct val="150000"/>
              </a:lnSpc>
            </a:pPr>
            <a:r>
              <a:rPr lang="zh-CN" altLang="en-US" sz="3200" b="1" dirty="0">
                <a:solidFill>
                  <a:srgbClr val="7030A0"/>
                </a:solidFill>
                <a:latin typeface="黑体" panose="02010609060101010101" pitchFamily="49" charset="-122"/>
                <a:ea typeface="黑体" panose="02010609060101010101" pitchFamily="49" charset="-122"/>
                <a:sym typeface="Wingdings" panose="05000000000000000000" pitchFamily="2" charset="2"/>
              </a:rPr>
              <a:t>渔夫的脸色为什么变得严肃？他在忧虑什么？</a:t>
            </a:r>
            <a:endParaRPr lang="zh-CN" altLang="en-US" sz="3200" b="1" dirty="0">
              <a:solidFill>
                <a:srgbClr val="7030A0"/>
              </a:solidFill>
              <a:latin typeface="黑体" panose="02010609060101010101" pitchFamily="49" charset="-122"/>
              <a:ea typeface="黑体" panose="02010609060101010101" pitchFamily="49" charset="-122"/>
              <a:sym typeface="Wingdings" panose="05000000000000000000" pitchFamily="2" charset="2"/>
            </a:endParaRPr>
          </a:p>
        </p:txBody>
      </p:sp>
      <p:sp>
        <p:nvSpPr>
          <p:cNvPr id="5" name="矩形 4"/>
          <p:cNvSpPr/>
          <p:nvPr/>
        </p:nvSpPr>
        <p:spPr>
          <a:xfrm>
            <a:off x="481330" y="1819910"/>
            <a:ext cx="8143875" cy="2061210"/>
          </a:xfrm>
          <a:prstGeom prst="rect">
            <a:avLst/>
          </a:prstGeom>
        </p:spPr>
        <p:txBody>
          <a:bodyPr wrap="square">
            <a:spAutoFit/>
          </a:bodyPr>
          <a:p>
            <a:pPr>
              <a:lnSpc>
                <a:spcPct val="100000"/>
              </a:lnSpc>
            </a:pPr>
            <a:r>
              <a:rPr lang="en-US" altLang="zh-CN" sz="3200" b="1" dirty="0">
                <a:solidFill>
                  <a:srgbClr val="FF0000"/>
                </a:solidFill>
                <a:latin typeface="楷体" panose="02010609060101010101" pitchFamily="49" charset="-122"/>
                <a:ea typeface="楷体" panose="02010609060101010101" pitchFamily="49" charset="-122"/>
                <a:cs typeface="楷体" panose="02010609060101010101" pitchFamily="49" charset="-122"/>
              </a:rPr>
              <a:t>    “</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rPr>
              <a:t>严肃、忧虑</a:t>
            </a:r>
            <a:r>
              <a:rPr lang="en-US" altLang="zh-CN" sz="32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rPr>
              <a:t>从侧面表现了渔夫的正直。在严峻的现实面前，渔夫选择了收养孤儿，但他也不得不为孩子今后的生活而担心、忧虑。</a:t>
            </a:r>
            <a:endParaRPr lang="zh-CN" altLang="en-US" sz="32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67285" y="513274"/>
            <a:ext cx="8208912" cy="1641475"/>
          </a:xfrm>
          <a:prstGeom prst="rect">
            <a:avLst/>
          </a:prstGeom>
        </p:spPr>
        <p:txBody>
          <a:bodyPr wrap="square">
            <a:spAutoFit/>
          </a:bodyPr>
          <a:lstStyle/>
          <a:p>
            <a:pPr>
              <a:lnSpc>
                <a:spcPct val="12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但桑娜坐着一动不动。</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a:p>
            <a:pPr>
              <a:lnSpc>
                <a:spcPct val="12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rPr>
              <a:t>“你怎么啦？不愿意吗？你怎么啦， 桑娜</a:t>
            </a:r>
            <a:r>
              <a:rPr lang="en-US" altLang="zh-CN"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a:p>
            <a:pPr>
              <a:lnSpc>
                <a:spcPct val="12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rPr>
              <a:t>“你瞧，他们在这里啦。”桑娜拉开了帐子。</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2" name="矩形 1"/>
          <p:cNvSpPr/>
          <p:nvPr/>
        </p:nvSpPr>
        <p:spPr>
          <a:xfrm>
            <a:off x="447224" y="2551926"/>
            <a:ext cx="8208912" cy="1753235"/>
          </a:xfrm>
          <a:prstGeom prst="rect">
            <a:avLst/>
          </a:prstGeom>
        </p:spPr>
        <p:txBody>
          <a:bodyPr wrap="square">
            <a:spAutoFit/>
          </a:bodyPr>
          <a:lstStyle/>
          <a:p>
            <a:pPr>
              <a:lnSpc>
                <a:spcPct val="150000"/>
              </a:lnSpc>
            </a:pPr>
            <a:r>
              <a:rPr lang="en-US" altLang="zh-CN" sz="2400" b="1" dirty="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文章的悬念终于被揭开，读者悬着的心也终于放下了。丈夫的理解，使桑娜沉浸在</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激动、兴奋和快慰</a:t>
            </a: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中，这“一动不动”的动作恰如其分地表达了她当时的心情。</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
        <p:nvSpPr>
          <p:cNvPr id="7" name="Freeform 24"/>
          <p:cNvSpPr/>
          <p:nvPr/>
        </p:nvSpPr>
        <p:spPr bwMode="gray">
          <a:xfrm rot="12248031">
            <a:off x="3146460" y="1844306"/>
            <a:ext cx="647608" cy="879139"/>
          </a:xfrm>
          <a:custGeom>
            <a:avLst/>
            <a:gdLst>
              <a:gd name="T0" fmla="*/ 12 w 1824"/>
              <a:gd name="T1" fmla="*/ 2464 h 2648"/>
              <a:gd name="T2" fmla="*/ 56 w 1824"/>
              <a:gd name="T3" fmla="*/ 2120 h 2648"/>
              <a:gd name="T4" fmla="*/ 124 w 1824"/>
              <a:gd name="T5" fmla="*/ 1808 h 2648"/>
              <a:gd name="T6" fmla="*/ 212 w 1824"/>
              <a:gd name="T7" fmla="*/ 1524 h 2648"/>
              <a:gd name="T8" fmla="*/ 316 w 1824"/>
              <a:gd name="T9" fmla="*/ 1270 h 2648"/>
              <a:gd name="T10" fmla="*/ 430 w 1824"/>
              <a:gd name="T11" fmla="*/ 1044 h 2648"/>
              <a:gd name="T12" fmla="*/ 550 w 1824"/>
              <a:gd name="T13" fmla="*/ 846 h 2648"/>
              <a:gd name="T14" fmla="*/ 672 w 1824"/>
              <a:gd name="T15" fmla="*/ 674 h 2648"/>
              <a:gd name="T16" fmla="*/ 792 w 1824"/>
              <a:gd name="T17" fmla="*/ 528 h 2648"/>
              <a:gd name="T18" fmla="*/ 906 w 1824"/>
              <a:gd name="T19" fmla="*/ 408 h 2648"/>
              <a:gd name="T20" fmla="*/ 1010 w 1824"/>
              <a:gd name="T21" fmla="*/ 310 h 2648"/>
              <a:gd name="T22" fmla="*/ 1096 w 1824"/>
              <a:gd name="T23" fmla="*/ 236 h 2648"/>
              <a:gd name="T24" fmla="*/ 1164 w 1824"/>
              <a:gd name="T25" fmla="*/ 184 h 2648"/>
              <a:gd name="T26" fmla="*/ 1208 w 1824"/>
              <a:gd name="T27" fmla="*/ 154 h 2648"/>
              <a:gd name="T28" fmla="*/ 1224 w 1824"/>
              <a:gd name="T29" fmla="*/ 144 h 2648"/>
              <a:gd name="T30" fmla="*/ 1728 w 1824"/>
              <a:gd name="T31" fmla="*/ 56 h 2648"/>
              <a:gd name="T32" fmla="*/ 1568 w 1824"/>
              <a:gd name="T33" fmla="*/ 328 h 2648"/>
              <a:gd name="T34" fmla="*/ 1554 w 1824"/>
              <a:gd name="T35" fmla="*/ 332 h 2648"/>
              <a:gd name="T36" fmla="*/ 1514 w 1824"/>
              <a:gd name="T37" fmla="*/ 346 h 2648"/>
              <a:gd name="T38" fmla="*/ 1452 w 1824"/>
              <a:gd name="T39" fmla="*/ 370 h 2648"/>
              <a:gd name="T40" fmla="*/ 1370 w 1824"/>
              <a:gd name="T41" fmla="*/ 410 h 2648"/>
              <a:gd name="T42" fmla="*/ 1270 w 1824"/>
              <a:gd name="T43" fmla="*/ 466 h 2648"/>
              <a:gd name="T44" fmla="*/ 1158 w 1824"/>
              <a:gd name="T45" fmla="*/ 540 h 2648"/>
              <a:gd name="T46" fmla="*/ 1034 w 1824"/>
              <a:gd name="T47" fmla="*/ 636 h 2648"/>
              <a:gd name="T48" fmla="*/ 904 w 1824"/>
              <a:gd name="T49" fmla="*/ 756 h 2648"/>
              <a:gd name="T50" fmla="*/ 770 w 1824"/>
              <a:gd name="T51" fmla="*/ 900 h 2648"/>
              <a:gd name="T52" fmla="*/ 632 w 1824"/>
              <a:gd name="T53" fmla="*/ 1076 h 2648"/>
              <a:gd name="T54" fmla="*/ 498 w 1824"/>
              <a:gd name="T55" fmla="*/ 1280 h 2648"/>
              <a:gd name="T56" fmla="*/ 370 w 1824"/>
              <a:gd name="T57" fmla="*/ 1518 h 2648"/>
              <a:gd name="T58" fmla="*/ 248 w 1824"/>
              <a:gd name="T59" fmla="*/ 1792 h 2648"/>
              <a:gd name="T60" fmla="*/ 138 w 1824"/>
              <a:gd name="T61" fmla="*/ 2104 h 2648"/>
              <a:gd name="T62" fmla="*/ 42 w 1824"/>
              <a:gd name="T63" fmla="*/ 2456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solidFill>
            <a:schemeClr val="tx2">
              <a:lumMod val="60000"/>
              <a:lumOff val="40000"/>
            </a:schemeClr>
          </a:solidFill>
          <a:ln>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7"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9550" y="1349375"/>
            <a:ext cx="1267460" cy="1818640"/>
          </a:xfrm>
          <a:prstGeom prst="rect">
            <a:avLst/>
          </a:prstGeom>
        </p:spPr>
      </p:pic>
      <p:sp>
        <p:nvSpPr>
          <p:cNvPr id="6" name="文本框 6"/>
          <p:cNvSpPr txBox="1"/>
          <p:nvPr/>
        </p:nvSpPr>
        <p:spPr>
          <a:xfrm>
            <a:off x="1351280" y="1252855"/>
            <a:ext cx="7159625" cy="2011045"/>
          </a:xfrm>
          <a:prstGeom prst="rect">
            <a:avLst/>
          </a:prstGeom>
          <a:noFill/>
        </p:spPr>
        <p:txBody>
          <a:bodyPr wrap="square" rtlCol="0" anchor="t">
            <a:spAutoFit/>
          </a:bodyPr>
          <a:p>
            <a:pPr>
              <a:lnSpc>
                <a:spcPct val="130000"/>
              </a:lnSpc>
            </a:pPr>
            <a:r>
              <a:rPr lang="en-US" altLang="zh-CN" sz="3200" dirty="0">
                <a:latin typeface="黑体" panose="02010609060101010101" pitchFamily="49" charset="-122"/>
                <a:ea typeface="黑体" panose="02010609060101010101" pitchFamily="49" charset="-122"/>
                <a:cs typeface="黑体" panose="02010609060101010101" pitchFamily="49" charset="-122"/>
              </a:rPr>
              <a:t>    </a:t>
            </a:r>
            <a:r>
              <a:rPr lang="zh-CN" altLang="en-US" sz="3200" dirty="0">
                <a:latin typeface="黑体" panose="02010609060101010101" pitchFamily="49" charset="-122"/>
                <a:ea typeface="黑体" panose="02010609060101010101" pitchFamily="49" charset="-122"/>
                <a:cs typeface="黑体" panose="02010609060101010101" pitchFamily="49" charset="-122"/>
              </a:rPr>
              <a:t>从</a:t>
            </a:r>
            <a:r>
              <a:rPr lang="zh-CN" altLang="en-US" sz="3200" dirty="0">
                <a:latin typeface="黑体" panose="02010609060101010101" pitchFamily="49" charset="-122"/>
                <a:ea typeface="黑体" panose="02010609060101010101" pitchFamily="49" charset="-122"/>
                <a:cs typeface="黑体" panose="02010609060101010101" pitchFamily="49" charset="-122"/>
              </a:rPr>
              <a:t>渔夫和桑娜质朴的语言和平常的动作，可以感受到他们有怎样的内心世界呢？他们有什么异同</a:t>
            </a:r>
            <a:r>
              <a:rPr lang="en-US" altLang="zh-CN" sz="3200" dirty="0">
                <a:latin typeface="黑体" panose="02010609060101010101" pitchFamily="49" charset="-122"/>
                <a:ea typeface="黑体" panose="02010609060101010101" pitchFamily="49" charset="-122"/>
                <a:cs typeface="黑体" panose="02010609060101010101" pitchFamily="49" charset="-122"/>
              </a:rPr>
              <a:t>?</a:t>
            </a:r>
            <a:r>
              <a:rPr lang="en-US" altLang="zh-CN" sz="2800" dirty="0">
                <a:latin typeface="黑体" panose="02010609060101010101" pitchFamily="49" charset="-122"/>
                <a:ea typeface="黑体" panose="02010609060101010101" pitchFamily="49" charset="-122"/>
                <a:cs typeface="黑体" panose="02010609060101010101" pitchFamily="49" charset="-122"/>
              </a:rPr>
              <a:t> </a:t>
            </a:r>
            <a:endParaRPr lang="en-US" altLang="zh-CN" sz="2800" dirty="0">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4190" y="844550"/>
            <a:ext cx="8136255" cy="2889885"/>
          </a:xfrm>
          <a:prstGeom prst="rect">
            <a:avLst/>
          </a:prstGeom>
        </p:spPr>
        <p:txBody>
          <a:bodyPr wrap="square">
            <a:spAutoFit/>
          </a:bodyPr>
          <a:lstStyle/>
          <a:p>
            <a:pPr algn="just">
              <a:lnSpc>
                <a:spcPct val="130000"/>
              </a:lnSpc>
            </a:pPr>
            <a:r>
              <a:rPr lang="en-US" altLang="zh-CN" sz="2800" b="1" dirty="0">
                <a:solidFill>
                  <a:srgbClr val="FF0000"/>
                </a:solidFill>
                <a:latin typeface="+mj-ea"/>
              </a:rPr>
              <a:t>       </a:t>
            </a:r>
            <a:r>
              <a:rPr lang="zh-CN" altLang="en-US" sz="2800" b="1" dirty="0">
                <a:solidFill>
                  <a:srgbClr val="FF0000"/>
                </a:solidFill>
                <a:latin typeface="+mj-ea"/>
              </a:rPr>
              <a:t>不同点：</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渔夫是</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想了再做</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，桑娜是</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做了再想</a:t>
            </a: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桑娜的品质主要是通过</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心理活动描写</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表现出来的，渔夫的品质主要是通过</a:t>
            </a:r>
            <a:r>
              <a:rPr lang="zh-CN" altLang="en-US" sz="2800" b="1" dirty="0">
                <a:solidFill>
                  <a:schemeClr val="tx1"/>
                </a:solidFill>
                <a:latin typeface="楷体" panose="02010609060101010101" pitchFamily="49" charset="-122"/>
                <a:ea typeface="楷体" panose="02010609060101010101" pitchFamily="49" charset="-122"/>
                <a:cs typeface="楷体" panose="02010609060101010101" pitchFamily="49" charset="-122"/>
              </a:rPr>
              <a:t>语言和神态描写</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表现出来的。</a:t>
            </a:r>
            <a:endParaRPr lang="en-US" altLang="zh-CN" sz="2800" b="1" dirty="0">
              <a:solidFill>
                <a:srgbClr val="FF0000"/>
              </a:solidFill>
              <a:latin typeface="+mj-ea"/>
            </a:endParaRPr>
          </a:p>
          <a:p>
            <a:pPr>
              <a:lnSpc>
                <a:spcPct val="130000"/>
              </a:lnSpc>
            </a:pPr>
            <a:r>
              <a:rPr lang="zh-CN" altLang="en-US" sz="2800" b="1" dirty="0">
                <a:solidFill>
                  <a:srgbClr val="FF0000"/>
                </a:solidFill>
                <a:latin typeface="+mj-ea"/>
              </a:rPr>
              <a:t>       相同点：</a:t>
            </a:r>
            <a:r>
              <a:rPr lang="zh-CN" altLang="en-US" sz="2800" b="1" dirty="0">
                <a:solidFill>
                  <a:srgbClr val="0000FF"/>
                </a:solidFill>
                <a:latin typeface="楷体" panose="02010609060101010101" pitchFamily="49" charset="-122"/>
                <a:ea typeface="楷体" panose="02010609060101010101" pitchFamily="49" charset="-122"/>
              </a:rPr>
              <a:t>桑娜和渔夫都有一颗宁愿自己受苦，也要帮助别人的善良仁慈的心。</a:t>
            </a:r>
            <a:endParaRPr lang="zh-CN" altLang="en-US" sz="2800" b="1" dirty="0">
              <a:solidFill>
                <a:srgbClr val="0000FF"/>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746457" y="1920896"/>
            <a:ext cx="1374456" cy="807085"/>
          </a:xfrm>
          <a:prstGeom prst="rect">
            <a:avLst/>
          </a:prstGeom>
        </p:spPr>
        <p:txBody>
          <a:bodyPr wrap="square" lIns="68580" tIns="34290" rIns="68580" bIns="34290">
            <a:spAutoFit/>
          </a:bodyPr>
          <a:lstStyle/>
          <a:p>
            <a:r>
              <a:rPr lang="zh-CN" altLang="en-US" sz="2400" b="1" dirty="0">
                <a:solidFill>
                  <a:srgbClr val="FF0000"/>
                </a:solidFill>
                <a:latin typeface="楷体" panose="02010609060101010101" pitchFamily="49" charset="-122"/>
                <a:ea typeface="楷体" panose="02010609060101010101" pitchFamily="49" charset="-122"/>
              </a:rPr>
              <a:t>补帆、</a:t>
            </a:r>
            <a:endParaRPr lang="en-US" altLang="zh-CN" sz="2400" b="1" dirty="0">
              <a:solidFill>
                <a:srgbClr val="FF0000"/>
              </a:solidFill>
              <a:latin typeface="楷体" panose="02010609060101010101" pitchFamily="49" charset="-122"/>
              <a:ea typeface="楷体" panose="02010609060101010101" pitchFamily="49" charset="-122"/>
            </a:endParaRPr>
          </a:p>
          <a:p>
            <a:r>
              <a:rPr lang="zh-CN" altLang="en-US" sz="2400" b="1" dirty="0">
                <a:solidFill>
                  <a:srgbClr val="FF0000"/>
                </a:solidFill>
                <a:latin typeface="楷体" panose="02010609060101010101" pitchFamily="49" charset="-122"/>
                <a:ea typeface="楷体" panose="02010609060101010101" pitchFamily="49" charset="-122"/>
              </a:rPr>
              <a:t>等丈夫</a:t>
            </a:r>
            <a:endParaRPr lang="zh-CN" altLang="en-US" sz="2400" b="1" dirty="0">
              <a:solidFill>
                <a:srgbClr val="FF0000"/>
              </a:solidFill>
              <a:latin typeface="楷体" panose="02010609060101010101" pitchFamily="49" charset="-122"/>
              <a:ea typeface="楷体" panose="02010609060101010101" pitchFamily="49" charset="-122"/>
            </a:endParaRPr>
          </a:p>
        </p:txBody>
      </p:sp>
      <p:sp>
        <p:nvSpPr>
          <p:cNvPr id="15" name="矩形 14"/>
          <p:cNvSpPr/>
          <p:nvPr/>
        </p:nvSpPr>
        <p:spPr>
          <a:xfrm>
            <a:off x="467544" y="2490572"/>
            <a:ext cx="953770" cy="560705"/>
          </a:xfrm>
          <a:prstGeom prst="rect">
            <a:avLst/>
          </a:prstGeom>
        </p:spPr>
        <p:txBody>
          <a:bodyPr wrap="none" lIns="68580" tIns="34290" rIns="68580" bIns="34290">
            <a:spAutoFit/>
          </a:bodyPr>
          <a:lstStyle/>
          <a:p>
            <a:pPr algn="l"/>
            <a:r>
              <a:rPr lang="zh-CN" altLang="en-US" sz="3200" b="1" dirty="0">
                <a:solidFill>
                  <a:srgbClr val="FF0000"/>
                </a:solidFill>
                <a:latin typeface="楷体" panose="02010609060101010101" pitchFamily="49" charset="-122"/>
                <a:ea typeface="楷体" panose="02010609060101010101" pitchFamily="49" charset="-122"/>
                <a:sym typeface="+mn-ea"/>
              </a:rPr>
              <a:t>桑娜</a:t>
            </a:r>
            <a:endParaRPr lang="zh-CN" altLang="en-US" sz="3200" b="1" dirty="0">
              <a:solidFill>
                <a:srgbClr val="FF0000"/>
              </a:solidFill>
              <a:latin typeface="楷体" panose="02010609060101010101" pitchFamily="49" charset="-122"/>
              <a:ea typeface="楷体" panose="02010609060101010101" pitchFamily="49" charset="-122"/>
              <a:sym typeface="+mn-ea"/>
            </a:endParaRPr>
          </a:p>
        </p:txBody>
      </p:sp>
      <p:sp>
        <p:nvSpPr>
          <p:cNvPr id="16" name="矩形 15"/>
          <p:cNvSpPr/>
          <p:nvPr/>
        </p:nvSpPr>
        <p:spPr>
          <a:xfrm>
            <a:off x="1642745" y="3010535"/>
            <a:ext cx="4981575" cy="499110"/>
          </a:xfrm>
          <a:prstGeom prst="rect">
            <a:avLst/>
          </a:prstGeom>
        </p:spPr>
        <p:txBody>
          <a:bodyPr wrap="square" lIns="68580" tIns="34290" rIns="68580" bIns="34290">
            <a:spAutoFit/>
          </a:bodyPr>
          <a:lstStyle/>
          <a:p>
            <a:r>
              <a:rPr lang="zh-CN" altLang="en-US" sz="2400" b="1" dirty="0">
                <a:solidFill>
                  <a:srgbClr val="FF0000"/>
                </a:solidFill>
                <a:latin typeface="楷体" panose="02010609060101010101" pitchFamily="49" charset="-122"/>
                <a:ea typeface="楷体" panose="02010609060101010101" pitchFamily="49" charset="-122"/>
              </a:rPr>
              <a:t>抱回孤儿，甘愿挨打</a:t>
            </a:r>
            <a:r>
              <a:rPr lang="en-US" altLang="zh-CN" sz="24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心地善良</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18" name="左大括号 17"/>
          <p:cNvSpPr/>
          <p:nvPr/>
        </p:nvSpPr>
        <p:spPr>
          <a:xfrm>
            <a:off x="1431925" y="2283460"/>
            <a:ext cx="314960" cy="974090"/>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4000"/>
          </a:p>
        </p:txBody>
      </p:sp>
      <p:sp>
        <p:nvSpPr>
          <p:cNvPr id="19" name="矩形 18"/>
          <p:cNvSpPr/>
          <p:nvPr/>
        </p:nvSpPr>
        <p:spPr>
          <a:xfrm>
            <a:off x="1157177" y="3729240"/>
            <a:ext cx="5243830" cy="560705"/>
          </a:xfrm>
          <a:prstGeom prst="rect">
            <a:avLst/>
          </a:prstGeom>
        </p:spPr>
        <p:txBody>
          <a:bodyPr wrap="none" lIns="68580" tIns="34290" rIns="68580" bIns="34290">
            <a:spAutoFit/>
          </a:bodyPr>
          <a:lstStyle/>
          <a:p>
            <a:r>
              <a:rPr lang="zh-CN" altLang="en-US" sz="3200" b="1" dirty="0">
                <a:solidFill>
                  <a:srgbClr val="FF0000"/>
                </a:solidFill>
                <a:latin typeface="楷体" panose="02010609060101010101" pitchFamily="49" charset="-122"/>
                <a:ea typeface="楷体" panose="02010609060101010101" pitchFamily="49" charset="-122"/>
              </a:rPr>
              <a:t>渔夫</a:t>
            </a:r>
            <a:r>
              <a:rPr lang="zh-CN" altLang="en-US" sz="2800" b="1" dirty="0">
                <a:solidFill>
                  <a:srgbClr val="FF0000"/>
                </a:solidFill>
                <a:latin typeface="楷体" panose="02010609060101010101" pitchFamily="49" charset="-122"/>
                <a:ea typeface="楷体" panose="02010609060101010101" pitchFamily="49" charset="-122"/>
              </a:rPr>
              <a:t>：主动收养</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正直、善良</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20" name="矩形 19"/>
          <p:cNvSpPr/>
          <p:nvPr/>
        </p:nvSpPr>
        <p:spPr>
          <a:xfrm>
            <a:off x="3235095" y="1705580"/>
            <a:ext cx="2997200" cy="499110"/>
          </a:xfrm>
          <a:prstGeom prst="rect">
            <a:avLst/>
          </a:prstGeom>
          <a:noFill/>
          <a:extLst>
            <a:ext uri="{909E8E84-426E-40DD-AFC4-6F175D3DCCD1}">
              <a14:hiddenFill xmlns:a14="http://schemas.microsoft.com/office/drawing/2010/main">
                <a:solidFill>
                  <a:schemeClr val="accent6">
                    <a:lumMod val="40000"/>
                    <a:lumOff val="60000"/>
                  </a:schemeClr>
                </a:solidFill>
              </a14:hiddenFill>
            </a:ext>
          </a:extLst>
        </p:spPr>
        <p:txBody>
          <a:bodyPr wrap="none" lIns="68580" tIns="34290" rIns="68580" bIns="34290">
            <a:spAutoFit/>
          </a:bodyPr>
          <a:lstStyle/>
          <a:p>
            <a:r>
              <a:rPr lang="zh-CN" altLang="en-US" sz="2800" b="1" dirty="0">
                <a:solidFill>
                  <a:srgbClr val="0000FF"/>
                </a:solidFill>
                <a:latin typeface="楷体" panose="02010609060101010101" pitchFamily="49" charset="-122"/>
                <a:ea typeface="楷体" panose="02010609060101010101" pitchFamily="49" charset="-122"/>
              </a:rPr>
              <a:t>温暖舒适</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勤劳</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27" name="矩形 26"/>
          <p:cNvSpPr/>
          <p:nvPr/>
        </p:nvSpPr>
        <p:spPr>
          <a:xfrm>
            <a:off x="6813281" y="2543277"/>
            <a:ext cx="1924685" cy="930275"/>
          </a:xfrm>
          <a:prstGeom prst="rect">
            <a:avLst/>
          </a:prstGeom>
          <a:solidFill>
            <a:schemeClr val="accent6">
              <a:lumMod val="40000"/>
              <a:lumOff val="60000"/>
            </a:schemeClr>
          </a:solidFill>
        </p:spPr>
        <p:txBody>
          <a:bodyPr wrap="none" lIns="68580" tIns="34290" rIns="68580" bIns="34290">
            <a:spAutoFit/>
          </a:bodyPr>
          <a:lstStyle/>
          <a:p>
            <a:r>
              <a:rPr lang="zh-CN" altLang="en-US" sz="2800" b="1" dirty="0">
                <a:solidFill>
                  <a:srgbClr val="0066FF"/>
                </a:solidFill>
                <a:latin typeface="楷体" panose="02010609060101010101" pitchFamily="49" charset="-122"/>
                <a:ea typeface="楷体" panose="02010609060101010101" pitchFamily="49" charset="-122"/>
              </a:rPr>
              <a:t>淳朴、善良</a:t>
            </a:r>
            <a:endParaRPr lang="en-US" altLang="zh-CN" sz="2800" b="1" dirty="0">
              <a:solidFill>
                <a:srgbClr val="0066FF"/>
              </a:solidFill>
              <a:latin typeface="楷体" panose="02010609060101010101" pitchFamily="49" charset="-122"/>
              <a:ea typeface="楷体" panose="02010609060101010101" pitchFamily="49" charset="-122"/>
            </a:endParaRPr>
          </a:p>
          <a:p>
            <a:r>
              <a:rPr lang="zh-CN" altLang="en-US" sz="2800" b="1" dirty="0">
                <a:solidFill>
                  <a:srgbClr val="0066FF"/>
                </a:solidFill>
                <a:latin typeface="楷体" panose="02010609060101010101" pitchFamily="49" charset="-122"/>
                <a:ea typeface="楷体" panose="02010609060101010101" pitchFamily="49" charset="-122"/>
              </a:rPr>
              <a:t>甘愿受苦</a:t>
            </a:r>
            <a:endParaRPr lang="zh-CN" altLang="en-US" sz="2800" b="1" dirty="0">
              <a:solidFill>
                <a:srgbClr val="0066FF"/>
              </a:solidFill>
              <a:latin typeface="楷体" panose="02010609060101010101" pitchFamily="49" charset="-122"/>
              <a:ea typeface="楷体" panose="02010609060101010101" pitchFamily="49" charset="-122"/>
            </a:endParaRPr>
          </a:p>
        </p:txBody>
      </p:sp>
      <p:sp>
        <p:nvSpPr>
          <p:cNvPr id="13" name="矩形 12"/>
          <p:cNvSpPr/>
          <p:nvPr/>
        </p:nvSpPr>
        <p:spPr>
          <a:xfrm>
            <a:off x="467544" y="699542"/>
            <a:ext cx="8064896" cy="670120"/>
          </a:xfrm>
          <a:prstGeom prst="rect">
            <a:avLst/>
          </a:prstGeom>
        </p:spPr>
        <p:txBody>
          <a:bodyPr wrap="square">
            <a:spAutoFit/>
          </a:bodyPr>
          <a:lstStyle/>
          <a:p>
            <a:pPr>
              <a:lnSpc>
                <a:spcPct val="130000"/>
              </a:lnSpc>
              <a:spcBef>
                <a:spcPct val="50000"/>
              </a:spcBef>
            </a:pPr>
            <a:r>
              <a:rPr lang="zh-CN" altLang="en-US" sz="3200" b="1" dirty="0">
                <a:latin typeface="Songti SC" panose="02010600040101010101" pitchFamily="2" charset="-122"/>
                <a:ea typeface="Songti SC" panose="02010600040101010101" pitchFamily="2" charset="-122"/>
              </a:rPr>
              <a:t>说一说：桑娜和渔夫给你留下了什么印象？</a:t>
            </a:r>
            <a:endParaRPr lang="zh-CN" altLang="en-US" sz="3200" b="1" dirty="0">
              <a:latin typeface="Songti SC" panose="02010600040101010101" pitchFamily="2" charset="-122"/>
              <a:ea typeface="Songti SC" panose="02010600040101010101" pitchFamily="2" charset="-122"/>
            </a:endParaRPr>
          </a:p>
        </p:txBody>
      </p:sp>
      <p:sp>
        <p:nvSpPr>
          <p:cNvPr id="11" name="左大括号 10"/>
          <p:cNvSpPr/>
          <p:nvPr/>
        </p:nvSpPr>
        <p:spPr>
          <a:xfrm>
            <a:off x="2935715" y="1920896"/>
            <a:ext cx="82438" cy="670120"/>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4000"/>
          </a:p>
        </p:txBody>
      </p:sp>
      <p:sp>
        <p:nvSpPr>
          <p:cNvPr id="12" name="矩形 11"/>
          <p:cNvSpPr/>
          <p:nvPr/>
        </p:nvSpPr>
        <p:spPr>
          <a:xfrm>
            <a:off x="3235095" y="2302624"/>
            <a:ext cx="2282190" cy="499110"/>
          </a:xfrm>
          <a:prstGeom prst="rect">
            <a:avLst/>
          </a:prstGeom>
          <a:noFill/>
          <a:extLst>
            <a:ext uri="{909E8E84-426E-40DD-AFC4-6F175D3DCCD1}">
              <a14:hiddenFill xmlns:a14="http://schemas.microsoft.com/office/drawing/2010/main">
                <a:solidFill>
                  <a:schemeClr val="accent6">
                    <a:lumMod val="40000"/>
                    <a:lumOff val="60000"/>
                  </a:schemeClr>
                </a:solidFill>
              </a14:hiddenFill>
            </a:ext>
          </a:extLst>
        </p:spPr>
        <p:txBody>
          <a:bodyPr wrap="none" lIns="68580" tIns="34290" rIns="68580" bIns="34290">
            <a:spAutoFit/>
          </a:bodyPr>
          <a:lstStyle/>
          <a:p>
            <a:r>
              <a:rPr lang="zh-CN" altLang="en-US" sz="2800" b="1" dirty="0">
                <a:solidFill>
                  <a:srgbClr val="0000FF"/>
                </a:solidFill>
                <a:latin typeface="楷体" panose="02010609060101010101" pitchFamily="49" charset="-122"/>
                <a:ea typeface="楷体" panose="02010609060101010101" pitchFamily="49" charset="-122"/>
              </a:rPr>
              <a:t>沉思</a:t>
            </a:r>
            <a:r>
              <a:rPr lang="en-US" altLang="zh-CN" sz="2800" b="1" dirty="0">
                <a:solidFill>
                  <a:srgbClr val="0000FF"/>
                </a:solidFill>
                <a:latin typeface="楷体" panose="02010609060101010101" pitchFamily="49" charset="-122"/>
                <a:ea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rPr>
              <a:t>善良</a:t>
            </a:r>
            <a:endParaRPr lang="zh-CN" altLang="en-US" sz="2800" b="1" dirty="0">
              <a:solidFill>
                <a:srgbClr val="0000FF"/>
              </a:solidFill>
              <a:latin typeface="楷体" panose="02010609060101010101" pitchFamily="49" charset="-122"/>
              <a:ea typeface="楷体" panose="02010609060101010101" pitchFamily="49" charset="-122"/>
            </a:endParaRPr>
          </a:p>
        </p:txBody>
      </p:sp>
      <p:sp>
        <p:nvSpPr>
          <p:cNvPr id="17" name="左大括号 16"/>
          <p:cNvSpPr/>
          <p:nvPr/>
        </p:nvSpPr>
        <p:spPr>
          <a:xfrm flipH="1">
            <a:off x="6542521" y="1885336"/>
            <a:ext cx="82438" cy="2246062"/>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sz="400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0-#ppt_w/2"/>
                                          </p:val>
                                        </p:tav>
                                        <p:tav tm="100000">
                                          <p:val>
                                            <p:strVal val="#ppt_x"/>
                                          </p:val>
                                        </p:tav>
                                      </p:tavLst>
                                    </p:anim>
                                    <p:anim calcmode="lin" valueType="num">
                                      <p:cBhvr additive="base">
                                        <p:cTn id="15"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8" grpId="0" bldLvl="0" animBg="1"/>
      <p:bldP spid="19" grpId="0"/>
      <p:bldP spid="20" grpId="0" bldLvl="0" animBg="1"/>
      <p:bldP spid="27" grpId="0" bldLvl="0" animBg="1"/>
      <p:bldP spid="13" grpId="0"/>
      <p:bldP spid="11" grpId="0" bldLvl="0" animBg="1"/>
      <p:bldP spid="12" grpId="0" bldLvl="0" animBg="1"/>
      <p:bldP spid="17"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503555" y="511810"/>
            <a:ext cx="8136890" cy="755650"/>
          </a:xfrm>
          <a:prstGeom prst="rect">
            <a:avLst/>
          </a:prstGeom>
          <a:noFill/>
        </p:spPr>
        <p:txBody>
          <a:bodyPr wrap="square" rtlCol="0" anchor="t">
            <a:spAutoFit/>
          </a:bodyPr>
          <a:lstStyle/>
          <a:p>
            <a:pPr>
              <a:lnSpc>
                <a:spcPct val="120000"/>
              </a:lnSpc>
            </a:pPr>
            <a:r>
              <a:rPr lang="zh-CN" altLang="en-US" sz="3600" dirty="0">
                <a:latin typeface="黑体" panose="02010609060101010101" pitchFamily="49" charset="-122"/>
                <a:ea typeface="黑体" panose="02010609060101010101" pitchFamily="49" charset="-122"/>
                <a:cs typeface="黑体" panose="02010609060101010101" pitchFamily="49" charset="-122"/>
              </a:rPr>
              <a:t>小组讨论：课文</a:t>
            </a:r>
            <a:r>
              <a:rPr lang="zh-CN" altLang="en-US" sz="3600" dirty="0">
                <a:latin typeface="黑体" panose="02010609060101010101" pitchFamily="49" charset="-122"/>
                <a:ea typeface="黑体" panose="02010609060101010101" pitchFamily="49" charset="-122"/>
                <a:cs typeface="黑体" panose="02010609060101010101" pitchFamily="49" charset="-122"/>
                <a:sym typeface="+mn-ea"/>
              </a:rPr>
              <a:t>为什么</a:t>
            </a:r>
            <a:r>
              <a:rPr lang="zh-CN" altLang="en-US" sz="3600" dirty="0">
                <a:latin typeface="黑体" panose="02010609060101010101" pitchFamily="49" charset="-122"/>
                <a:ea typeface="黑体" panose="02010609060101010101" pitchFamily="49" charset="-122"/>
                <a:cs typeface="黑体" panose="02010609060101010101" pitchFamily="49" charset="-122"/>
              </a:rPr>
              <a:t>以“穷人”为题？</a:t>
            </a:r>
            <a:endParaRPr lang="zh-CN" altLang="en-US" sz="3600" dirty="0">
              <a:latin typeface="黑体" panose="02010609060101010101" pitchFamily="49" charset="-122"/>
              <a:ea typeface="黑体" panose="02010609060101010101" pitchFamily="49" charset="-122"/>
              <a:cs typeface="黑体" panose="02010609060101010101" pitchFamily="49" charset="-122"/>
            </a:endParaRPr>
          </a:p>
        </p:txBody>
      </p:sp>
      <p:sp>
        <p:nvSpPr>
          <p:cNvPr id="2" name="矩形 1"/>
          <p:cNvSpPr/>
          <p:nvPr/>
        </p:nvSpPr>
        <p:spPr>
          <a:xfrm>
            <a:off x="620395" y="1387475"/>
            <a:ext cx="7903210" cy="3192145"/>
          </a:xfrm>
          <a:prstGeom prst="rect">
            <a:avLst/>
          </a:prstGeom>
        </p:spPr>
        <p:txBody>
          <a:bodyPr wrap="square">
            <a:spAutoFit/>
          </a:bodyPr>
          <a:lstStyle/>
          <a:p>
            <a:pPr algn="just">
              <a:lnSpc>
                <a:spcPct val="120000"/>
              </a:lnSpc>
            </a:pP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    1.</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这篇课文</a:t>
            </a:r>
            <a:r>
              <a:rPr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反映的是一百多年前沙皇统治下的穷人们的悲惨生活，所以本文以“穷人”为题更宽泛。</a:t>
            </a:r>
            <a:endParaRPr sz="28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a:p>
            <a:pPr algn="just">
              <a:lnSpc>
                <a:spcPct val="120000"/>
              </a:lnSpc>
            </a:pP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    2.</a:t>
            </a:r>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以“穷人”为题更能体现主旨，虽然人穷，但为了帮助别人，宁愿自己吃苦受累，像这样的穷人还有很多。</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0015" y="2385060"/>
            <a:ext cx="8281035" cy="1383665"/>
          </a:xfrm>
          <a:prstGeom prst="rect">
            <a:avLst/>
          </a:prstGeom>
          <a:noFill/>
        </p:spPr>
        <p:txBody>
          <a:bodyPr wrap="square" rtlCol="0">
            <a:spAutoFit/>
          </a:bodyPr>
          <a:p>
            <a:pPr algn="l" fontAlgn="auto">
              <a:lnSpc>
                <a:spcPct val="15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sym typeface="+mn-ea"/>
              </a:rPr>
              <a:t>    A.</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古老的钟嘶哑地敲了十下，十一下</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800" b="1" dirty="0">
                <a:latin typeface="楷体" panose="02010609060101010101" pitchFamily="49" charset="-122"/>
                <a:ea typeface="楷体" panose="02010609060101010101" pitchFamily="49" charset="-122"/>
                <a:cs typeface="楷体" panose="02010609060101010101" pitchFamily="49" charset="-122"/>
                <a:sym typeface="+mn-ea"/>
              </a:rPr>
              <a:t>始终不见丈夫回来。</a:t>
            </a:r>
            <a:endPar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6"/>
          <p:cNvSpPr txBox="1"/>
          <p:nvPr/>
        </p:nvSpPr>
        <p:spPr>
          <a:xfrm>
            <a:off x="256540" y="606425"/>
            <a:ext cx="8631555" cy="1470025"/>
          </a:xfrm>
          <a:prstGeom prst="rect">
            <a:avLst/>
          </a:prstGeom>
          <a:noFill/>
        </p:spPr>
        <p:txBody>
          <a:bodyPr wrap="square" rtlCol="0" anchor="t">
            <a:spAutoFit/>
          </a:bodyPr>
          <a:lstStyle/>
          <a:p>
            <a:pPr>
              <a:lnSpc>
                <a:spcPct val="100000"/>
              </a:lnSpc>
            </a:pPr>
            <a:r>
              <a:rPr lang="zh-CN" altLang="en-US" sz="3200" dirty="0">
                <a:latin typeface="黑体" panose="02010609060101010101" pitchFamily="49" charset="-122"/>
                <a:ea typeface="黑体" panose="02010609060101010101" pitchFamily="49" charset="-122"/>
                <a:cs typeface="黑体" panose="02010609060101010101" pitchFamily="49" charset="-122"/>
              </a:rPr>
              <a:t>省略号用法</a:t>
            </a:r>
            <a:r>
              <a:rPr lang="en-US" altLang="zh-CN" sz="3200" dirty="0">
                <a:latin typeface="黑体" panose="02010609060101010101" pitchFamily="49" charset="-122"/>
                <a:ea typeface="黑体" panose="02010609060101010101" pitchFamily="49" charset="-122"/>
                <a:cs typeface="黑体" panose="02010609060101010101" pitchFamily="49" charset="-122"/>
              </a:rPr>
              <a:t>:</a:t>
            </a:r>
            <a:endParaRPr lang="en-US" altLang="zh-CN" sz="2400" dirty="0">
              <a:latin typeface="+mj-ea"/>
              <a:ea typeface="+mj-ea"/>
            </a:endParaRPr>
          </a:p>
          <a:p>
            <a:pPr>
              <a:lnSpc>
                <a:spcPct val="120000"/>
              </a:lnSpc>
            </a:pPr>
            <a:r>
              <a:rPr lang="en-US" altLang="zh-CN" sz="2400" b="1" dirty="0">
                <a:solidFill>
                  <a:srgbClr val="0000FF"/>
                </a:solidFill>
                <a:latin typeface="宋体" panose="02010600030101010101" pitchFamily="2" charset="-122"/>
                <a:ea typeface="宋体" panose="02010600030101010101" pitchFamily="2" charset="-122"/>
                <a:cs typeface="宋体" panose="02010600030101010101" pitchFamily="2" charset="-122"/>
              </a:rPr>
              <a:t>   1.</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表示省略递增的次数    </a:t>
            </a:r>
            <a:r>
              <a:rPr lang="en-US" altLang="zh-CN" sz="2400" b="1" dirty="0">
                <a:solidFill>
                  <a:srgbClr val="0000FF"/>
                </a:solidFill>
                <a:latin typeface="宋体" panose="02010600030101010101" pitchFamily="2" charset="-122"/>
                <a:ea typeface="宋体" panose="02010600030101010101" pitchFamily="2" charset="-122"/>
                <a:cs typeface="宋体" panose="02010600030101010101" pitchFamily="2" charset="-122"/>
              </a:rPr>
              <a:t>2.</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语言中断，语言断断续续</a:t>
            </a:r>
            <a:endParaRPr lang="en-US" altLang="zh-CN" sz="2400" b="1" dirty="0">
              <a:solidFill>
                <a:srgbClr val="0000FF"/>
              </a:solidFill>
              <a:latin typeface="宋体" panose="02010600030101010101" pitchFamily="2" charset="-122"/>
              <a:ea typeface="宋体" panose="02010600030101010101" pitchFamily="2" charset="-122"/>
              <a:cs typeface="宋体" panose="02010600030101010101" pitchFamily="2" charset="-122"/>
            </a:endParaRPr>
          </a:p>
          <a:p>
            <a:pPr>
              <a:lnSpc>
                <a:spcPct val="120000"/>
              </a:lnSpc>
            </a:pPr>
            <a:r>
              <a:rPr lang="en-US" altLang="zh-CN" sz="2400" b="1" dirty="0">
                <a:solidFill>
                  <a:srgbClr val="0000FF"/>
                </a:solidFill>
                <a:latin typeface="宋体" panose="02010600030101010101" pitchFamily="2" charset="-122"/>
                <a:ea typeface="宋体" panose="02010600030101010101" pitchFamily="2" charset="-122"/>
                <a:cs typeface="宋体" panose="02010600030101010101" pitchFamily="2" charset="-122"/>
              </a:rPr>
              <a:t>   3.</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表示语意跳跃    </a:t>
            </a:r>
            <a:r>
              <a:rPr lang="en-US" altLang="zh-CN" sz="2400" b="1" dirty="0">
                <a:solidFill>
                  <a:srgbClr val="0000FF"/>
                </a:solidFill>
                <a:latin typeface="宋体" panose="02010600030101010101" pitchFamily="2" charset="-122"/>
                <a:ea typeface="宋体" panose="02010600030101010101" pitchFamily="2" charset="-122"/>
                <a:cs typeface="宋体" panose="02010600030101010101" pitchFamily="2" charset="-122"/>
              </a:rPr>
              <a:t>4.</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表示说话结结巴巴，欲言又止</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4" name="矩形 3"/>
          <p:cNvSpPr/>
          <p:nvPr/>
        </p:nvSpPr>
        <p:spPr>
          <a:xfrm>
            <a:off x="4140200" y="3215005"/>
            <a:ext cx="4445635" cy="730885"/>
          </a:xfrm>
          <a:prstGeom prst="rect">
            <a:avLst/>
          </a:prstGeom>
        </p:spPr>
        <p:txBody>
          <a:bodyPr wrap="square">
            <a:spAutoFit/>
          </a:bodyPr>
          <a:lstStyle/>
          <a:p>
            <a:pPr>
              <a:lnSpc>
                <a:spcPct val="130000"/>
              </a:lnSpc>
            </a:pPr>
            <a:r>
              <a:rPr lang="en-US" altLang="zh-CN"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1.</a:t>
            </a:r>
            <a:r>
              <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表示</a:t>
            </a:r>
            <a:r>
              <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省略递增的次数</a:t>
            </a:r>
            <a:endPar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390525" y="510540"/>
            <a:ext cx="8292465" cy="2245360"/>
          </a:xfrm>
          <a:prstGeom prst="rect">
            <a:avLst/>
          </a:prstGeom>
          <a:noFill/>
        </p:spPr>
        <p:txBody>
          <a:bodyPr wrap="square" rtlCol="0" anchor="t">
            <a:spAutoFit/>
          </a:bodyPr>
          <a:lstStyle/>
          <a:p>
            <a:pPr fontAlgn="auto">
              <a:lnSpc>
                <a:spcPct val="10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B.</a:t>
            </a:r>
            <a:r>
              <a:rPr lang="zh-CN" altLang="en-US" sz="2800" b="1" dirty="0">
                <a:latin typeface="楷体" panose="02010609060101010101" pitchFamily="49" charset="-122"/>
                <a:ea typeface="楷体" panose="02010609060101010101" pitchFamily="49" charset="-122"/>
                <a:cs typeface="楷体" panose="02010609060101010101" pitchFamily="49" charset="-122"/>
              </a:rPr>
              <a:t>她忐忑不安地想</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他会说什么呢</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这是闹着玩的吗</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自己的五个孩子已经够他受的了</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是他来啦</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不，还没来！</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为什么把他们抱过来啊</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他会揍我的</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那也活该，我自作自受</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嗯，揍我一顿也好！”</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7" name="矩形 6"/>
          <p:cNvSpPr/>
          <p:nvPr/>
        </p:nvSpPr>
        <p:spPr>
          <a:xfrm>
            <a:off x="2765425" y="2875280"/>
            <a:ext cx="5648960" cy="730885"/>
          </a:xfrm>
          <a:prstGeom prst="rect">
            <a:avLst/>
          </a:prstGeom>
        </p:spPr>
        <p:txBody>
          <a:bodyPr wrap="square">
            <a:spAutoFit/>
          </a:bodyPr>
          <a:lstStyle/>
          <a:p>
            <a:pPr>
              <a:lnSpc>
                <a:spcPct val="130000"/>
              </a:lnSpc>
            </a:pPr>
            <a:r>
              <a:rPr lang="en-US" altLang="zh-CN"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2.</a:t>
            </a:r>
            <a:r>
              <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语言中断，语言断断续续</a:t>
            </a:r>
            <a:endPar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6"/>
          <p:cNvSpPr txBox="1"/>
          <p:nvPr/>
        </p:nvSpPr>
        <p:spPr>
          <a:xfrm>
            <a:off x="184785" y="510540"/>
            <a:ext cx="8631555" cy="3395980"/>
          </a:xfrm>
          <a:prstGeom prst="rect">
            <a:avLst/>
          </a:prstGeom>
          <a:noFill/>
        </p:spPr>
        <p:txBody>
          <a:bodyPr wrap="square" rtlCol="0" anchor="t">
            <a:spAutoFit/>
          </a:bodyPr>
          <a:lstStyle/>
          <a:p>
            <a:pPr fontAlgn="auto">
              <a:lnSpc>
                <a:spcPct val="12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C.</a:t>
            </a:r>
            <a:r>
              <a:rPr lang="zh-CN" altLang="en-US" sz="2800" b="1" dirty="0">
                <a:latin typeface="楷体" panose="02010609060101010101" pitchFamily="49" charset="-122"/>
                <a:ea typeface="楷体" panose="02010609060101010101" pitchFamily="49" charset="-122"/>
                <a:cs typeface="楷体" panose="02010609060101010101" pitchFamily="49" charset="-122"/>
              </a:rPr>
              <a:t>总算活着回来啦。</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我不在，你在家里做些什么呢</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fontAlgn="auto">
              <a:lnSpc>
                <a:spcPct val="120000"/>
              </a:lnSpc>
            </a:pPr>
            <a:endParaRPr lang="en-US" altLang="zh-CN" sz="1800" b="1" dirty="0">
              <a:latin typeface="楷体" panose="02010609060101010101" pitchFamily="49" charset="-122"/>
              <a:ea typeface="楷体" panose="02010609060101010101" pitchFamily="49" charset="-122"/>
              <a:cs typeface="楷体" panose="02010609060101010101" pitchFamily="49" charset="-122"/>
            </a:endParaRPr>
          </a:p>
          <a:p>
            <a:pPr fontAlgn="auto">
              <a:lnSpc>
                <a:spcPct val="150000"/>
              </a:lnSpc>
            </a:pPr>
            <a:r>
              <a:rPr lang="en-US" altLang="zh-CN" sz="2800" b="1" dirty="0">
                <a:latin typeface="楷体" panose="02010609060101010101" pitchFamily="49" charset="-122"/>
                <a:ea typeface="楷体" panose="02010609060101010101" pitchFamily="49" charset="-122"/>
                <a:cs typeface="楷体" panose="02010609060101010101" pitchFamily="49" charset="-122"/>
              </a:rPr>
              <a:t>    D.“</a:t>
            </a:r>
            <a:r>
              <a:rPr lang="zh-CN" altLang="en-US" sz="2800" b="1" dirty="0">
                <a:latin typeface="楷体" panose="02010609060101010101" pitchFamily="49" charset="-122"/>
                <a:ea typeface="楷体" panose="02010609060101010101" pitchFamily="49" charset="-122"/>
                <a:cs typeface="楷体" panose="02010609060101010101" pitchFamily="49" charset="-122"/>
              </a:rPr>
              <a:t>我？</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桑娜脸色发白，说，</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我嘛</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缝缝补补</a:t>
            </a:r>
            <a:r>
              <a:rPr lang="en-US" altLang="zh-CN"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风吼得这么凶，真叫人害怕。我可替你担心呢！”</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p:txBody>
      </p:sp>
      <p:sp>
        <p:nvSpPr>
          <p:cNvPr id="6" name="矩形 5"/>
          <p:cNvSpPr/>
          <p:nvPr/>
        </p:nvSpPr>
        <p:spPr>
          <a:xfrm>
            <a:off x="1979930" y="3501390"/>
            <a:ext cx="6332855" cy="730885"/>
          </a:xfrm>
          <a:prstGeom prst="rect">
            <a:avLst/>
          </a:prstGeom>
        </p:spPr>
        <p:txBody>
          <a:bodyPr wrap="square">
            <a:spAutoFit/>
          </a:bodyPr>
          <a:lstStyle/>
          <a:p>
            <a:pPr>
              <a:lnSpc>
                <a:spcPct val="130000"/>
              </a:lnSpc>
            </a:pPr>
            <a:r>
              <a:rPr lang="en-US" altLang="zh-CN"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4.</a:t>
            </a:r>
            <a:r>
              <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表示说话结结巴巴，欲言又止</a:t>
            </a:r>
            <a:endPar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
        <p:nvSpPr>
          <p:cNvPr id="8" name="矩形 7"/>
          <p:cNvSpPr/>
          <p:nvPr/>
        </p:nvSpPr>
        <p:spPr>
          <a:xfrm>
            <a:off x="2636520" y="1161415"/>
            <a:ext cx="3776345" cy="730885"/>
          </a:xfrm>
          <a:prstGeom prst="rect">
            <a:avLst/>
          </a:prstGeom>
        </p:spPr>
        <p:txBody>
          <a:bodyPr wrap="square">
            <a:spAutoFit/>
          </a:bodyPr>
          <a:lstStyle/>
          <a:p>
            <a:pPr>
              <a:lnSpc>
                <a:spcPct val="130000"/>
              </a:lnSpc>
            </a:pPr>
            <a:r>
              <a:rPr lang="en-US" altLang="zh-CN"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3.</a:t>
            </a:r>
            <a:r>
              <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rPr>
              <a:t>表示语意跳跃</a:t>
            </a:r>
            <a:endPar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8494" y="658138"/>
            <a:ext cx="1808480" cy="583565"/>
          </a:xfrm>
          <a:prstGeom prst="rect">
            <a:avLst/>
          </a:prstGeom>
          <a:noFill/>
        </p:spPr>
        <p:txBody>
          <a:bodyPr wrap="none" rtlCol="0">
            <a:spAutoFit/>
          </a:bodyPr>
          <a:lstStyle/>
          <a:p>
            <a:r>
              <a:rPr lang="zh-CN" altLang="en-US" sz="3200" dirty="0" smtClean="0">
                <a:solidFill>
                  <a:srgbClr val="FF0000"/>
                </a:solidFill>
                <a:latin typeface="黑体" panose="02010609060101010101" pitchFamily="49" charset="-122"/>
                <a:ea typeface="黑体" panose="02010609060101010101" pitchFamily="49" charset="-122"/>
              </a:rPr>
              <a:t>写作技巧</a:t>
            </a:r>
            <a:endParaRPr lang="zh-CN" altLang="en-US" sz="3200" dirty="0" smtClean="0">
              <a:solidFill>
                <a:srgbClr val="FF0000"/>
              </a:solidFill>
              <a:latin typeface="黑体" panose="02010609060101010101" pitchFamily="49" charset="-122"/>
              <a:ea typeface="黑体" panose="02010609060101010101" pitchFamily="49" charset="-122"/>
            </a:endParaRPr>
          </a:p>
        </p:txBody>
      </p:sp>
      <p:sp>
        <p:nvSpPr>
          <p:cNvPr id="4" name="TextBox 3"/>
          <p:cNvSpPr txBox="1"/>
          <p:nvPr/>
        </p:nvSpPr>
        <p:spPr>
          <a:xfrm>
            <a:off x="415925" y="1388745"/>
            <a:ext cx="8311515" cy="2934335"/>
          </a:xfrm>
          <a:prstGeom prst="rect">
            <a:avLst/>
          </a:prstGeom>
          <a:solidFill>
            <a:schemeClr val="accent3">
              <a:lumMod val="20000"/>
              <a:lumOff val="80000"/>
            </a:schemeClr>
          </a:solidFill>
          <a:ln>
            <a:solidFill>
              <a:schemeClr val="accent2">
                <a:lumMod val="60000"/>
                <a:lumOff val="40000"/>
              </a:schemeClr>
            </a:solidFill>
          </a:ln>
        </p:spPr>
        <p:txBody>
          <a:bodyPr wrap="square" rtlCol="0">
            <a:spAutoFit/>
          </a:bodyPr>
          <a:lstStyle/>
          <a:p>
            <a:pPr>
              <a:lnSpc>
                <a:spcPct val="110000"/>
              </a:lnSpc>
            </a:pPr>
            <a:r>
              <a:rPr lang="en-US" altLang="zh-CN"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    1.</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全文找不到一个“穷”字，却处处表现了穷人的“穷”。</a:t>
            </a:r>
            <a:endParaRPr lang="en-US" altLang="zh-CN"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en-US" altLang="zh-CN"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    2.</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巧妙运用了</a:t>
            </a:r>
            <a:r>
              <a:rPr lang="zh-CN" altLang="en-US" sz="28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环境描写</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8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心理描写</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28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语言描写</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和</a:t>
            </a:r>
            <a:r>
              <a:rPr lang="zh-CN" altLang="en-US" sz="28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细节描写</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，使文章更加有血有肉。</a:t>
            </a:r>
            <a:endParaRPr lang="en-US" altLang="zh-CN"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nSpc>
                <a:spcPct val="110000"/>
              </a:lnSpc>
            </a:pPr>
            <a:r>
              <a:rPr lang="en-US" altLang="zh-CN"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    3.</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巧用标点符号：文中多处用到了省略号，找出来，体会这些</a:t>
            </a:r>
            <a:r>
              <a:rPr lang="zh-CN" altLang="en-US" sz="28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省略号的不同用法</a:t>
            </a:r>
            <a:r>
              <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zh-CN" altLang="en-US" sz="2800" b="1" dirty="0" smtClean="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7620" y="-30480"/>
            <a:ext cx="9157970" cy="5228590"/>
          </a:xfrm>
          <a:prstGeom prst="rect">
            <a:avLst/>
          </a:prstGeom>
        </p:spPr>
      </p:pic>
      <p:sp>
        <p:nvSpPr>
          <p:cNvPr id="119810" name="文本占位符 119809"/>
          <p:cNvSpPr>
            <a:spLocks noGrp="1"/>
          </p:cNvSpPr>
          <p:nvPr>
            <p:ph type="body" idx="1"/>
          </p:nvPr>
        </p:nvSpPr>
        <p:spPr>
          <a:xfrm>
            <a:off x="327660" y="1671955"/>
            <a:ext cx="8208645" cy="1771650"/>
          </a:xfrm>
        </p:spPr>
        <p:txBody>
          <a:bodyPr/>
          <a:p>
            <a:pPr>
              <a:lnSpc>
                <a:spcPct val="120000"/>
              </a:lnSpc>
              <a:buNone/>
            </a:pPr>
            <a:r>
              <a:rPr lang="zh-CN" altLang="en-US" sz="3200" b="1" dirty="0">
                <a:solidFill>
                  <a:srgbClr val="FFFF00"/>
                </a:solidFill>
                <a:latin typeface="黑体" panose="02010609060101010101" pitchFamily="49" charset="-122"/>
                <a:ea typeface="黑体" panose="02010609060101010101" pitchFamily="49" charset="-122"/>
                <a:cs typeface="黑体" panose="02010609060101010101" pitchFamily="49" charset="-122"/>
              </a:rPr>
              <a:t>　　 </a:t>
            </a:r>
            <a:r>
              <a:rPr lang="zh-CN" altLang="en-US" sz="2800" b="1" dirty="0">
                <a:solidFill>
                  <a:srgbClr val="FFFF00"/>
                </a:solidFill>
                <a:latin typeface="黑体" panose="02010609060101010101" pitchFamily="49" charset="-122"/>
                <a:ea typeface="黑体" panose="02010609060101010101" pitchFamily="49" charset="-122"/>
                <a:cs typeface="黑体" panose="02010609060101010101" pitchFamily="49" charset="-122"/>
              </a:rPr>
              <a:t>桑娜告诉丈夫自己已经把孩子抱回家后，课文就戛然而止了。孩子的命运会怎样呢？桑娜与渔夫又会带领孩子怎样渡过一个又一个的难关呢？</a:t>
            </a:r>
            <a:endParaRPr lang="zh-CN" altLang="en-US" sz="2800" b="1" dirty="0">
              <a:solidFill>
                <a:srgbClr val="FFFF00"/>
              </a:solidFill>
              <a:latin typeface="黑体" panose="02010609060101010101" pitchFamily="49" charset="-122"/>
              <a:ea typeface="黑体" panose="02010609060101010101" pitchFamily="49" charset="-122"/>
              <a:cs typeface="黑体" panose="02010609060101010101" pitchFamily="49" charset="-122"/>
            </a:endParaRPr>
          </a:p>
        </p:txBody>
      </p:sp>
      <p:sp>
        <p:nvSpPr>
          <p:cNvPr id="119813" name="文本框 119812"/>
          <p:cNvSpPr txBox="1"/>
          <p:nvPr/>
        </p:nvSpPr>
        <p:spPr>
          <a:xfrm>
            <a:off x="1254760" y="702310"/>
            <a:ext cx="4098290" cy="553720"/>
          </a:xfrm>
          <a:prstGeom prst="rect">
            <a:avLst/>
          </a:prstGeom>
          <a:noFill/>
          <a:ln w="9525">
            <a:noFill/>
          </a:ln>
        </p:spPr>
        <p:txBody>
          <a:bodyPr wrap="square">
            <a:spAutoFit/>
          </a:bodyPr>
          <a:p>
            <a:pPr algn="l">
              <a:spcBef>
                <a:spcPct val="50000"/>
              </a:spcBef>
            </a:pPr>
            <a:r>
              <a:rPr lang="zh-CN" altLang="en-US" sz="3000" b="1" dirty="0">
                <a:solidFill>
                  <a:schemeClr val="bg1"/>
                </a:solidFill>
                <a:latin typeface="Arial" panose="020B0604020202020204" pitchFamily="34" charset="0"/>
                <a:ea typeface="黑体" panose="02010609060101010101" pitchFamily="49" charset="-122"/>
              </a:rPr>
              <a:t>小练笔：续写</a:t>
            </a:r>
            <a:r>
              <a:rPr lang="en-US" altLang="zh-CN" sz="3000" b="1" dirty="0">
                <a:solidFill>
                  <a:schemeClr val="bg1"/>
                </a:solidFill>
                <a:latin typeface="Arial" panose="020B0604020202020204" pitchFamily="34" charset="0"/>
                <a:ea typeface="黑体" panose="02010609060101010101" pitchFamily="49" charset="-122"/>
              </a:rPr>
              <a:t>《</a:t>
            </a:r>
            <a:r>
              <a:rPr lang="zh-CN" altLang="en-US" sz="3000" b="1" dirty="0">
                <a:solidFill>
                  <a:schemeClr val="bg1"/>
                </a:solidFill>
                <a:latin typeface="Arial" panose="020B0604020202020204" pitchFamily="34" charset="0"/>
                <a:ea typeface="黑体" panose="02010609060101010101" pitchFamily="49" charset="-122"/>
              </a:rPr>
              <a:t>穷人</a:t>
            </a:r>
            <a:r>
              <a:rPr lang="en-US" altLang="zh-CN" sz="3000" b="1">
                <a:solidFill>
                  <a:schemeClr val="bg1"/>
                </a:solidFill>
                <a:latin typeface="Arial" panose="020B0604020202020204" pitchFamily="34" charset="0"/>
                <a:ea typeface="黑体" panose="02010609060101010101" pitchFamily="49" charset="-122"/>
              </a:rPr>
              <a:t>》</a:t>
            </a:r>
            <a:endParaRPr lang="en-US" altLang="zh-CN" sz="3000" b="1">
              <a:solidFill>
                <a:schemeClr val="bg1"/>
              </a:solidFill>
              <a:latin typeface="Arial" panose="020B0604020202020204" pitchFamily="34" charset="0"/>
              <a:ea typeface="黑体" panose="02010609060101010101" pitchFamily="49"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038" y="710771"/>
            <a:ext cx="559476" cy="545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19810">
                                            <p:txEl>
                                              <p:charRg st="0" end="67"/>
                                            </p:txEl>
                                          </p:spTgt>
                                        </p:tgtEl>
                                        <p:attrNameLst>
                                          <p:attrName>style.visibility</p:attrName>
                                        </p:attrNameLst>
                                      </p:cBhvr>
                                      <p:to>
                                        <p:strVal val="visible"/>
                                      </p:to>
                                    </p:set>
                                    <p:anim calcmode="lin" valueType="num">
                                      <p:cBhvr>
                                        <p:cTn id="7" dur="500" fill="hold"/>
                                        <p:tgtEl>
                                          <p:spTgt spid="119810">
                                            <p:txEl>
                                              <p:charRg st="0" end="67"/>
                                            </p:txEl>
                                          </p:spTgt>
                                        </p:tgtEl>
                                        <p:attrNameLst>
                                          <p:attrName>ppt_w</p:attrName>
                                        </p:attrNameLst>
                                      </p:cBhvr>
                                      <p:tavLst>
                                        <p:tav tm="0">
                                          <p:val>
                                            <p:fltVal val="0.000000"/>
                                          </p:val>
                                        </p:tav>
                                        <p:tav tm="100000">
                                          <p:val>
                                            <p:strVal val="#ppt_w"/>
                                          </p:val>
                                        </p:tav>
                                      </p:tavLst>
                                    </p:anim>
                                    <p:anim calcmode="lin" valueType="num">
                                      <p:cBhvr>
                                        <p:cTn id="8" dur="500" fill="hold"/>
                                        <p:tgtEl>
                                          <p:spTgt spid="119810">
                                            <p:txEl>
                                              <p:charRg st="0" end="6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ChangeArrowheads="1"/>
          </p:cNvSpPr>
          <p:nvPr/>
        </p:nvSpPr>
        <p:spPr bwMode="auto">
          <a:xfrm>
            <a:off x="0" y="572029"/>
            <a:ext cx="138564" cy="284693"/>
          </a:xfrm>
          <a:prstGeom prst="rect">
            <a:avLst/>
          </a:prstGeom>
          <a:noFill/>
          <a:ln w="9525">
            <a:noFill/>
            <a:miter lim="800000"/>
          </a:ln>
          <a:effectLst/>
        </p:spPr>
        <p:txBody>
          <a:bodyPr vert="horz" wrap="none" lIns="68580" tIns="34290" rIns="68580" bIns="34290" numCol="1" anchor="ctr" anchorCtr="0" compatLnSpc="1">
            <a:spAutoFit/>
          </a:bodyPr>
          <a:lstStyle/>
          <a:p>
            <a:pPr fontAlgn="base">
              <a:spcBef>
                <a:spcPct val="0"/>
              </a:spcBef>
              <a:spcAft>
                <a:spcPct val="0"/>
              </a:spcAft>
            </a:pPr>
            <a:endParaRPr lang="zh-CN" altLang="zh-CN">
              <a:latin typeface="Arial" panose="020B0604020202020204" pitchFamily="34" charset="0"/>
              <a:ea typeface="宋体" panose="02010600030101010101" pitchFamily="2" charset="-122"/>
              <a:cs typeface="宋体" panose="02010600030101010101" pitchFamily="2" charset="-122"/>
            </a:endParaRPr>
          </a:p>
        </p:txBody>
      </p:sp>
      <p:sp>
        <p:nvSpPr>
          <p:cNvPr id="16" name="文本框 14"/>
          <p:cNvSpPr txBox="1"/>
          <p:nvPr/>
        </p:nvSpPr>
        <p:spPr>
          <a:xfrm>
            <a:off x="624428" y="411510"/>
            <a:ext cx="2219380"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结构梳理</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2083" y="479078"/>
            <a:ext cx="366860" cy="456338"/>
          </a:xfrm>
          <a:prstGeom prst="rect">
            <a:avLst/>
          </a:prstGeom>
        </p:spPr>
      </p:pic>
      <p:sp>
        <p:nvSpPr>
          <p:cNvPr id="22" name="文本框 19461"/>
          <p:cNvSpPr txBox="1">
            <a:spLocks noChangeArrowheads="1"/>
          </p:cNvSpPr>
          <p:nvPr/>
        </p:nvSpPr>
        <p:spPr bwMode="auto">
          <a:xfrm>
            <a:off x="1029476" y="2290738"/>
            <a:ext cx="8636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fontAlgn="base">
              <a:spcBef>
                <a:spcPct val="0"/>
              </a:spcBef>
              <a:spcAft>
                <a:spcPct val="0"/>
              </a:spcAft>
              <a:buFont typeface="Arial" panose="020B0604020202020204" pitchFamily="34" charset="0"/>
              <a:buNone/>
            </a:pPr>
            <a:r>
              <a:rPr lang="zh-CN" altLang="en-US" sz="3200" b="1" dirty="0" smtClean="0">
                <a:solidFill>
                  <a:schemeClr val="tx1"/>
                </a:solidFill>
                <a:latin typeface="黑体" panose="02010609060101010101" pitchFamily="49" charset="-122"/>
                <a:ea typeface="黑体" panose="02010609060101010101" pitchFamily="49" charset="-122"/>
              </a:rPr>
              <a:t>穷人</a:t>
            </a:r>
            <a:endParaRPr lang="zh-CN" altLang="en-US" sz="3200" b="1" dirty="0" smtClean="0">
              <a:solidFill>
                <a:schemeClr val="tx1"/>
              </a:solidFill>
              <a:latin typeface="黑体" panose="02010609060101010101" pitchFamily="49" charset="-122"/>
              <a:ea typeface="黑体" panose="02010609060101010101" pitchFamily="49" charset="-122"/>
            </a:endParaRPr>
          </a:p>
        </p:txBody>
      </p:sp>
      <p:sp>
        <p:nvSpPr>
          <p:cNvPr id="2" name="文本框 19463"/>
          <p:cNvSpPr txBox="1">
            <a:spLocks noChangeArrowheads="1"/>
          </p:cNvSpPr>
          <p:nvPr/>
        </p:nvSpPr>
        <p:spPr bwMode="auto">
          <a:xfrm>
            <a:off x="1928794" y="1067742"/>
            <a:ext cx="2733675"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fontAlgn="base">
              <a:spcBef>
                <a:spcPct val="0"/>
              </a:spcBef>
              <a:spcAft>
                <a:spcPct val="0"/>
              </a:spcAft>
              <a:buFont typeface="Arial" panose="020B0604020202020204" pitchFamily="34" charset="0"/>
              <a:buNone/>
            </a:pPr>
            <a:r>
              <a:rPr lang="zh-CN" altLang="en-US" sz="2800" b="1" dirty="0" smtClean="0">
                <a:solidFill>
                  <a:srgbClr val="FF0000"/>
                </a:solidFill>
                <a:latin typeface="楷体" panose="02010609060101010101" pitchFamily="49" charset="-122"/>
                <a:ea typeface="楷体" panose="02010609060101010101" pitchFamily="49" charset="-122"/>
              </a:rPr>
              <a:t>等待丈夫</a:t>
            </a:r>
            <a:endParaRPr lang="zh-CN" altLang="en-US" sz="2800" b="1" dirty="0" smtClean="0">
              <a:solidFill>
                <a:srgbClr val="FF0000"/>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endParaRPr lang="zh-CN" altLang="en-US" sz="2800" b="1" dirty="0" smtClean="0">
              <a:solidFill>
                <a:srgbClr val="FF0000"/>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endParaRPr lang="zh-CN" altLang="en-US" sz="2800" b="1" dirty="0" smtClean="0">
              <a:solidFill>
                <a:srgbClr val="FF0000"/>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r>
              <a:rPr lang="zh-CN" altLang="en-US" sz="2800" b="1" dirty="0" smtClean="0">
                <a:solidFill>
                  <a:srgbClr val="FF0000"/>
                </a:solidFill>
                <a:latin typeface="楷体" panose="02010609060101010101" pitchFamily="49" charset="-122"/>
                <a:ea typeface="楷体" panose="02010609060101010101" pitchFamily="49" charset="-122"/>
              </a:rPr>
              <a:t>抱回孤儿</a:t>
            </a:r>
            <a:endParaRPr lang="zh-CN" altLang="en-US" sz="2800" b="1" dirty="0" smtClean="0">
              <a:solidFill>
                <a:srgbClr val="FF0000"/>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endParaRPr lang="zh-CN" altLang="en-US" sz="2800" b="1" dirty="0" smtClean="0">
              <a:solidFill>
                <a:srgbClr val="FF0000"/>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endParaRPr lang="zh-CN" altLang="en-US" sz="2800" b="1" dirty="0" smtClean="0">
              <a:solidFill>
                <a:srgbClr val="FF0000"/>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endParaRPr lang="zh-CN" altLang="en-US" sz="1200" b="1" dirty="0" smtClean="0">
              <a:solidFill>
                <a:srgbClr val="FF0000"/>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r>
              <a:rPr lang="zh-CN" altLang="en-US" sz="2800" b="1" dirty="0" smtClean="0">
                <a:solidFill>
                  <a:srgbClr val="FF0000"/>
                </a:solidFill>
                <a:latin typeface="楷体" panose="02010609060101010101" pitchFamily="49" charset="-122"/>
                <a:ea typeface="楷体" panose="02010609060101010101" pitchFamily="49" charset="-122"/>
              </a:rPr>
              <a:t>丈夫归来</a:t>
            </a:r>
            <a:endParaRPr lang="zh-CN" altLang="en-US" sz="2800" b="1" dirty="0" smtClean="0">
              <a:solidFill>
                <a:srgbClr val="FF0000"/>
              </a:solidFill>
              <a:latin typeface="楷体" panose="02010609060101010101" pitchFamily="49" charset="-122"/>
              <a:ea typeface="楷体" panose="02010609060101010101" pitchFamily="49" charset="-122"/>
            </a:endParaRPr>
          </a:p>
        </p:txBody>
      </p:sp>
      <p:sp>
        <p:nvSpPr>
          <p:cNvPr id="35" name="文本框 19465"/>
          <p:cNvSpPr txBox="1">
            <a:spLocks noChangeArrowheads="1"/>
          </p:cNvSpPr>
          <p:nvPr/>
        </p:nvSpPr>
        <p:spPr bwMode="auto">
          <a:xfrm>
            <a:off x="4040155" y="850325"/>
            <a:ext cx="2397943"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屋外寒风呼啸</a:t>
            </a:r>
            <a:endParaRPr lang="zh-CN" altLang="en-US" sz="2400" b="1" dirty="0" smtClean="0">
              <a:solidFill>
                <a:schemeClr val="tx1"/>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屋内温暖舒适</a:t>
            </a:r>
            <a:endParaRPr lang="zh-CN" altLang="en-US" sz="2400" b="1" dirty="0" smtClean="0">
              <a:solidFill>
                <a:schemeClr val="tx1"/>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焦急盼望归来</a:t>
            </a:r>
            <a:endParaRPr lang="zh-CN" altLang="en-US" sz="2400" b="1" dirty="0" smtClean="0">
              <a:solidFill>
                <a:schemeClr val="tx1"/>
              </a:solidFill>
              <a:latin typeface="楷体" panose="02010609060101010101" pitchFamily="49" charset="-122"/>
              <a:ea typeface="楷体" panose="02010609060101010101" pitchFamily="49" charset="-122"/>
            </a:endParaRPr>
          </a:p>
        </p:txBody>
      </p:sp>
      <p:sp>
        <p:nvSpPr>
          <p:cNvPr id="37" name="文本框 19467"/>
          <p:cNvSpPr txBox="1">
            <a:spLocks noChangeArrowheads="1"/>
          </p:cNvSpPr>
          <p:nvPr/>
        </p:nvSpPr>
        <p:spPr bwMode="auto">
          <a:xfrm>
            <a:off x="4013802" y="2256384"/>
            <a:ext cx="3359894"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探望生病邻居</a:t>
            </a:r>
            <a:endParaRPr lang="zh-CN" altLang="en-US" sz="2400" b="1" dirty="0" smtClean="0">
              <a:solidFill>
                <a:schemeClr val="tx1"/>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母亲死孩子睡</a:t>
            </a:r>
            <a:endParaRPr lang="zh-CN" altLang="en-US" sz="2400" b="1" dirty="0" smtClean="0">
              <a:solidFill>
                <a:schemeClr val="tx1"/>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抱回孤儿</a:t>
            </a:r>
            <a:endParaRPr lang="zh-CN" altLang="en-US" sz="2400" b="1" dirty="0" smtClean="0">
              <a:solidFill>
                <a:schemeClr val="tx1"/>
              </a:solidFill>
              <a:latin typeface="楷体" panose="02010609060101010101" pitchFamily="49" charset="-122"/>
              <a:ea typeface="楷体" panose="02010609060101010101" pitchFamily="49" charset="-122"/>
            </a:endParaRPr>
          </a:p>
        </p:txBody>
      </p:sp>
      <p:sp>
        <p:nvSpPr>
          <p:cNvPr id="39" name="文本框 19469"/>
          <p:cNvSpPr txBox="1">
            <a:spLocks noChangeArrowheads="1"/>
          </p:cNvSpPr>
          <p:nvPr/>
        </p:nvSpPr>
        <p:spPr bwMode="auto">
          <a:xfrm>
            <a:off x="3989320" y="3658890"/>
            <a:ext cx="2157413"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谈话交流实情</a:t>
            </a:r>
            <a:endParaRPr lang="zh-CN" altLang="en-US" sz="2400" b="1" dirty="0" smtClean="0">
              <a:solidFill>
                <a:schemeClr val="tx1"/>
              </a:solidFill>
              <a:latin typeface="楷体" panose="02010609060101010101" pitchFamily="49" charset="-122"/>
              <a:ea typeface="楷体" panose="02010609060101010101" pitchFamily="49" charset="-122"/>
            </a:endParaRPr>
          </a:p>
          <a:p>
            <a:pPr fontAlgn="base">
              <a:spcBef>
                <a:spcPct val="0"/>
              </a:spcBef>
              <a:spcAft>
                <a:spcPct val="0"/>
              </a:spcAft>
              <a:buFont typeface="Arial" panose="020B0604020202020204" pitchFamily="34" charset="0"/>
              <a:buNone/>
            </a:pPr>
            <a:r>
              <a:rPr lang="zh-CN" altLang="en-US" sz="2400" b="1" dirty="0" smtClean="0">
                <a:solidFill>
                  <a:schemeClr val="tx1"/>
                </a:solidFill>
                <a:latin typeface="楷体" panose="02010609060101010101" pitchFamily="49" charset="-122"/>
                <a:ea typeface="楷体" panose="02010609060101010101" pitchFamily="49" charset="-122"/>
              </a:rPr>
              <a:t>决定收养孤儿</a:t>
            </a:r>
            <a:endParaRPr lang="zh-CN" altLang="en-US" sz="2400" b="1" dirty="0" smtClean="0">
              <a:solidFill>
                <a:schemeClr val="tx1"/>
              </a:solidFill>
              <a:latin typeface="楷体" panose="02010609060101010101" pitchFamily="49" charset="-122"/>
              <a:ea typeface="楷体" panose="02010609060101010101" pitchFamily="49" charset="-122"/>
            </a:endParaRPr>
          </a:p>
        </p:txBody>
      </p:sp>
      <p:sp>
        <p:nvSpPr>
          <p:cNvPr id="20" name="右大括号 19"/>
          <p:cNvSpPr/>
          <p:nvPr/>
        </p:nvSpPr>
        <p:spPr>
          <a:xfrm>
            <a:off x="6358255" y="996315"/>
            <a:ext cx="76200" cy="3335020"/>
          </a:xfrm>
          <a:prstGeom prst="rightBrace">
            <a:avLst/>
          </a:prstGeom>
          <a:solidFill>
            <a:srgbClr val="FF0000"/>
          </a:solidFill>
          <a:ln w="38100" cap="rnd" cmpd="sng">
            <a:solidFill>
              <a:srgbClr val="FF0000"/>
            </a:solidFill>
            <a:prstDash val="solid"/>
            <a:round/>
            <a:headEnd type="none" w="sm" len="sm"/>
            <a:tailEnd type="diamond"/>
          </a:ln>
          <a:effectLst/>
        </p:spPr>
        <p:style>
          <a:lnRef idx="1">
            <a:schemeClr val="accent3"/>
          </a:lnRef>
          <a:fillRef idx="0">
            <a:schemeClr val="accent3"/>
          </a:fillRef>
          <a:effectRef idx="0">
            <a:schemeClr val="accent3"/>
          </a:effectRef>
          <a:fontRef idx="minor">
            <a:schemeClr val="tx1"/>
          </a:fontRef>
        </p:style>
        <p:txBody>
          <a:bodyPr rtlCol="0" anchor="ctr"/>
          <a:p>
            <a:pPr algn="ctr"/>
            <a:endParaRPr lang="zh-CN" altLang="en-US" dirty="0">
              <a:solidFill>
                <a:srgbClr val="FF0000"/>
              </a:solidFill>
            </a:endParaRPr>
          </a:p>
        </p:txBody>
      </p:sp>
      <p:sp>
        <p:nvSpPr>
          <p:cNvPr id="26" name="右大括号 25"/>
          <p:cNvSpPr/>
          <p:nvPr/>
        </p:nvSpPr>
        <p:spPr>
          <a:xfrm flipH="1">
            <a:off x="1808480" y="1306830"/>
            <a:ext cx="85090" cy="3057525"/>
          </a:xfrm>
          <a:prstGeom prst="rightBrace">
            <a:avLst/>
          </a:prstGeom>
          <a:solidFill>
            <a:srgbClr val="FF0000"/>
          </a:solidFill>
          <a:ln w="38100" cap="rnd" cmpd="sng">
            <a:solidFill>
              <a:srgbClr val="FF0000"/>
            </a:solidFill>
            <a:prstDash val="solid"/>
            <a:round/>
            <a:headEnd type="none" w="sm" len="sm"/>
            <a:tailEnd type="diamond"/>
          </a:ln>
          <a:effectLst/>
        </p:spPr>
        <p:style>
          <a:lnRef idx="1">
            <a:schemeClr val="accent3"/>
          </a:lnRef>
          <a:fillRef idx="0">
            <a:schemeClr val="accent3"/>
          </a:fillRef>
          <a:effectRef idx="0">
            <a:schemeClr val="accent3"/>
          </a:effectRef>
          <a:fontRef idx="minor">
            <a:schemeClr val="tx1"/>
          </a:fontRef>
        </p:style>
        <p:txBody>
          <a:bodyPr rtlCol="0" anchor="ctr"/>
          <a:p>
            <a:pPr algn="ctr"/>
            <a:endParaRPr lang="zh-CN" altLang="en-US" dirty="0">
              <a:solidFill>
                <a:srgbClr val="FF0000"/>
              </a:solidFill>
            </a:endParaRPr>
          </a:p>
        </p:txBody>
      </p:sp>
      <p:sp>
        <p:nvSpPr>
          <p:cNvPr id="3" name="右大括号 2"/>
          <p:cNvSpPr/>
          <p:nvPr/>
        </p:nvSpPr>
        <p:spPr>
          <a:xfrm flipH="1">
            <a:off x="3929058" y="996304"/>
            <a:ext cx="71438" cy="928694"/>
          </a:xfrm>
          <a:prstGeom prst="rightBrace">
            <a:avLst/>
          </a:prstGeom>
          <a:solidFill>
            <a:srgbClr val="FF0000"/>
          </a:solidFill>
          <a:ln w="38100" cap="rnd" cmpd="sng">
            <a:solidFill>
              <a:srgbClr val="FF0000"/>
            </a:solidFill>
            <a:prstDash val="solid"/>
            <a:round/>
            <a:headEnd type="none" w="sm" len="sm"/>
            <a:tailEnd type="diamond"/>
          </a:ln>
          <a:effectLst/>
        </p:spPr>
        <p:style>
          <a:lnRef idx="1">
            <a:schemeClr val="accent3"/>
          </a:lnRef>
          <a:fillRef idx="0">
            <a:schemeClr val="accent3"/>
          </a:fillRef>
          <a:effectRef idx="0">
            <a:schemeClr val="accent3"/>
          </a:effectRef>
          <a:fontRef idx="minor">
            <a:schemeClr val="tx1"/>
          </a:fontRef>
        </p:style>
        <p:txBody>
          <a:bodyPr rtlCol="0" anchor="ctr"/>
          <a:p>
            <a:pPr algn="ctr"/>
            <a:endParaRPr lang="zh-CN" altLang="en-US" dirty="0">
              <a:solidFill>
                <a:srgbClr val="FF0000"/>
              </a:solidFill>
            </a:endParaRPr>
          </a:p>
        </p:txBody>
      </p:sp>
      <p:sp>
        <p:nvSpPr>
          <p:cNvPr id="28" name="右大括号 27"/>
          <p:cNvSpPr/>
          <p:nvPr/>
        </p:nvSpPr>
        <p:spPr>
          <a:xfrm flipH="1">
            <a:off x="3929058" y="2425064"/>
            <a:ext cx="71438" cy="928694"/>
          </a:xfrm>
          <a:prstGeom prst="rightBrace">
            <a:avLst/>
          </a:prstGeom>
          <a:solidFill>
            <a:srgbClr val="FF0000"/>
          </a:solidFill>
          <a:ln w="38100" cap="rnd" cmpd="sng">
            <a:solidFill>
              <a:srgbClr val="FF0000"/>
            </a:solidFill>
            <a:prstDash val="solid"/>
            <a:round/>
            <a:headEnd type="none" w="sm" len="sm"/>
            <a:tailEnd type="diamond"/>
          </a:ln>
          <a:effectLst/>
        </p:spPr>
        <p:style>
          <a:lnRef idx="1">
            <a:schemeClr val="accent3"/>
          </a:lnRef>
          <a:fillRef idx="0">
            <a:schemeClr val="accent3"/>
          </a:fillRef>
          <a:effectRef idx="0">
            <a:schemeClr val="accent3"/>
          </a:effectRef>
          <a:fontRef idx="minor">
            <a:schemeClr val="tx1"/>
          </a:fontRef>
        </p:style>
        <p:txBody>
          <a:bodyPr rtlCol="0" anchor="ctr"/>
          <a:p>
            <a:pPr algn="ctr"/>
            <a:endParaRPr lang="zh-CN" altLang="en-US" dirty="0">
              <a:solidFill>
                <a:srgbClr val="FF0000"/>
              </a:solidFill>
            </a:endParaRPr>
          </a:p>
        </p:txBody>
      </p:sp>
      <p:sp>
        <p:nvSpPr>
          <p:cNvPr id="29" name="右大括号 28"/>
          <p:cNvSpPr/>
          <p:nvPr/>
        </p:nvSpPr>
        <p:spPr>
          <a:xfrm flipH="1">
            <a:off x="3852545" y="3782695"/>
            <a:ext cx="76200" cy="548640"/>
          </a:xfrm>
          <a:prstGeom prst="rightBrace">
            <a:avLst/>
          </a:prstGeom>
          <a:solidFill>
            <a:srgbClr val="FF0000"/>
          </a:solidFill>
          <a:ln w="38100" cap="rnd" cmpd="sng">
            <a:solidFill>
              <a:srgbClr val="FF0000"/>
            </a:solidFill>
            <a:prstDash val="solid"/>
            <a:round/>
            <a:headEnd type="none" w="sm" len="sm"/>
            <a:tailEnd type="diamond"/>
          </a:ln>
          <a:effectLst/>
        </p:spPr>
        <p:style>
          <a:lnRef idx="1">
            <a:schemeClr val="accent3"/>
          </a:lnRef>
          <a:fillRef idx="0">
            <a:schemeClr val="accent3"/>
          </a:fillRef>
          <a:effectRef idx="0">
            <a:schemeClr val="accent3"/>
          </a:effectRef>
          <a:fontRef idx="minor">
            <a:schemeClr val="tx1"/>
          </a:fontRef>
        </p:style>
        <p:txBody>
          <a:bodyPr rtlCol="0" anchor="ctr"/>
          <a:p>
            <a:pPr algn="ctr"/>
            <a:endParaRPr lang="zh-CN" altLang="en-US" dirty="0">
              <a:solidFill>
                <a:srgbClr val="FF0000"/>
              </a:solidFill>
            </a:endParaRPr>
          </a:p>
        </p:txBody>
      </p:sp>
      <p:sp>
        <p:nvSpPr>
          <p:cNvPr id="30" name="文本框 19469"/>
          <p:cNvSpPr txBox="1">
            <a:spLocks noChangeArrowheads="1"/>
          </p:cNvSpPr>
          <p:nvPr/>
        </p:nvSpPr>
        <p:spPr bwMode="auto">
          <a:xfrm>
            <a:off x="6581154" y="2256469"/>
            <a:ext cx="2157413"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fontAlgn="base">
              <a:spcBef>
                <a:spcPct val="0"/>
              </a:spcBef>
              <a:spcAft>
                <a:spcPct val="0"/>
              </a:spcAft>
              <a:buFont typeface="Arial" panose="020B0604020202020204" pitchFamily="34" charset="0"/>
              <a:buNone/>
            </a:pPr>
            <a:r>
              <a:rPr lang="zh-CN" altLang="en-US" sz="2800" b="1" dirty="0" smtClean="0">
                <a:solidFill>
                  <a:schemeClr val="tx1"/>
                </a:solidFill>
                <a:latin typeface="黑体" panose="02010609060101010101" pitchFamily="49" charset="-122"/>
                <a:ea typeface="黑体" panose="02010609060101010101" pitchFamily="49" charset="-122"/>
              </a:rPr>
              <a:t>生活穷苦</a:t>
            </a:r>
            <a:endParaRPr lang="en-US" altLang="zh-CN" sz="2800" b="1" dirty="0" smtClean="0">
              <a:solidFill>
                <a:schemeClr val="tx1"/>
              </a:solidFill>
              <a:latin typeface="黑体" panose="02010609060101010101" pitchFamily="49" charset="-122"/>
              <a:ea typeface="黑体" panose="02010609060101010101" pitchFamily="49" charset="-122"/>
            </a:endParaRPr>
          </a:p>
          <a:p>
            <a:pPr fontAlgn="base">
              <a:spcBef>
                <a:spcPct val="0"/>
              </a:spcBef>
              <a:spcAft>
                <a:spcPct val="0"/>
              </a:spcAft>
              <a:buFont typeface="Arial" panose="020B0604020202020204" pitchFamily="34" charset="0"/>
              <a:buNone/>
            </a:pPr>
            <a:r>
              <a:rPr lang="zh-CN" altLang="en-US" sz="2800" b="1" dirty="0" smtClean="0">
                <a:solidFill>
                  <a:schemeClr val="tx1"/>
                </a:solidFill>
                <a:latin typeface="黑体" panose="02010609060101010101" pitchFamily="49" charset="-122"/>
                <a:ea typeface="黑体" panose="02010609060101010101" pitchFamily="49" charset="-122"/>
              </a:rPr>
              <a:t>淳朴善良</a:t>
            </a:r>
            <a:endParaRPr lang="zh-CN" altLang="en-US" sz="2800" b="1" dirty="0" smtClean="0">
              <a:solidFill>
                <a:schemeClr val="tx1"/>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left)">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p:bldP spid="35" grpId="0"/>
      <p:bldP spid="37" grpId="0"/>
      <p:bldP spid="39" grpId="0"/>
      <p:bldP spid="20" grpId="0" bldLvl="0" animBg="1"/>
      <p:bldP spid="26" grpId="0" bldLvl="0" animBg="1"/>
      <p:bldP spid="3" grpId="0" bldLvl="0" animBg="1"/>
      <p:bldP spid="28" grpId="0" bldLvl="0" animBg="1"/>
      <p:bldP spid="29" grpId="0" bldLvl="0" animBg="1"/>
      <p:bldP spid="3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179" y="1269368"/>
            <a:ext cx="8208912" cy="2135505"/>
          </a:xfrm>
          <a:prstGeom prst="rect">
            <a:avLst/>
          </a:prstGeom>
          <a:solidFill>
            <a:schemeClr val="accent6">
              <a:lumMod val="40000"/>
              <a:lumOff val="60000"/>
              <a:alpha val="61000"/>
            </a:schemeClr>
          </a:solidFill>
        </p:spPr>
        <p:txBody>
          <a:bodyPr wrap="square" lIns="68580" tIns="34290" rIns="68580" bIns="34290" rtlCol="0">
            <a:spAutoFit/>
          </a:bodyPr>
          <a:lstStyle/>
          <a:p>
            <a:pPr lvl="0" indent="647700" defTabSz="914400">
              <a:lnSpc>
                <a:spcPct val="12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rPr>
              <a:t>课文讲述的是（       </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），在邻居西蒙死后，（      </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）她的两个孩子的故事，反映了沙俄专制统治下的社会现实，表现了桑娜和渔夫（     </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          ）的</a:t>
            </a:r>
            <a:r>
              <a:rPr lang="zh-CN" altLang="en-US" sz="2800" b="1" dirty="0">
                <a:latin typeface="楷体" panose="02010609060101010101" pitchFamily="49" charset="-122"/>
                <a:ea typeface="楷体" panose="02010609060101010101" pitchFamily="49" charset="-122"/>
                <a:cs typeface="楷体" panose="02010609060101010101" pitchFamily="49" charset="-122"/>
              </a:rPr>
              <a:t>美好品质。</a:t>
            </a:r>
            <a:r>
              <a:rPr lang="zh-CN" altLang="en-US" sz="2800" dirty="0">
                <a:latin typeface="微软雅黑" panose="020B0503020204020204" charset="-122"/>
              </a:rPr>
              <a:t> </a:t>
            </a:r>
            <a:endParaRPr lang="zh-CN" altLang="en-US" sz="2800" dirty="0">
              <a:latin typeface="微软雅黑" panose="020B0503020204020204" charset="-122"/>
            </a:endParaRPr>
          </a:p>
        </p:txBody>
      </p:sp>
      <p:grpSp>
        <p:nvGrpSpPr>
          <p:cNvPr id="3" name="组合 2"/>
          <p:cNvGrpSpPr/>
          <p:nvPr/>
        </p:nvGrpSpPr>
        <p:grpSpPr>
          <a:xfrm>
            <a:off x="331204" y="431548"/>
            <a:ext cx="2605662" cy="577080"/>
            <a:chOff x="179512" y="459256"/>
            <a:chExt cx="2463064" cy="487529"/>
          </a:xfrm>
        </p:grpSpPr>
        <p:sp>
          <p:nvSpPr>
            <p:cNvPr id="4" name="文本框 14"/>
            <p:cNvSpPr txBox="1"/>
            <p:nvPr/>
          </p:nvSpPr>
          <p:spPr>
            <a:xfrm>
              <a:off x="605819" y="459256"/>
              <a:ext cx="2036757" cy="487529"/>
            </a:xfrm>
            <a:prstGeom prst="rect">
              <a:avLst/>
            </a:prstGeom>
            <a:noFill/>
          </p:spPr>
          <p:txBody>
            <a:bodyPr wrap="square" lIns="68580" tIns="34290" rIns="68580" bIns="34290" rtlCol="0">
              <a:spAutoFit/>
            </a:bodyPr>
            <a:lstStyle/>
            <a:p>
              <a:r>
                <a:rPr lang="zh-CN" altLang="en-US" sz="3300" b="1" dirty="0">
                  <a:solidFill>
                    <a:srgbClr val="875000"/>
                  </a:solidFill>
                  <a:latin typeface="幼圆" panose="02010509060101010101" pitchFamily="49" charset="-122"/>
                  <a:ea typeface="幼圆" panose="02010509060101010101" pitchFamily="49" charset="-122"/>
                </a:rPr>
                <a:t>主题概括</a:t>
              </a:r>
              <a:endParaRPr lang="zh-CN" altLang="en-US" sz="3300" b="1" dirty="0">
                <a:solidFill>
                  <a:srgbClr val="875000"/>
                </a:solidFill>
                <a:latin typeface="幼圆" panose="02010509060101010101" pitchFamily="49" charset="-122"/>
                <a:ea typeface="幼圆" panose="02010509060101010101" pitchFamily="49"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7"/>
              <a:ext cx="366860" cy="456338"/>
            </a:xfrm>
            <a:prstGeom prst="rect">
              <a:avLst/>
            </a:prstGeom>
          </p:spPr>
        </p:pic>
      </p:grpSp>
      <p:sp>
        <p:nvSpPr>
          <p:cNvPr id="16" name="TextBox 7"/>
          <p:cNvSpPr txBox="1"/>
          <p:nvPr/>
        </p:nvSpPr>
        <p:spPr>
          <a:xfrm>
            <a:off x="3594115" y="1319980"/>
            <a:ext cx="2709396" cy="523220"/>
          </a:xfrm>
          <a:prstGeom prst="rect">
            <a:avLst/>
          </a:prstGeom>
          <a:noFill/>
        </p:spPr>
        <p:txBody>
          <a:bodyPr wrap="none" rtlCol="0">
            <a:spAutoFit/>
          </a:bodyPr>
          <a:lstStyle/>
          <a:p>
            <a:r>
              <a:rPr lang="zh-CN" altLang="en-US" sz="2800" b="1" dirty="0">
                <a:solidFill>
                  <a:srgbClr val="FF0000"/>
                </a:solidFill>
                <a:latin typeface="楷体" panose="02010609060101010101" pitchFamily="49" charset="-122"/>
                <a:ea typeface="楷体" panose="02010609060101010101" pitchFamily="49" charset="-122"/>
              </a:rPr>
              <a:t>渔夫和妻子桑娜</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17" name="文本框 16"/>
          <p:cNvSpPr txBox="1"/>
          <p:nvPr/>
        </p:nvSpPr>
        <p:spPr>
          <a:xfrm>
            <a:off x="2338221" y="1843105"/>
            <a:ext cx="1627369" cy="523220"/>
          </a:xfrm>
          <a:prstGeom prst="rect">
            <a:avLst/>
          </a:prstGeom>
          <a:noFill/>
        </p:spPr>
        <p:txBody>
          <a:bodyPr wrap="none" rtlCol="0">
            <a:spAutoFit/>
          </a:bodyPr>
          <a:lstStyle/>
          <a:p>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主动收养</a:t>
            </a:r>
            <a:endParaRPr lang="zh-CN" altLang="en-US" sz="28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8" name="矩形 17"/>
          <p:cNvSpPr/>
          <p:nvPr/>
        </p:nvSpPr>
        <p:spPr>
          <a:xfrm>
            <a:off x="1074468" y="2862215"/>
            <a:ext cx="2088232" cy="521970"/>
          </a:xfrm>
          <a:prstGeom prst="rect">
            <a:avLst/>
          </a:prstGeom>
        </p:spPr>
        <p:txBody>
          <a:bodyPr wrap="square">
            <a:spAutoFit/>
          </a:bodyPr>
          <a:lstStyle/>
          <a:p>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勤劳善良</a:t>
            </a:r>
            <a:endPar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
        <p:nvSpPr>
          <p:cNvPr id="11" name="矩形 10"/>
          <p:cNvSpPr/>
          <p:nvPr/>
        </p:nvSpPr>
        <p:spPr>
          <a:xfrm>
            <a:off x="4057799" y="2861806"/>
            <a:ext cx="1627369" cy="523220"/>
          </a:xfrm>
          <a:prstGeom prst="rect">
            <a:avLst/>
          </a:prstGeom>
        </p:spPr>
        <p:txBody>
          <a:bodyPr wrap="none">
            <a:spAutoFit/>
          </a:bodyPr>
          <a:lstStyle/>
          <a:p>
            <a:r>
              <a:rPr lang="zh-CN" altLang="en-US" sz="2800" b="1" dirty="0">
                <a:solidFill>
                  <a:srgbClr val="FF0000"/>
                </a:solidFill>
                <a:latin typeface="楷体" panose="02010609060101010101" pitchFamily="49" charset="-122"/>
                <a:ea typeface="楷体" panose="02010609060101010101" pitchFamily="49" charset="-122"/>
                <a:cs typeface="楷体" panose="02010609060101010101" pitchFamily="49" charset="-122"/>
              </a:rPr>
              <a:t>乐于助人</a:t>
            </a:r>
            <a:endParaRPr lang="zh-CN" altLang="en-US"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6" grpId="0"/>
      <p:bldP spid="17" grpId="0"/>
      <p:bldP spid="18" grpId="0"/>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35" y="-4445"/>
            <a:ext cx="9128760" cy="5147945"/>
          </a:xfrm>
          <a:prstGeom prst="rect">
            <a:avLst/>
          </a:prstGeom>
        </p:spPr>
      </p:pic>
      <p:sp>
        <p:nvSpPr>
          <p:cNvPr id="5" name="矩形 4"/>
          <p:cNvSpPr/>
          <p:nvPr/>
        </p:nvSpPr>
        <p:spPr>
          <a:xfrm>
            <a:off x="1182286" y="1372002"/>
            <a:ext cx="6411784" cy="2264410"/>
          </a:xfrm>
          <a:prstGeom prst="rect">
            <a:avLst/>
          </a:prstGeom>
        </p:spPr>
        <p:txBody>
          <a:bodyPr wrap="square" lIns="68580" tIns="34290" rIns="68580" bIns="34290">
            <a:spAutoFit/>
          </a:bodyPr>
          <a:lstStyle/>
          <a:p>
            <a:pPr>
              <a:lnSpc>
                <a:spcPct val="120000"/>
              </a:lnSpc>
            </a:pPr>
            <a:r>
              <a:rPr lang="zh-CN" altLang="en-US" sz="3200" b="1" dirty="0">
                <a:latin typeface="楷体" panose="02010609060101010101" pitchFamily="49" charset="-122"/>
                <a:ea typeface="楷体" panose="02010609060101010101" pitchFamily="49" charset="-122"/>
              </a:rPr>
              <a:t>贫穷的人往往富于仁慈。</a:t>
            </a:r>
            <a:endParaRPr lang="en-US" altLang="zh-CN" sz="3200" b="1" dirty="0">
              <a:latin typeface="楷体" panose="02010609060101010101" pitchFamily="49" charset="-122"/>
              <a:ea typeface="楷体" panose="02010609060101010101" pitchFamily="49" charset="-122"/>
            </a:endParaRPr>
          </a:p>
          <a:p>
            <a:pPr algn="r">
              <a:lnSpc>
                <a:spcPct val="120000"/>
              </a:lnSpc>
            </a:pPr>
            <a:r>
              <a:rPr lang="en-US" altLang="zh-CN" sz="2700" b="1" dirty="0">
                <a:latin typeface="楷体" panose="02010609060101010101" pitchFamily="49" charset="-122"/>
                <a:ea typeface="楷体" panose="02010609060101010101" pitchFamily="49" charset="-122"/>
              </a:rPr>
              <a:t>——</a:t>
            </a:r>
            <a:r>
              <a:rPr lang="zh-CN" altLang="en-US" sz="2700" b="1" dirty="0">
                <a:latin typeface="楷体" panose="02010609060101010101" pitchFamily="49" charset="-122"/>
                <a:ea typeface="楷体" panose="02010609060101010101" pitchFamily="49" charset="-122"/>
              </a:rPr>
              <a:t>海明威</a:t>
            </a:r>
            <a:endParaRPr lang="en-US" altLang="zh-CN" sz="2800" b="1" dirty="0">
              <a:latin typeface="楷体" panose="02010609060101010101" pitchFamily="49" charset="-122"/>
              <a:ea typeface="楷体" panose="02010609060101010101" pitchFamily="49" charset="-122"/>
            </a:endParaRPr>
          </a:p>
          <a:p>
            <a:pPr>
              <a:lnSpc>
                <a:spcPct val="120000"/>
              </a:lnSpc>
            </a:pPr>
            <a:r>
              <a:rPr lang="zh-CN" altLang="en-US" sz="3200" b="1" dirty="0">
                <a:latin typeface="楷体" panose="02010609060101010101" pitchFamily="49" charset="-122"/>
                <a:ea typeface="楷体" panose="02010609060101010101" pitchFamily="49" charset="-122"/>
              </a:rPr>
              <a:t>贫穷造成了饥饿</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也造成了英雄。</a:t>
            </a:r>
            <a:endParaRPr lang="en-US" altLang="zh-CN" sz="3200" b="1" dirty="0">
              <a:latin typeface="楷体" panose="02010609060101010101" pitchFamily="49" charset="-122"/>
              <a:ea typeface="楷体" panose="02010609060101010101" pitchFamily="49" charset="-122"/>
            </a:endParaRPr>
          </a:p>
          <a:p>
            <a:pPr algn="r">
              <a:lnSpc>
                <a:spcPct val="120000"/>
              </a:lnSpc>
            </a:pPr>
            <a:r>
              <a:rPr lang="en-US" altLang="zh-CN" sz="27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莫扎特</a:t>
            </a:r>
            <a:endParaRPr lang="zh-CN" altLang="en-US" sz="2700" b="1" dirty="0">
              <a:latin typeface="楷体" panose="02010609060101010101" pitchFamily="49" charset="-122"/>
              <a:ea typeface="楷体" panose="02010609060101010101" pitchFamily="49" charset="-122"/>
            </a:endParaRPr>
          </a:p>
        </p:txBody>
      </p:sp>
      <p:sp>
        <p:nvSpPr>
          <p:cNvPr id="6" name="文本框 14"/>
          <p:cNvSpPr txBox="1"/>
          <p:nvPr/>
        </p:nvSpPr>
        <p:spPr>
          <a:xfrm>
            <a:off x="839693" y="411510"/>
            <a:ext cx="1931348" cy="561692"/>
          </a:xfrm>
          <a:prstGeom prst="rect">
            <a:avLst/>
          </a:prstGeom>
          <a:noFill/>
        </p:spPr>
        <p:txBody>
          <a:bodyPr wrap="square" lIns="68580" tIns="34290" rIns="68580" bIns="34290" rtlCol="0">
            <a:spAutoFit/>
          </a:bodyPr>
          <a:lstStyle/>
          <a:p>
            <a:r>
              <a:rPr lang="zh-CN" altLang="en-US" sz="3200" b="1" dirty="0">
                <a:solidFill>
                  <a:srgbClr val="875000"/>
                </a:solidFill>
                <a:latin typeface="幼圆" panose="02010509060101010101" pitchFamily="49" charset="-122"/>
                <a:ea typeface="幼圆" panose="02010509060101010101" pitchFamily="49" charset="-122"/>
              </a:rPr>
              <a:t>拓展延伸</a:t>
            </a:r>
            <a:endParaRPr lang="zh-CN" altLang="en-US" sz="3200" b="1" dirty="0">
              <a:solidFill>
                <a:srgbClr val="875000"/>
              </a:solidFill>
              <a:latin typeface="幼圆" panose="02010509060101010101" pitchFamily="49" charset="-122"/>
              <a:ea typeface="幼圆" panose="02010509060101010101" pitchFamily="49"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777" y="464187"/>
            <a:ext cx="366860" cy="45633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4633" y="1923576"/>
            <a:ext cx="8475654" cy="1618615"/>
          </a:xfrm>
          <a:prstGeom prst="rect">
            <a:avLst/>
          </a:prstGeom>
        </p:spPr>
        <p:txBody>
          <a:bodyPr wrap="square" lIns="68580" tIns="34290" rIns="68580" bIns="34290">
            <a:spAutoFit/>
          </a:bodyPr>
          <a:lstStyle/>
          <a:p>
            <a:pPr indent="457200">
              <a:lnSpc>
                <a:spcPct val="120000"/>
              </a:lnSpc>
            </a:pPr>
            <a:r>
              <a:rPr lang="zh-CN" altLang="en-US"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    </a:t>
            </a:r>
            <a:r>
              <a:rPr lang="zh-CN" altLang="en-US" sz="2800" b="1" dirty="0" smtClean="0">
                <a:solidFill>
                  <a:srgbClr val="0000FF"/>
                </a:solidFill>
                <a:latin typeface="楷体" panose="02010609060101010101" pitchFamily="49" charset="-122"/>
                <a:ea typeface="楷体" panose="02010609060101010101" pitchFamily="49" charset="-122"/>
                <a:cs typeface="楷体" panose="02010609060101010101" pitchFamily="49" charset="-122"/>
              </a:rPr>
              <a:t>抱怨</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　   埋怨</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a:p>
            <a:pPr indent="457200">
              <a:lnSpc>
                <a:spcPct val="120000"/>
              </a:lnSpc>
            </a:pPr>
            <a:r>
              <a:rPr lang="en-US" altLang="zh-CN" sz="2800" b="1" dirty="0" smtClean="0">
                <a:latin typeface="楷体" panose="02010609060101010101" pitchFamily="49" charset="-122"/>
                <a:ea typeface="楷体" panose="02010609060101010101" pitchFamily="49" charset="-122"/>
                <a:cs typeface="楷体" panose="02010609060101010101" pitchFamily="49" charset="-122"/>
              </a:rPr>
              <a:t>1.</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你</a:t>
            </a:r>
            <a:r>
              <a:rPr lang="zh-CN" altLang="en-US" sz="2800" b="1" dirty="0">
                <a:latin typeface="楷体" panose="02010609060101010101" pitchFamily="49" charset="-122"/>
                <a:ea typeface="楷体" panose="02010609060101010101" pitchFamily="49" charset="-122"/>
                <a:cs typeface="楷体" panose="02010609060101010101" pitchFamily="49" charset="-122"/>
              </a:rPr>
              <a:t>没做好只能怪自己不争气，不该</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　）别人。</a:t>
            </a:r>
            <a:endParaRPr lang="zh-CN" altLang="en-US" sz="2800" b="1" dirty="0">
              <a:latin typeface="楷体" panose="02010609060101010101" pitchFamily="49" charset="-122"/>
              <a:ea typeface="楷体" panose="02010609060101010101" pitchFamily="49" charset="-122"/>
              <a:cs typeface="楷体" panose="02010609060101010101" pitchFamily="49" charset="-122"/>
            </a:endParaRPr>
          </a:p>
          <a:p>
            <a:pPr indent="457200">
              <a:lnSpc>
                <a:spcPct val="120000"/>
              </a:lnSpc>
            </a:pPr>
            <a:r>
              <a:rPr lang="en-US" altLang="zh-CN" sz="2800" b="1" dirty="0" smtClean="0">
                <a:latin typeface="楷体" panose="02010609060101010101" pitchFamily="49" charset="-122"/>
                <a:ea typeface="楷体" panose="02010609060101010101" pitchFamily="49" charset="-122"/>
                <a:cs typeface="楷体" panose="02010609060101010101" pitchFamily="49" charset="-122"/>
              </a:rPr>
              <a:t>2.</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我</a:t>
            </a:r>
            <a:r>
              <a:rPr lang="zh-CN" altLang="en-US" sz="2800" b="1" dirty="0">
                <a:latin typeface="楷体" panose="02010609060101010101" pitchFamily="49" charset="-122"/>
                <a:ea typeface="楷体" panose="02010609060101010101" pitchFamily="49" charset="-122"/>
                <a:cs typeface="楷体" panose="02010609060101010101" pitchFamily="49" charset="-122"/>
              </a:rPr>
              <a:t>（　</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小明睡过了头，没能搭上清早的班车</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a:t>
            </a:r>
            <a:endParaRPr lang="zh-CN" altLang="en-US" sz="2800" b="1" dirty="0" smtClean="0">
              <a:latin typeface="楷体" panose="02010609060101010101" pitchFamily="49" charset="-122"/>
              <a:ea typeface="楷体" panose="02010609060101010101" pitchFamily="49" charset="-122"/>
              <a:cs typeface="楷体" panose="02010609060101010101" pitchFamily="49" charset="-122"/>
            </a:endParaRPr>
          </a:p>
        </p:txBody>
      </p:sp>
      <p:sp>
        <p:nvSpPr>
          <p:cNvPr id="3" name="矩形 2"/>
          <p:cNvSpPr/>
          <p:nvPr/>
        </p:nvSpPr>
        <p:spPr>
          <a:xfrm>
            <a:off x="344818" y="1177735"/>
            <a:ext cx="7107502" cy="521970"/>
          </a:xfrm>
          <a:prstGeom prst="rect">
            <a:avLst/>
          </a:prstGeom>
        </p:spPr>
        <p:txBody>
          <a:bodyPr wrap="square">
            <a:spAutoFit/>
          </a:bodyPr>
          <a:lstStyle/>
          <a:p>
            <a:r>
              <a:rPr lang="zh-CN" altLang="en-US" sz="2800" dirty="0" smtClean="0">
                <a:latin typeface="黑体" panose="02010609060101010101" pitchFamily="49" charset="-122"/>
                <a:ea typeface="黑体" panose="02010609060101010101" pitchFamily="49" charset="-122"/>
              </a:rPr>
              <a:t>一、选择正确的词语填空。</a:t>
            </a:r>
            <a:endParaRPr lang="en-US" altLang="zh-CN" sz="2800" dirty="0" smtClean="0">
              <a:latin typeface="黑体" panose="02010609060101010101" pitchFamily="49" charset="-122"/>
              <a:ea typeface="黑体" panose="02010609060101010101" pitchFamily="49" charset="-122"/>
            </a:endParaRPr>
          </a:p>
        </p:txBody>
      </p:sp>
      <p:grpSp>
        <p:nvGrpSpPr>
          <p:cNvPr id="6" name="组合 4"/>
          <p:cNvGrpSpPr/>
          <p:nvPr/>
        </p:nvGrpSpPr>
        <p:grpSpPr>
          <a:xfrm>
            <a:off x="134634" y="379002"/>
            <a:ext cx="2722854" cy="594263"/>
            <a:chOff x="179512" y="411510"/>
            <a:chExt cx="2376264" cy="509015"/>
          </a:xfrm>
        </p:grpSpPr>
        <p:sp>
          <p:nvSpPr>
            <p:cNvPr id="7" name="文本框 14"/>
            <p:cNvSpPr txBox="1"/>
            <p:nvPr/>
          </p:nvSpPr>
          <p:spPr>
            <a:xfrm>
              <a:off x="624428" y="411510"/>
              <a:ext cx="1931348" cy="493325"/>
            </a:xfrm>
            <a:prstGeom prst="rect">
              <a:avLst/>
            </a:prstGeom>
            <a:noFill/>
          </p:spPr>
          <p:txBody>
            <a:bodyPr wrap="square" lIns="68580" tIns="34290" rIns="68580" bIns="34290" rtlCol="0">
              <a:spAutoFit/>
            </a:bodyPr>
            <a:lstStyle/>
            <a:p>
              <a:r>
                <a:rPr lang="zh-CN" altLang="en-US" sz="3300" b="1" dirty="0">
                  <a:solidFill>
                    <a:srgbClr val="875000"/>
                  </a:solidFill>
                  <a:latin typeface="幼圆" panose="02010509060101010101" pitchFamily="49" charset="-122"/>
                  <a:ea typeface="幼圆" panose="02010509060101010101" pitchFamily="49" charset="-122"/>
                </a:rPr>
                <a:t>课堂演练</a:t>
              </a:r>
              <a:endParaRPr lang="zh-CN" altLang="en-US" sz="3300" b="1" dirty="0">
                <a:solidFill>
                  <a:srgbClr val="875000"/>
                </a:solidFill>
                <a:latin typeface="幼圆" panose="02010509060101010101" pitchFamily="49" charset="-122"/>
                <a:ea typeface="幼圆" panose="02010509060101010101" pitchFamily="49"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9512" y="464186"/>
              <a:ext cx="366860" cy="456339"/>
            </a:xfrm>
            <a:prstGeom prst="rect">
              <a:avLst/>
            </a:prstGeom>
          </p:spPr>
        </p:pic>
      </p:grpSp>
      <p:sp>
        <p:nvSpPr>
          <p:cNvPr id="9" name="矩形 8"/>
          <p:cNvSpPr/>
          <p:nvPr/>
        </p:nvSpPr>
        <p:spPr>
          <a:xfrm>
            <a:off x="6592767" y="2441203"/>
            <a:ext cx="999490" cy="583565"/>
          </a:xfrm>
          <a:prstGeom prst="rect">
            <a:avLst/>
          </a:prstGeom>
        </p:spPr>
        <p:txBody>
          <a:bodyPr wrap="none">
            <a:spAutoFit/>
          </a:bodyPr>
          <a:lstStyle/>
          <a:p>
            <a:r>
              <a:rPr lang="zh-CN" altLang="en-US" sz="3200" b="1" dirty="0">
                <a:solidFill>
                  <a:srgbClr val="FF0000"/>
                </a:solidFill>
                <a:latin typeface="楷体" panose="02010609060101010101" pitchFamily="49" charset="-122"/>
                <a:ea typeface="楷体" panose="02010609060101010101" pitchFamily="49" charset="-122"/>
              </a:rPr>
              <a:t>抱怨</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1" name="矩形 10"/>
          <p:cNvSpPr/>
          <p:nvPr/>
        </p:nvSpPr>
        <p:spPr>
          <a:xfrm>
            <a:off x="1606798" y="2958174"/>
            <a:ext cx="999490" cy="583565"/>
          </a:xfrm>
          <a:prstGeom prst="rect">
            <a:avLst/>
          </a:prstGeom>
        </p:spPr>
        <p:txBody>
          <a:bodyPr wrap="none">
            <a:spAutoFit/>
          </a:bodyPr>
          <a:lstStyle/>
          <a:p>
            <a:r>
              <a:rPr lang="zh-CN" altLang="en-US" sz="3200" b="1" dirty="0">
                <a:solidFill>
                  <a:srgbClr val="FF0000"/>
                </a:solidFill>
                <a:latin typeface="楷体" panose="02010609060101010101" pitchFamily="49" charset="-122"/>
                <a:ea typeface="楷体" panose="02010609060101010101" pitchFamily="49" charset="-122"/>
              </a:rPr>
              <a:t>埋怨</a:t>
            </a:r>
            <a:endParaRPr lang="zh-CN" altLang="en-US" sz="32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fade">
                                      <p:cBhvr>
                                        <p:cTn id="24"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8613" y="752636"/>
            <a:ext cx="8475654" cy="2997200"/>
          </a:xfrm>
          <a:prstGeom prst="rect">
            <a:avLst/>
          </a:prstGeom>
        </p:spPr>
        <p:txBody>
          <a:bodyPr wrap="square" lIns="68580" tIns="34290" rIns="68580" bIns="34290">
            <a:spAutoFit/>
          </a:bodyPr>
          <a:lstStyle/>
          <a:p>
            <a:pPr indent="457200" algn="ctr">
              <a:lnSpc>
                <a:spcPct val="120000"/>
              </a:lnSpc>
            </a:pP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宁可</a:t>
            </a: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也</a:t>
            </a: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　与其</a:t>
            </a: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不如</a:t>
            </a: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　</a:t>
            </a:r>
            <a:endPar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endParaRPr>
          </a:p>
          <a:p>
            <a:pPr indent="457200" algn="ctr">
              <a:lnSpc>
                <a:spcPct val="120000"/>
              </a:lnSpc>
            </a:pP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尽管</a:t>
            </a: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a:t>
            </a:r>
            <a:r>
              <a:rPr lang="zh-CN" altLang="en-US"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还是</a:t>
            </a:r>
            <a:r>
              <a:rPr lang="en-US" altLang="zh-CN" sz="2800" b="1" dirty="0">
                <a:solidFill>
                  <a:srgbClr val="0000FF"/>
                </a:solidFill>
                <a:latin typeface="楷体" panose="02010609060101010101" pitchFamily="49" charset="-122"/>
                <a:ea typeface="楷体" panose="02010609060101010101" pitchFamily="49" charset="-122"/>
                <a:cs typeface="楷体" panose="02010609060101010101" pitchFamily="49" charset="-122"/>
              </a:rPr>
              <a:t>……</a:t>
            </a:r>
            <a:endParaRPr lang="en-US" altLang="zh-CN" sz="2800" b="1" dirty="0">
              <a:latin typeface="楷体" panose="02010609060101010101" pitchFamily="49" charset="-122"/>
              <a:ea typeface="楷体" panose="02010609060101010101" pitchFamily="49" charset="-122"/>
              <a:cs typeface="楷体" panose="02010609060101010101" pitchFamily="49" charset="-122"/>
            </a:endParaRPr>
          </a:p>
          <a:p>
            <a:pPr indent="457200">
              <a:lnSpc>
                <a:spcPct val="110000"/>
              </a:lnSpc>
            </a:pPr>
            <a:r>
              <a:rPr lang="en-US" altLang="zh-CN" sz="2800" b="1" dirty="0" smtClean="0">
                <a:latin typeface="楷体" panose="02010609060101010101" pitchFamily="49" charset="-122"/>
                <a:ea typeface="楷体" panose="02010609060101010101" pitchFamily="49" charset="-122"/>
                <a:cs typeface="楷体" panose="02010609060101010101" pitchFamily="49" charset="-122"/>
              </a:rPr>
              <a:t> 3.</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桑娜</a:t>
            </a:r>
            <a:r>
              <a:rPr lang="zh-CN" altLang="en-US" sz="2800" b="1" dirty="0">
                <a:latin typeface="楷体" panose="02010609060101010101" pitchFamily="49" charset="-122"/>
                <a:ea typeface="楷体" panose="02010609060101010101" pitchFamily="49" charset="-122"/>
                <a:cs typeface="楷体" panose="02010609060101010101" pitchFamily="49" charset="-122"/>
              </a:rPr>
              <a:t>一家</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生活十分艰难</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决定收养西蒙的孩子</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a:t>
            </a:r>
            <a:r>
              <a:rPr lang="zh-CN" altLang="en-US" sz="2800" b="1" dirty="0">
                <a:latin typeface="楷体" panose="02010609060101010101" pitchFamily="49" charset="-122"/>
                <a:ea typeface="楷体" panose="02010609060101010101" pitchFamily="49" charset="-122"/>
                <a:cs typeface="楷体" panose="02010609060101010101" pitchFamily="49" charset="-122"/>
              </a:rPr>
              <a:t>　</a:t>
            </a:r>
            <a:endParaRPr lang="en-US" altLang="zh-CN" sz="2800" b="1" dirty="0" smtClean="0">
              <a:latin typeface="楷体" panose="02010609060101010101" pitchFamily="49" charset="-122"/>
              <a:ea typeface="楷体" panose="02010609060101010101" pitchFamily="49" charset="-122"/>
              <a:cs typeface="楷体" panose="02010609060101010101" pitchFamily="49" charset="-122"/>
            </a:endParaRPr>
          </a:p>
          <a:p>
            <a:pPr indent="457200">
              <a:lnSpc>
                <a:spcPct val="110000"/>
              </a:lnSpc>
            </a:pPr>
            <a:r>
              <a:rPr lang="en-US" altLang="zh-CN" sz="2800" b="1" dirty="0" smtClean="0">
                <a:latin typeface="楷体" panose="02010609060101010101" pitchFamily="49" charset="-122"/>
                <a:ea typeface="楷体" panose="02010609060101010101" pitchFamily="49" charset="-122"/>
                <a:cs typeface="楷体" panose="02010609060101010101" pitchFamily="49" charset="-122"/>
              </a:rPr>
              <a:t>  4</a:t>
            </a:r>
            <a:r>
              <a:rPr lang="en-US" altLang="zh-CN" sz="2800" b="1" dirty="0">
                <a:latin typeface="楷体" panose="02010609060101010101" pitchFamily="49" charset="-122"/>
                <a:ea typeface="楷体" panose="02010609060101010101" pitchFamily="49" charset="-122"/>
                <a:cs typeface="楷体" panose="02010609060101010101" pitchFamily="49" charset="-122"/>
              </a:rPr>
              <a:t>.</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渔夫（</a:t>
            </a:r>
            <a:r>
              <a:rPr lang="zh-CN" altLang="en-US" sz="2800" b="1" dirty="0">
                <a:latin typeface="楷体" panose="02010609060101010101" pitchFamily="49" charset="-122"/>
                <a:ea typeface="楷体" panose="02010609060101010101" pitchFamily="49" charset="-122"/>
                <a:cs typeface="楷体" panose="02010609060101010101" pitchFamily="49" charset="-122"/>
              </a:rPr>
              <a:t>　    ）自己多受些苦</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      ）</a:t>
            </a:r>
            <a:r>
              <a:rPr lang="zh-CN" altLang="en-US" sz="2800" b="1" dirty="0">
                <a:latin typeface="楷体" panose="02010609060101010101" pitchFamily="49" charset="-122"/>
                <a:ea typeface="楷体" panose="02010609060101010101" pitchFamily="49" charset="-122"/>
                <a:cs typeface="楷体" panose="02010609060101010101" pitchFamily="49" charset="-122"/>
              </a:rPr>
              <a:t>要把西蒙的孩子</a:t>
            </a:r>
            <a:r>
              <a:rPr lang="zh-CN" altLang="en-US" sz="2800" b="1" dirty="0" smtClean="0">
                <a:latin typeface="楷体" panose="02010609060101010101" pitchFamily="49" charset="-122"/>
                <a:ea typeface="楷体" panose="02010609060101010101" pitchFamily="49" charset="-122"/>
                <a:cs typeface="楷体" panose="02010609060101010101" pitchFamily="49" charset="-122"/>
              </a:rPr>
              <a:t>抱回家中抚养。</a:t>
            </a:r>
            <a:endParaRPr lang="zh-CN" altLang="en-US" sz="2800" b="1" dirty="0" smtClean="0">
              <a:latin typeface="楷体" panose="02010609060101010101" pitchFamily="49" charset="-122"/>
              <a:ea typeface="楷体" panose="02010609060101010101" pitchFamily="49" charset="-122"/>
              <a:cs typeface="楷体" panose="02010609060101010101" pitchFamily="49" charset="-122"/>
            </a:endParaRPr>
          </a:p>
        </p:txBody>
      </p:sp>
      <p:sp>
        <p:nvSpPr>
          <p:cNvPr id="13" name="矩形 12"/>
          <p:cNvSpPr/>
          <p:nvPr/>
        </p:nvSpPr>
        <p:spPr>
          <a:xfrm>
            <a:off x="3110158" y="1742806"/>
            <a:ext cx="999490" cy="583565"/>
          </a:xfrm>
          <a:prstGeom prst="rect">
            <a:avLst/>
          </a:prstGeom>
        </p:spPr>
        <p:txBody>
          <a:bodyPr wrap="none">
            <a:spAutoFit/>
          </a:bodyPr>
          <a:lstStyle/>
          <a:p>
            <a:r>
              <a:rPr lang="zh-CN" altLang="en-US" sz="3200" b="1" dirty="0">
                <a:solidFill>
                  <a:srgbClr val="FF0000"/>
                </a:solidFill>
                <a:latin typeface="楷体" panose="02010609060101010101" pitchFamily="49" charset="-122"/>
                <a:ea typeface="楷体" panose="02010609060101010101" pitchFamily="49" charset="-122"/>
              </a:rPr>
              <a:t>尽管</a:t>
            </a:r>
            <a:endParaRPr lang="zh-CN" altLang="en-US" sz="3200" b="1" dirty="0">
              <a:solidFill>
                <a:srgbClr val="FF0000"/>
              </a:solidFill>
              <a:latin typeface="楷体" panose="02010609060101010101" pitchFamily="49" charset="-122"/>
              <a:ea typeface="楷体" panose="02010609060101010101" pitchFamily="49" charset="-122"/>
            </a:endParaRPr>
          </a:p>
        </p:txBody>
      </p:sp>
      <p:sp>
        <p:nvSpPr>
          <p:cNvPr id="12" name="矩形 11"/>
          <p:cNvSpPr/>
          <p:nvPr/>
        </p:nvSpPr>
        <p:spPr>
          <a:xfrm>
            <a:off x="7535035" y="1742806"/>
            <a:ext cx="999490" cy="583565"/>
          </a:xfrm>
          <a:prstGeom prst="rect">
            <a:avLst/>
          </a:prstGeom>
        </p:spPr>
        <p:txBody>
          <a:bodyPr wrap="none">
            <a:spAutoFit/>
          </a:bodyPr>
          <a:lstStyle/>
          <a:p>
            <a:r>
              <a:rPr lang="zh-CN" altLang="en-US" sz="3200" b="1" dirty="0" smtClean="0">
                <a:solidFill>
                  <a:srgbClr val="FF0000"/>
                </a:solidFill>
                <a:latin typeface="楷体" panose="02010609060101010101" pitchFamily="49" charset="-122"/>
                <a:ea typeface="楷体" panose="02010609060101010101" pitchFamily="49" charset="-122"/>
              </a:rPr>
              <a:t>还是</a:t>
            </a:r>
            <a:endParaRPr lang="zh-CN" altLang="en-US" sz="3200" b="1" dirty="0" smtClean="0">
              <a:solidFill>
                <a:srgbClr val="FF0000"/>
              </a:solidFill>
              <a:latin typeface="楷体" panose="02010609060101010101" pitchFamily="49" charset="-122"/>
              <a:ea typeface="楷体" panose="02010609060101010101" pitchFamily="49" charset="-122"/>
            </a:endParaRPr>
          </a:p>
        </p:txBody>
      </p:sp>
      <p:sp>
        <p:nvSpPr>
          <p:cNvPr id="14" name="矩形 13"/>
          <p:cNvSpPr/>
          <p:nvPr/>
        </p:nvSpPr>
        <p:spPr>
          <a:xfrm>
            <a:off x="2529984" y="2654769"/>
            <a:ext cx="999490" cy="583565"/>
          </a:xfrm>
          <a:prstGeom prst="rect">
            <a:avLst/>
          </a:prstGeom>
        </p:spPr>
        <p:txBody>
          <a:bodyPr wrap="none">
            <a:spAutoFit/>
          </a:bodyPr>
          <a:lstStyle/>
          <a:p>
            <a:r>
              <a:rPr lang="zh-CN" altLang="en-US" sz="3200" b="1" dirty="0" smtClean="0">
                <a:solidFill>
                  <a:srgbClr val="FF0000"/>
                </a:solidFill>
                <a:latin typeface="楷体" panose="02010609060101010101" pitchFamily="49" charset="-122"/>
                <a:ea typeface="楷体" panose="02010609060101010101" pitchFamily="49" charset="-122"/>
              </a:rPr>
              <a:t>宁可</a:t>
            </a:r>
            <a:endParaRPr lang="zh-CN" altLang="en-US" sz="3200" b="1" dirty="0" smtClean="0">
              <a:solidFill>
                <a:srgbClr val="FF0000"/>
              </a:solidFill>
              <a:latin typeface="楷体" panose="02010609060101010101" pitchFamily="49" charset="-122"/>
              <a:ea typeface="楷体" panose="02010609060101010101" pitchFamily="49" charset="-122"/>
            </a:endParaRPr>
          </a:p>
        </p:txBody>
      </p:sp>
      <p:sp>
        <p:nvSpPr>
          <p:cNvPr id="15" name="矩形 14"/>
          <p:cNvSpPr/>
          <p:nvPr/>
        </p:nvSpPr>
        <p:spPr>
          <a:xfrm>
            <a:off x="6943838" y="2654769"/>
            <a:ext cx="591185" cy="583565"/>
          </a:xfrm>
          <a:prstGeom prst="rect">
            <a:avLst/>
          </a:prstGeom>
        </p:spPr>
        <p:txBody>
          <a:bodyPr wrap="none">
            <a:spAutoFit/>
          </a:bodyPr>
          <a:lstStyle/>
          <a:p>
            <a:r>
              <a:rPr lang="zh-CN" altLang="en-US" sz="3200" b="1" dirty="0" smtClean="0">
                <a:solidFill>
                  <a:srgbClr val="FF0000"/>
                </a:solidFill>
                <a:latin typeface="楷体" panose="02010609060101010101" pitchFamily="49" charset="-122"/>
                <a:ea typeface="楷体" panose="02010609060101010101" pitchFamily="49" charset="-122"/>
              </a:rPr>
              <a:t>也</a:t>
            </a:r>
            <a:endParaRPr lang="zh-CN" altLang="en-US" sz="3200" b="1" dirty="0" smtClean="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2" grpId="0"/>
      <p:bldP spid="14" grpId="0"/>
      <p:bldP spid="1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13435" y="958850"/>
            <a:ext cx="7517765" cy="977265"/>
          </a:xfrm>
          <a:prstGeom prst="rect">
            <a:avLst/>
          </a:prstGeom>
        </p:spPr>
        <p:txBody>
          <a:bodyPr wrap="square">
            <a:spAutoFit/>
          </a:bodyPr>
          <a:lstStyle/>
          <a:p>
            <a:pPr defTabSz="914400">
              <a:lnSpc>
                <a:spcPct val="120000"/>
              </a:lnSpc>
              <a:buClr>
                <a:srgbClr val="0070C0"/>
              </a:buClr>
            </a:pPr>
            <a:r>
              <a:rPr lang="en-US" altLang="zh-CN"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A.</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表明心理活动的时断时续</a:t>
            </a:r>
            <a:r>
              <a:rPr lang="zh-CN" altLang="en-US"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 </a:t>
            </a:r>
            <a:r>
              <a:rPr lang="en-US" altLang="zh-CN"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B.</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表示省略递增的次数</a:t>
            </a:r>
            <a:r>
              <a:rPr lang="zh-CN" altLang="en-US"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a:t>
            </a:r>
            <a:endParaRPr lang="zh-CN" altLang="en-US"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endParaRPr>
          </a:p>
          <a:p>
            <a:pPr defTabSz="914400">
              <a:lnSpc>
                <a:spcPct val="120000"/>
              </a:lnSpc>
              <a:buClr>
                <a:srgbClr val="0070C0"/>
              </a:buClr>
            </a:pPr>
            <a:r>
              <a:rPr lang="en-US" altLang="zh-CN"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C.</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表示语意的跳跃</a:t>
            </a:r>
            <a:r>
              <a:rPr lang="zh-CN" altLang="en-US"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 </a:t>
            </a:r>
            <a:r>
              <a:rPr lang="en-US" altLang="zh-CN" sz="2400" b="1" dirty="0" smtClean="0">
                <a:solidFill>
                  <a:srgbClr val="0000FF"/>
                </a:solidFill>
                <a:latin typeface="宋体" panose="02010600030101010101" pitchFamily="2" charset="-122"/>
                <a:ea typeface="宋体" panose="02010600030101010101" pitchFamily="2" charset="-122"/>
                <a:cs typeface="宋体" panose="02010600030101010101" pitchFamily="2" charset="-122"/>
              </a:rPr>
              <a:t>D.</a:t>
            </a:r>
            <a:r>
              <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rPr>
              <a:t>表示说话结巴，欲言又止。</a:t>
            </a:r>
            <a:endParaRPr lang="zh-CN" altLang="en-US" sz="2400" b="1" dirty="0">
              <a:solidFill>
                <a:srgbClr val="0000FF"/>
              </a:solidFill>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177800" y="436880"/>
            <a:ext cx="6765925" cy="521970"/>
          </a:xfrm>
          <a:prstGeom prst="rect">
            <a:avLst/>
          </a:prstGeom>
          <a:noFill/>
        </p:spPr>
        <p:txBody>
          <a:bodyPr wrap="square" rtlCol="0">
            <a:spAutoFit/>
          </a:bodyPr>
          <a:lstStyle/>
          <a:p>
            <a:r>
              <a:rPr lang="zh-CN" altLang="en-US" sz="2800" dirty="0" smtClean="0">
                <a:latin typeface="黑体" panose="02010609060101010101" pitchFamily="49" charset="-122"/>
                <a:ea typeface="黑体" panose="02010609060101010101" pitchFamily="49" charset="-122"/>
              </a:rPr>
              <a:t>二、</a:t>
            </a:r>
            <a:r>
              <a:rPr lang="zh-CN" altLang="en-US" sz="2800" dirty="0">
                <a:latin typeface="黑体" panose="02010609060101010101" pitchFamily="49" charset="-122"/>
                <a:ea typeface="黑体" panose="02010609060101010101" pitchFamily="49" charset="-122"/>
              </a:rPr>
              <a:t>下列句子中</a:t>
            </a:r>
            <a:r>
              <a:rPr lang="zh-CN" altLang="en-US" sz="2800" dirty="0" smtClean="0">
                <a:latin typeface="黑体" panose="02010609060101010101" pitchFamily="49" charset="-122"/>
                <a:ea typeface="黑体" panose="02010609060101010101" pitchFamily="49" charset="-122"/>
              </a:rPr>
              <a:t>省略号的作用是什么？</a:t>
            </a:r>
            <a:endParaRPr lang="zh-CN" altLang="en-US" sz="2800" dirty="0" smtClean="0">
              <a:latin typeface="黑体" panose="02010609060101010101" pitchFamily="49" charset="-122"/>
              <a:ea typeface="黑体" panose="02010609060101010101" pitchFamily="49" charset="-122"/>
            </a:endParaRPr>
          </a:p>
        </p:txBody>
      </p:sp>
      <p:sp>
        <p:nvSpPr>
          <p:cNvPr id="2" name="矩形 1"/>
          <p:cNvSpPr/>
          <p:nvPr/>
        </p:nvSpPr>
        <p:spPr>
          <a:xfrm>
            <a:off x="356548" y="1939459"/>
            <a:ext cx="8430717" cy="2676525"/>
          </a:xfrm>
          <a:prstGeom prst="rect">
            <a:avLst/>
          </a:prstGeom>
        </p:spPr>
        <p:txBody>
          <a:bodyPr wrap="square">
            <a:spAutoFit/>
          </a:bodyPr>
          <a:lstStyle/>
          <a:p>
            <a:pPr indent="612140"/>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1.</a:t>
            </a:r>
            <a:r>
              <a:rPr lang="zh-CN" altLang="en-US" sz="2400" b="1" dirty="0" smtClean="0">
                <a:latin typeface="楷体" panose="02010609060101010101" pitchFamily="49" charset="-122"/>
                <a:ea typeface="楷体" panose="02010609060101010101" pitchFamily="49" charset="-122"/>
                <a:cs typeface="楷体" panose="02010609060101010101" pitchFamily="49" charset="-122"/>
                <a:sym typeface="+mn-ea"/>
              </a:rPr>
              <a:t>古老</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的钟发哑地敲了十下，十一下</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rPr>
              <a:t>（　　）</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a:p>
            <a:pPr indent="612140"/>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2.</a:t>
            </a:r>
            <a:r>
              <a:rPr lang="zh-CN" altLang="en-US" sz="2400" b="1" dirty="0" smtClean="0">
                <a:latin typeface="楷体" panose="02010609060101010101" pitchFamily="49" charset="-122"/>
                <a:ea typeface="楷体" panose="02010609060101010101" pitchFamily="49" charset="-122"/>
                <a:cs typeface="楷体" panose="02010609060101010101" pitchFamily="49" charset="-122"/>
                <a:sym typeface="+mn-ea"/>
              </a:rPr>
              <a:t>是</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他来啦？</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不，还没来！</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为什么把他们抱过来啊？</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他会揍我的！那也活该，我自作自受</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嗯，揍我一顿也好！</a:t>
            </a:r>
            <a:r>
              <a:rPr lang="zh-CN" altLang="en-US" sz="2400" b="1" dirty="0">
                <a:latin typeface="楷体" panose="02010609060101010101" pitchFamily="49" charset="-122"/>
                <a:ea typeface="楷体" panose="02010609060101010101" pitchFamily="49" charset="-122"/>
                <a:cs typeface="楷体" panose="02010609060101010101" pitchFamily="49" charset="-122"/>
              </a:rPr>
              <a:t>（　　）</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a:p>
            <a:pPr indent="612140"/>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3.</a:t>
            </a:r>
            <a:r>
              <a:rPr lang="zh-CN" altLang="en-US" sz="2400" b="1" dirty="0" smtClean="0">
                <a:latin typeface="楷体" panose="02010609060101010101" pitchFamily="49" charset="-122"/>
                <a:ea typeface="楷体" panose="02010609060101010101" pitchFamily="49" charset="-122"/>
                <a:cs typeface="楷体" panose="02010609060101010101" pitchFamily="49" charset="-122"/>
                <a:sym typeface="+mn-ea"/>
              </a:rPr>
              <a:t>我</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嘛</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缝缝补补</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rPr>
              <a:t>（　　）</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a:p>
            <a:pPr indent="612140"/>
            <a:r>
              <a:rPr lang="en-US" altLang="zh-CN" sz="2400" b="1" dirty="0" smtClean="0">
                <a:latin typeface="楷体" panose="02010609060101010101" pitchFamily="49" charset="-122"/>
                <a:ea typeface="楷体" panose="02010609060101010101" pitchFamily="49" charset="-122"/>
                <a:cs typeface="楷体" panose="02010609060101010101" pitchFamily="49" charset="-122"/>
              </a:rPr>
              <a:t>4.</a:t>
            </a:r>
            <a:r>
              <a:rPr lang="zh-CN" altLang="en-US" sz="2400" b="1" dirty="0" smtClean="0">
                <a:latin typeface="楷体" panose="02010609060101010101" pitchFamily="49" charset="-122"/>
                <a:ea typeface="楷体" panose="02010609060101010101" pitchFamily="49" charset="-122"/>
                <a:cs typeface="楷体" panose="02010609060101010101" pitchFamily="49" charset="-122"/>
                <a:sym typeface="+mn-ea"/>
              </a:rPr>
              <a:t>谢谢</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上帝，总算活着回来啦。</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sym typeface="+mn-ea"/>
              </a:rPr>
              <a:t>我不在，你在家做些什么呢</a:t>
            </a:r>
            <a:r>
              <a:rPr lang="en-US" altLang="zh-CN" sz="2400" b="1" dirty="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2400" b="1" dirty="0">
                <a:latin typeface="楷体" panose="02010609060101010101" pitchFamily="49" charset="-122"/>
                <a:ea typeface="楷体" panose="02010609060101010101" pitchFamily="49" charset="-122"/>
                <a:cs typeface="楷体" panose="02010609060101010101" pitchFamily="49" charset="-122"/>
              </a:rPr>
              <a:t>（　　</a:t>
            </a:r>
            <a:r>
              <a:rPr lang="zh-CN" altLang="en-US" sz="2400" b="1" dirty="0" smtClean="0">
                <a:latin typeface="楷体" panose="02010609060101010101" pitchFamily="49" charset="-122"/>
                <a:ea typeface="楷体" panose="02010609060101010101" pitchFamily="49" charset="-122"/>
                <a:cs typeface="楷体" panose="02010609060101010101" pitchFamily="49" charset="-122"/>
              </a:rPr>
              <a:t>）</a:t>
            </a:r>
            <a:endParaRPr lang="zh-CN" altLang="en-US" sz="2400" b="1" dirty="0">
              <a:latin typeface="楷体" panose="02010609060101010101" pitchFamily="49" charset="-122"/>
              <a:ea typeface="楷体" panose="02010609060101010101" pitchFamily="49" charset="-122"/>
              <a:cs typeface="楷体" panose="02010609060101010101" pitchFamily="49" charset="-122"/>
            </a:endParaRPr>
          </a:p>
        </p:txBody>
      </p:sp>
      <p:sp>
        <p:nvSpPr>
          <p:cNvPr id="3" name="矩形 2"/>
          <p:cNvSpPr/>
          <p:nvPr/>
        </p:nvSpPr>
        <p:spPr>
          <a:xfrm>
            <a:off x="2685197" y="3032631"/>
            <a:ext cx="401072" cy="461665"/>
          </a:xfrm>
          <a:prstGeom prst="rect">
            <a:avLst/>
          </a:prstGeom>
        </p:spPr>
        <p:txBody>
          <a:bodyPr wrap="none">
            <a:spAutoFit/>
          </a:bodyPr>
          <a:lstStyle/>
          <a:p>
            <a:r>
              <a:rPr lang="en-US" altLang="zh-CN" sz="2400" dirty="0">
                <a:solidFill>
                  <a:srgbClr val="FF0000"/>
                </a:solidFill>
                <a:latin typeface="微软雅黑" panose="020B0503020204020204" charset="-122"/>
              </a:rPr>
              <a:t>A</a:t>
            </a:r>
            <a:endParaRPr lang="zh-CN" altLang="en-US" dirty="0">
              <a:solidFill>
                <a:srgbClr val="FF0000"/>
              </a:solidFill>
            </a:endParaRPr>
          </a:p>
        </p:txBody>
      </p:sp>
      <p:sp>
        <p:nvSpPr>
          <p:cNvPr id="6" name="矩形 5"/>
          <p:cNvSpPr/>
          <p:nvPr/>
        </p:nvSpPr>
        <p:spPr>
          <a:xfrm>
            <a:off x="6943725" y="1936115"/>
            <a:ext cx="535305" cy="460375"/>
          </a:xfrm>
          <a:prstGeom prst="rect">
            <a:avLst/>
          </a:prstGeom>
        </p:spPr>
        <p:txBody>
          <a:bodyPr wrap="square">
            <a:spAutoFit/>
          </a:bodyPr>
          <a:lstStyle/>
          <a:p>
            <a:r>
              <a:rPr lang="en-US" altLang="zh-CN" sz="2400" dirty="0">
                <a:solidFill>
                  <a:srgbClr val="FF0000"/>
                </a:solidFill>
                <a:latin typeface="微软雅黑" panose="020B0503020204020204" charset="-122"/>
              </a:rPr>
              <a:t>B</a:t>
            </a:r>
            <a:endParaRPr lang="zh-CN" altLang="en-US" sz="2400" dirty="0">
              <a:solidFill>
                <a:srgbClr val="FF0000"/>
              </a:solidFill>
              <a:latin typeface="微软雅黑" panose="020B0503020204020204" charset="-122"/>
            </a:endParaRPr>
          </a:p>
        </p:txBody>
      </p:sp>
      <p:sp>
        <p:nvSpPr>
          <p:cNvPr id="8" name="矩形 7"/>
          <p:cNvSpPr/>
          <p:nvPr/>
        </p:nvSpPr>
        <p:spPr>
          <a:xfrm>
            <a:off x="2212579" y="4154023"/>
            <a:ext cx="389850" cy="461665"/>
          </a:xfrm>
          <a:prstGeom prst="rect">
            <a:avLst/>
          </a:prstGeom>
        </p:spPr>
        <p:txBody>
          <a:bodyPr wrap="none">
            <a:spAutoFit/>
          </a:bodyPr>
          <a:lstStyle/>
          <a:p>
            <a:r>
              <a:rPr lang="en-US" altLang="zh-CN" sz="2400" dirty="0">
                <a:solidFill>
                  <a:srgbClr val="FF0000"/>
                </a:solidFill>
                <a:latin typeface="微软雅黑" panose="020B0503020204020204" charset="-122"/>
              </a:rPr>
              <a:t>C</a:t>
            </a:r>
            <a:endParaRPr lang="zh-CN" altLang="en-US" sz="2400" dirty="0">
              <a:solidFill>
                <a:srgbClr val="FF0000"/>
              </a:solidFill>
              <a:latin typeface="微软雅黑" panose="020B0503020204020204" charset="-122"/>
            </a:endParaRPr>
          </a:p>
        </p:txBody>
      </p:sp>
      <p:sp>
        <p:nvSpPr>
          <p:cNvPr id="9" name="矩形 8"/>
          <p:cNvSpPr/>
          <p:nvPr/>
        </p:nvSpPr>
        <p:spPr>
          <a:xfrm>
            <a:off x="4823481" y="3407420"/>
            <a:ext cx="418704" cy="461665"/>
          </a:xfrm>
          <a:prstGeom prst="rect">
            <a:avLst/>
          </a:prstGeom>
        </p:spPr>
        <p:txBody>
          <a:bodyPr wrap="none">
            <a:spAutoFit/>
          </a:bodyPr>
          <a:lstStyle/>
          <a:p>
            <a:r>
              <a:rPr lang="en-US" altLang="zh-CN" sz="2400" dirty="0">
                <a:solidFill>
                  <a:srgbClr val="FF0000"/>
                </a:solidFill>
                <a:latin typeface="微软雅黑" panose="020B0503020204020204" charset="-122"/>
              </a:rPr>
              <a:t>D</a:t>
            </a:r>
            <a:endParaRPr lang="zh-CN" altLang="en-US" sz="2400" dirty="0">
              <a:solidFill>
                <a:srgbClr val="FF0000"/>
              </a:solidFill>
              <a:latin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8" presetClass="entr" presetSubtype="12"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trips(downLeft)">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Effect transition="in" filter="wipe(down)">
                                      <p:cBhvr>
                                        <p:cTn id="3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3" grpId="0"/>
      <p:bldP spid="6" grpId="0"/>
      <p:bldP spid="9" grpId="0"/>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98651"/>
            <a:ext cx="6801485" cy="521970"/>
          </a:xfrm>
          <a:prstGeom prst="rect">
            <a:avLst/>
          </a:prstGeom>
          <a:noFill/>
        </p:spPr>
        <p:txBody>
          <a:bodyPr wrap="none" rtlCol="0">
            <a:spAutoFit/>
          </a:bodyPr>
          <a:lstStyle/>
          <a:p>
            <a:r>
              <a:rPr lang="zh-CN" altLang="en-US" sz="2800" b="1" dirty="0" smtClean="0">
                <a:latin typeface="黑体" panose="02010609060101010101" pitchFamily="49" charset="-122"/>
                <a:ea typeface="黑体" panose="02010609060101010101" pitchFamily="49" charset="-122"/>
                <a:cs typeface="黑体" panose="02010609060101010101" pitchFamily="49" charset="-122"/>
              </a:rPr>
              <a:t>三、对课文内容理解正确的是（     ）。</a:t>
            </a:r>
            <a:endParaRPr lang="zh-CN" altLang="en-US" sz="2800" b="1" dirty="0">
              <a:latin typeface="黑体" panose="02010609060101010101" pitchFamily="49" charset="-122"/>
              <a:ea typeface="黑体" panose="02010609060101010101" pitchFamily="49" charset="-122"/>
              <a:cs typeface="黑体" panose="02010609060101010101" pitchFamily="49" charset="-122"/>
            </a:endParaRPr>
          </a:p>
        </p:txBody>
      </p:sp>
      <p:sp>
        <p:nvSpPr>
          <p:cNvPr id="3" name="TextBox 2"/>
          <p:cNvSpPr txBox="1"/>
          <p:nvPr/>
        </p:nvSpPr>
        <p:spPr>
          <a:xfrm>
            <a:off x="575853" y="1020514"/>
            <a:ext cx="7992888" cy="1124585"/>
          </a:xfrm>
          <a:prstGeom prst="rect">
            <a:avLst/>
          </a:prstGeom>
          <a:noFill/>
        </p:spPr>
        <p:txBody>
          <a:bodyPr wrap="square" rtlCol="0">
            <a:spAutoFit/>
          </a:bodyPr>
          <a:lstStyle/>
          <a:p>
            <a:pPr indent="647700">
              <a:lnSpc>
                <a:spcPct val="120000"/>
              </a:lnSpc>
            </a:pPr>
            <a:r>
              <a:rPr lang="zh-CN" altLang="en-US" sz="2800" b="1" kern="100" dirty="0">
                <a:latin typeface="楷体" panose="02010609060101010101" pitchFamily="49" charset="-122"/>
                <a:ea typeface="楷体" panose="02010609060101010101" pitchFamily="49" charset="-122"/>
                <a:cs typeface="Times New Roman" panose="02020603050405020304" charset="0"/>
              </a:rPr>
              <a:t>她的心跳得很厉害，自己也不知道为什么要这样做，但是觉得非这样做不可</a:t>
            </a:r>
            <a:r>
              <a:rPr lang="zh-CN" altLang="en-US" sz="2800" b="1" kern="100" dirty="0" smtClean="0">
                <a:latin typeface="楷体" panose="02010609060101010101" pitchFamily="49" charset="-122"/>
                <a:ea typeface="楷体" panose="02010609060101010101" pitchFamily="49" charset="-122"/>
                <a:cs typeface="Times New Roman" panose="02020603050405020304" charset="0"/>
              </a:rPr>
              <a:t>。</a:t>
            </a:r>
            <a:endParaRPr lang="zh-CN" altLang="en-US" sz="2800" b="1" kern="100" dirty="0" smtClean="0">
              <a:latin typeface="楷体" panose="02010609060101010101" pitchFamily="49" charset="-122"/>
              <a:ea typeface="楷体" panose="02010609060101010101" pitchFamily="49" charset="-122"/>
              <a:cs typeface="Times New Roman" panose="02020603050405020304" charset="0"/>
            </a:endParaRPr>
          </a:p>
        </p:txBody>
      </p:sp>
      <p:sp>
        <p:nvSpPr>
          <p:cNvPr id="4" name="矩形 3"/>
          <p:cNvSpPr/>
          <p:nvPr/>
        </p:nvSpPr>
        <p:spPr>
          <a:xfrm>
            <a:off x="5832981" y="498651"/>
            <a:ext cx="437940" cy="523220"/>
          </a:xfrm>
          <a:prstGeom prst="rect">
            <a:avLst/>
          </a:prstGeom>
        </p:spPr>
        <p:txBody>
          <a:bodyPr wrap="none">
            <a:spAutoFit/>
          </a:bodyPr>
          <a:lstStyle/>
          <a:p>
            <a:r>
              <a:rPr lang="en-US" altLang="zh-CN" sz="2800" kern="100" dirty="0" smtClean="0">
                <a:solidFill>
                  <a:srgbClr val="FF0000"/>
                </a:solidFill>
                <a:latin typeface="微软雅黑" panose="020B0503020204020204" charset="-122"/>
                <a:cs typeface="Times New Roman" panose="02020603050405020304" charset="0"/>
              </a:rPr>
              <a:t>A</a:t>
            </a:r>
            <a:endParaRPr lang="zh-CN" altLang="en-US" dirty="0">
              <a:solidFill>
                <a:srgbClr val="FF0000"/>
              </a:solidFill>
            </a:endParaRPr>
          </a:p>
        </p:txBody>
      </p:sp>
      <p:sp>
        <p:nvSpPr>
          <p:cNvPr id="5" name="矩形 4"/>
          <p:cNvSpPr/>
          <p:nvPr/>
        </p:nvSpPr>
        <p:spPr>
          <a:xfrm>
            <a:off x="575945" y="2247265"/>
            <a:ext cx="8188960" cy="1050290"/>
          </a:xfrm>
          <a:prstGeom prst="rect">
            <a:avLst/>
          </a:prstGeom>
        </p:spPr>
        <p:txBody>
          <a:bodyPr wrap="square">
            <a:spAutoFit/>
          </a:bodyPr>
          <a:lstStyle/>
          <a:p>
            <a:pPr lvl="0">
              <a:lnSpc>
                <a:spcPct val="120000"/>
              </a:lnSpc>
            </a:pPr>
            <a:r>
              <a:rPr lang="en-US" altLang="zh-CN"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    A.</a:t>
            </a:r>
            <a:r>
              <a:rPr lang="zh-CN" altLang="en-US"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“这样做”</a:t>
            </a:r>
            <a:r>
              <a:rPr lang="zh-CN" altLang="en-US" sz="2600" b="1" kern="100" dirty="0">
                <a:solidFill>
                  <a:prstClr val="black"/>
                </a:solidFill>
                <a:latin typeface="宋体" panose="02010600030101010101" pitchFamily="2" charset="-122"/>
                <a:ea typeface="宋体" panose="02010600030101010101" pitchFamily="2" charset="-122"/>
                <a:cs typeface="宋体" panose="02010600030101010101" pitchFamily="2" charset="-122"/>
              </a:rPr>
              <a:t>是</a:t>
            </a:r>
            <a:r>
              <a:rPr lang="zh-CN" altLang="en-US"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指把西蒙孩子抱回家。</a:t>
            </a:r>
            <a:r>
              <a:rPr lang="zh-CN" altLang="en-US" sz="2600" b="1" kern="100" dirty="0">
                <a:solidFill>
                  <a:prstClr val="black"/>
                </a:solidFill>
                <a:latin typeface="宋体" panose="02010600030101010101" pitchFamily="2" charset="-122"/>
                <a:ea typeface="宋体" panose="02010600030101010101" pitchFamily="2" charset="-122"/>
                <a:cs typeface="宋体" panose="02010600030101010101" pitchFamily="2" charset="-122"/>
              </a:rPr>
              <a:t>“非这样做不可”反映了</a:t>
            </a:r>
            <a:r>
              <a:rPr lang="zh-CN" altLang="en-US"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桑娜善良的</a:t>
            </a:r>
            <a:r>
              <a:rPr lang="zh-CN" altLang="en-US" sz="2600" b="1" kern="100" dirty="0">
                <a:solidFill>
                  <a:prstClr val="black"/>
                </a:solidFill>
                <a:latin typeface="宋体" panose="02010600030101010101" pitchFamily="2" charset="-122"/>
                <a:ea typeface="宋体" panose="02010600030101010101" pitchFamily="2" charset="-122"/>
                <a:cs typeface="宋体" panose="02010600030101010101" pitchFamily="2" charset="-122"/>
              </a:rPr>
              <a:t>品质。</a:t>
            </a:r>
            <a:endParaRPr lang="en-US" altLang="zh-CN" sz="2600" b="1" dirty="0">
              <a:solidFill>
                <a:prstClr val="black"/>
              </a:solidFill>
              <a:latin typeface="宋体" panose="02010600030101010101" pitchFamily="2" charset="-122"/>
              <a:ea typeface="宋体" panose="02010600030101010101" pitchFamily="2" charset="-122"/>
              <a:cs typeface="宋体" panose="02010600030101010101" pitchFamily="2" charset="-122"/>
            </a:endParaRPr>
          </a:p>
        </p:txBody>
      </p:sp>
      <p:sp>
        <p:nvSpPr>
          <p:cNvPr id="6" name="矩形 5"/>
          <p:cNvSpPr/>
          <p:nvPr/>
        </p:nvSpPr>
        <p:spPr>
          <a:xfrm>
            <a:off x="575945" y="3435985"/>
            <a:ext cx="8188960" cy="1050290"/>
          </a:xfrm>
          <a:prstGeom prst="rect">
            <a:avLst/>
          </a:prstGeom>
        </p:spPr>
        <p:txBody>
          <a:bodyPr wrap="square">
            <a:spAutoFit/>
          </a:bodyPr>
          <a:lstStyle/>
          <a:p>
            <a:pPr lvl="0">
              <a:lnSpc>
                <a:spcPct val="120000"/>
              </a:lnSpc>
            </a:pPr>
            <a:r>
              <a:rPr lang="en-US" altLang="zh-CN"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    B.</a:t>
            </a:r>
            <a:r>
              <a:rPr lang="zh-CN" altLang="en-US"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“这样做”</a:t>
            </a:r>
            <a:r>
              <a:rPr lang="zh-CN" altLang="en-US" sz="2600" b="1" kern="100" dirty="0">
                <a:solidFill>
                  <a:prstClr val="black"/>
                </a:solidFill>
                <a:latin typeface="宋体" panose="02010600030101010101" pitchFamily="2" charset="-122"/>
                <a:ea typeface="宋体" panose="02010600030101010101" pitchFamily="2" charset="-122"/>
                <a:cs typeface="宋体" panose="02010600030101010101" pitchFamily="2" charset="-122"/>
              </a:rPr>
              <a:t>是</a:t>
            </a:r>
            <a:r>
              <a:rPr lang="zh-CN" altLang="en-US"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指等丈夫回来。</a:t>
            </a:r>
            <a:r>
              <a:rPr lang="zh-CN" altLang="en-US" sz="2600" b="1" kern="100" dirty="0">
                <a:solidFill>
                  <a:prstClr val="black"/>
                </a:solidFill>
                <a:latin typeface="宋体" panose="02010600030101010101" pitchFamily="2" charset="-122"/>
                <a:ea typeface="宋体" panose="02010600030101010101" pitchFamily="2" charset="-122"/>
                <a:cs typeface="宋体" panose="02010600030101010101" pitchFamily="2" charset="-122"/>
              </a:rPr>
              <a:t>“非这样做不可”反映了</a:t>
            </a:r>
            <a:r>
              <a:rPr lang="zh-CN" altLang="en-US" sz="2600" b="1" kern="1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桑娜坚强的</a:t>
            </a:r>
            <a:r>
              <a:rPr lang="zh-CN" altLang="en-US" sz="2600" b="1" kern="100" dirty="0">
                <a:solidFill>
                  <a:prstClr val="black"/>
                </a:solidFill>
                <a:latin typeface="宋体" panose="02010600030101010101" pitchFamily="2" charset="-122"/>
                <a:ea typeface="宋体" panose="02010600030101010101" pitchFamily="2" charset="-122"/>
                <a:cs typeface="宋体" panose="02010600030101010101" pitchFamily="2" charset="-122"/>
              </a:rPr>
              <a:t>品质。</a:t>
            </a:r>
            <a:endParaRPr lang="en-US" altLang="zh-CN" sz="2600" b="1" dirty="0">
              <a:solidFill>
                <a:prstClr val="black"/>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heel(1)">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heckerboard(across)">
                                      <p:cBhvr>
                                        <p:cTn id="18" dur="500"/>
                                        <p:tgtEl>
                                          <p:spTgt spid="5"/>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heckerboard(across)">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883562" y="1419622"/>
            <a:ext cx="7369325" cy="1107996"/>
          </a:xfrm>
          <a:prstGeom prst="rect">
            <a:avLst/>
          </a:prstGeom>
          <a:noFill/>
          <a:effectLst/>
        </p:spPr>
        <p:txBody>
          <a:bodyPr wrap="none" rtlCol="0">
            <a:spAutoFit/>
          </a:bodyPr>
          <a:lstStyle/>
          <a:p>
            <a:pPr algn="ctr"/>
            <a:r>
              <a:rPr kumimoji="1" lang="zh-CN" altLang="en-US" sz="6600" b="1" dirty="0">
                <a:solidFill>
                  <a:srgbClr val="FF6600"/>
                </a:solidFill>
                <a:latin typeface="Xingkai SC" panose="02010800040101010101" pitchFamily="2" charset="-122"/>
                <a:ea typeface="Xingkai SC" panose="02010800040101010101" pitchFamily="2" charset="-122"/>
              </a:rPr>
              <a:t>七彩课堂  伴你成长</a:t>
            </a:r>
            <a:endParaRPr kumimoji="1" lang="zh-CN" altLang="en-US" sz="6600" b="1" dirty="0">
              <a:solidFill>
                <a:srgbClr val="FF6600"/>
              </a:solidFill>
              <a:latin typeface="Xingkai SC" panose="02010800040101010101" pitchFamily="2" charset="-122"/>
              <a:ea typeface="Xingkai SC" panose="02010800040101010101" pitchFamily="2" charset="-122"/>
            </a:endParaRPr>
          </a:p>
        </p:txBody>
      </p:sp>
      <p:grpSp>
        <p:nvGrpSpPr>
          <p:cNvPr id="33" name="组合 32"/>
          <p:cNvGrpSpPr/>
          <p:nvPr/>
        </p:nvGrpSpPr>
        <p:grpSpPr>
          <a:xfrm>
            <a:off x="6968256" y="-1"/>
            <a:ext cx="1927372" cy="771551"/>
            <a:chOff x="6968256" y="-1"/>
            <a:chExt cx="1927372" cy="771551"/>
          </a:xfrm>
        </p:grpSpPr>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r="5468"/>
            <a:stretch>
              <a:fillRect/>
            </a:stretch>
          </p:blipFill>
          <p:spPr>
            <a:xfrm>
              <a:off x="6968256" y="-1"/>
              <a:ext cx="961585" cy="771551"/>
            </a:xfrm>
            <a:prstGeom prst="rect">
              <a:avLst/>
            </a:prstGeom>
          </p:spPr>
        </p:pic>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9408" y="124932"/>
              <a:ext cx="1346220" cy="553738"/>
            </a:xfrm>
            <a:prstGeom prst="rect">
              <a:avLst/>
            </a:prstGeom>
          </p:spPr>
        </p:pic>
        <p:sp>
          <p:nvSpPr>
            <p:cNvPr id="36" name="文本框 35"/>
            <p:cNvSpPr txBox="1"/>
            <p:nvPr/>
          </p:nvSpPr>
          <p:spPr>
            <a:xfrm>
              <a:off x="7164288" y="509940"/>
              <a:ext cx="981359" cy="261610"/>
            </a:xfrm>
            <a:prstGeom prst="rect">
              <a:avLst/>
            </a:prstGeom>
            <a:noFill/>
          </p:spPr>
          <p:txBody>
            <a:bodyPr wrap="none" rtlCol="0">
              <a:spAutoFit/>
            </a:bodyPr>
            <a:lstStyle/>
            <a:p>
              <a:pPr algn="dist"/>
              <a:r>
                <a:rPr kumimoji="1" lang="en-US" altLang="zh-CN" sz="1050" dirty="0">
                  <a:solidFill>
                    <a:prstClr val="white">
                      <a:lumMod val="75000"/>
                    </a:prstClr>
                  </a:solidFill>
                </a:rPr>
                <a:t>QICAIKETANG</a:t>
              </a:r>
              <a:endParaRPr kumimoji="1" lang="zh-CN" altLang="en-US" sz="1050" dirty="0">
                <a:solidFill>
                  <a:prstClr val="white">
                    <a:lumMod val="75000"/>
                  </a:prstClr>
                </a:solidFill>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5874</Words>
  <Application>WPS 演示</Application>
  <PresentationFormat>全屏显示(16:9)</PresentationFormat>
  <Paragraphs>673</Paragraphs>
  <Slides>68</Slides>
  <Notes>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68</vt:i4>
      </vt:variant>
    </vt:vector>
  </HeadingPairs>
  <TitlesOfParts>
    <vt:vector size="88" baseType="lpstr">
      <vt:lpstr>Arial</vt:lpstr>
      <vt:lpstr>宋体</vt:lpstr>
      <vt:lpstr>Wingdings</vt:lpstr>
      <vt:lpstr>Heiti SC Light</vt:lpstr>
      <vt:lpstr>微软雅黑</vt:lpstr>
      <vt:lpstr>Heiti SC Light</vt:lpstr>
      <vt:lpstr>楷体</vt:lpstr>
      <vt:lpstr>黑体</vt:lpstr>
      <vt:lpstr>汉语拼音</vt:lpstr>
      <vt:lpstr>幼圆</vt:lpstr>
      <vt:lpstr>Arial Unicode MS</vt:lpstr>
      <vt:lpstr>Times New Roman</vt:lpstr>
      <vt:lpstr>Calibri</vt:lpstr>
      <vt:lpstr>迷你简毡笔黑</vt:lpstr>
      <vt:lpstr>Kaiti SC</vt:lpstr>
      <vt:lpstr>Songti SC Black</vt:lpstr>
      <vt:lpstr>Songti SC</vt:lpstr>
      <vt:lpstr>Xingkai SC</vt:lpstr>
      <vt:lpstr>Impact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久惗。</cp:lastModifiedBy>
  <cp:revision>174</cp:revision>
  <dcterms:created xsi:type="dcterms:W3CDTF">2017-03-17T02:28:00Z</dcterms:created>
  <dcterms:modified xsi:type="dcterms:W3CDTF">2019-06-11T05:03:50Z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2052-11.1.0.8612</vt:lpwstr>
  </property>
</Properties>
</file>