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357" r:id="rId2"/>
    <p:sldId id="259" r:id="rId3"/>
    <p:sldId id="283" r:id="rId4"/>
    <p:sldId id="284" r:id="rId5"/>
    <p:sldId id="285" r:id="rId6"/>
    <p:sldId id="282" r:id="rId7"/>
    <p:sldId id="286" r:id="rId8"/>
    <p:sldId id="279" r:id="rId9"/>
    <p:sldId id="257" r:id="rId10"/>
    <p:sldId id="260" r:id="rId11"/>
    <p:sldId id="261" r:id="rId12"/>
    <p:sldId id="287" r:id="rId13"/>
    <p:sldId id="262" r:id="rId14"/>
    <p:sldId id="289" r:id="rId15"/>
    <p:sldId id="290" r:id="rId16"/>
    <p:sldId id="288" r:id="rId17"/>
    <p:sldId id="263" r:id="rId18"/>
    <p:sldId id="278" r:id="rId19"/>
    <p:sldId id="291" r:id="rId20"/>
    <p:sldId id="292" r:id="rId21"/>
    <p:sldId id="293" r:id="rId22"/>
    <p:sldId id="296" r:id="rId23"/>
    <p:sldId id="264" r:id="rId24"/>
    <p:sldId id="297" r:id="rId25"/>
    <p:sldId id="311" r:id="rId26"/>
    <p:sldId id="300" r:id="rId27"/>
    <p:sldId id="302" r:id="rId28"/>
    <p:sldId id="301" r:id="rId29"/>
    <p:sldId id="306" r:id="rId30"/>
    <p:sldId id="305" r:id="rId31"/>
    <p:sldId id="307" r:id="rId32"/>
    <p:sldId id="308" r:id="rId33"/>
    <p:sldId id="309" r:id="rId34"/>
    <p:sldId id="310" r:id="rId35"/>
    <p:sldId id="312" r:id="rId36"/>
    <p:sldId id="313" r:id="rId37"/>
    <p:sldId id="317" r:id="rId38"/>
    <p:sldId id="318" r:id="rId39"/>
    <p:sldId id="271" r:id="rId40"/>
    <p:sldId id="314" r:id="rId41"/>
    <p:sldId id="323" r:id="rId42"/>
    <p:sldId id="407" r:id="rId43"/>
    <p:sldId id="315" r:id="rId44"/>
    <p:sldId id="321" r:id="rId45"/>
    <p:sldId id="316" r:id="rId46"/>
    <p:sldId id="319" r:id="rId47"/>
    <p:sldId id="320" r:id="rId48"/>
    <p:sldId id="408" r:id="rId49"/>
    <p:sldId id="322" r:id="rId50"/>
    <p:sldId id="324" r:id="rId51"/>
    <p:sldId id="325" r:id="rId5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古诗三首" id="{2CE8FA71-1355-432A-A3D2-0E11BC367AA8}">
          <p14:sldIdLst/>
        </p14:section>
        <p14:section name="浪淘沙" id="{4BD0E0B4-8570-4B9C-95E4-39E9362A05EC}">
          <p14:sldIdLst>
            <p14:sldId id="357"/>
            <p14:sldId id="259"/>
            <p14:sldId id="283"/>
            <p14:sldId id="284"/>
            <p14:sldId id="285"/>
            <p14:sldId id="282"/>
            <p14:sldId id="286"/>
            <p14:sldId id="279"/>
            <p14:sldId id="257"/>
            <p14:sldId id="260"/>
            <p14:sldId id="261"/>
            <p14:sldId id="287"/>
            <p14:sldId id="262"/>
            <p14:sldId id="289"/>
            <p14:sldId id="290"/>
            <p14:sldId id="288"/>
            <p14:sldId id="263"/>
            <p14:sldId id="278"/>
            <p14:sldId id="291"/>
            <p14:sldId id="292"/>
            <p14:sldId id="293"/>
            <p14:sldId id="296"/>
          </p14:sldIdLst>
        </p14:section>
        <p14:section name="江南春" id="{142DB546-7116-429F-8853-062A064B9385}">
          <p14:sldIdLst>
            <p14:sldId id="264"/>
            <p14:sldId id="297"/>
            <p14:sldId id="311"/>
            <p14:sldId id="300"/>
            <p14:sldId id="302"/>
            <p14:sldId id="301"/>
            <p14:sldId id="306"/>
            <p14:sldId id="305"/>
            <p14:sldId id="307"/>
            <p14:sldId id="308"/>
            <p14:sldId id="309"/>
            <p14:sldId id="310"/>
            <p14:sldId id="312"/>
            <p14:sldId id="313"/>
            <p14:sldId id="317"/>
            <p14:sldId id="318"/>
            <p14:sldId id="271"/>
            <p14:sldId id="314"/>
            <p14:sldId id="323"/>
            <p14:sldId id="407"/>
            <p14:sldId id="315"/>
            <p14:sldId id="321"/>
            <p14:sldId id="316"/>
            <p14:sldId id="319"/>
            <p14:sldId id="320"/>
            <p14:sldId id="408"/>
            <p14:sldId id="322"/>
            <p14:sldId id="324"/>
            <p14:sldId id="325"/>
          </p14:sldIdLst>
        </p14:section>
        <p14:section name="书湖阴先生壁" id="{1D9C2745-9337-42D7-8917-57CEB01FBB1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D08"/>
    <a:srgbClr val="0000FF"/>
    <a:srgbClr val="FF0000"/>
    <a:srgbClr val="FF0066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59" autoAdjust="0"/>
  </p:normalViewPr>
  <p:slideViewPr>
    <p:cSldViewPr>
      <p:cViewPr varScale="1">
        <p:scale>
          <a:sx n="108" d="100"/>
          <a:sy n="108" d="100"/>
        </p:scale>
        <p:origin x="678" y="114"/>
      </p:cViewPr>
      <p:guideLst>
        <p:guide orient="horz" pos="2195"/>
        <p:guide pos="384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083A9-421A-4245-8FB2-D6079F80D084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9E492-30CB-4D30-ABD3-823D662362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7750" y="2753360"/>
            <a:ext cx="73666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 </a:t>
            </a:r>
            <a:r>
              <a:rPr lang="zh-CN" altLang="en-US" sz="96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古诗三首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97380" y="1583690"/>
            <a:ext cx="3732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簸 </a:t>
            </a:r>
            <a:r>
              <a:rPr lang="en-US" altLang="zh-CN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[</a:t>
            </a:r>
            <a:r>
              <a:rPr lang="en-US" altLang="zh-CN" sz="4800" b="1" dirty="0" err="1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bǒ</a:t>
            </a:r>
            <a:r>
              <a:rPr lang="en-US" altLang="zh-CN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2154" y="158369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颠簸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0975" y="158369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簸荡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7380" y="3048000"/>
            <a:ext cx="3732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涯</a:t>
            </a:r>
            <a:r>
              <a:rPr lang="zh-CN" altLang="en-US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</a:t>
            </a:r>
            <a:r>
              <a:rPr lang="en-US" altLang="zh-CN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[</a:t>
            </a:r>
            <a:r>
              <a:rPr lang="en-US" altLang="zh-CN" sz="4800" b="1" dirty="0" err="1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yá</a:t>
            </a:r>
            <a:r>
              <a:rPr lang="en-US" altLang="zh-CN" sz="4800" b="1" dirty="0" smtClean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2154" y="304800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天涯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0975" y="304800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生涯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97380" y="4512310"/>
            <a:ext cx="3732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绕 [rào]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154" y="451231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围绕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0975" y="451231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uFillTx/>
                <a:latin typeface="黑体" panose="02010600030101010101" pitchFamily="49" charset="-122"/>
                <a:ea typeface="黑体" panose="02010600030101010101" pitchFamily="49" charset="-122"/>
              </a:rPr>
              <a:t>环绕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23365" y="40068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生字过关</a:t>
            </a:r>
          </a:p>
        </p:txBody>
      </p:sp>
      <p:pic>
        <p:nvPicPr>
          <p:cNvPr id="3" name="图片 2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4855" y="1531620"/>
            <a:ext cx="7071995" cy="422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黄河，全长约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5464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公里，流域面积约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79.5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万平方公里，是中国境内长度仅次于长江的河流。它发源于青海省青藏高原的巴颜喀拉山脉北麓的卡日曲，呈“几”字形。流经青海、四川、甘肃、宁夏、内蒙古、山西、陕西、河南及山东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个省，最后流入渤海。</a:t>
            </a:r>
            <a:endParaRPr lang="en-US" altLang="zh-CN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6350"/>
            <a:ext cx="4351655" cy="507111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658485" y="47815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走近黄河</a:t>
            </a:r>
          </a:p>
        </p:txBody>
      </p:sp>
      <p:pic>
        <p:nvPicPr>
          <p:cNvPr id="4" name="图片 3" descr="timg (4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365" y="440055"/>
            <a:ext cx="806450" cy="806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-1104" r="-401" b="1104"/>
          <a:stretch>
            <a:fillRect/>
          </a:stretch>
        </p:blipFill>
        <p:spPr bwMode="auto">
          <a:xfrm>
            <a:off x="2235200" y="3183890"/>
            <a:ext cx="7639685" cy="3121025"/>
          </a:xfrm>
          <a:prstGeom prst="teardrop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1165" y="938530"/>
            <a:ext cx="895985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由于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河流中段流经中国黄土高原地区，因此夹带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了大量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的泥沙，所以它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也被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称为世界上含沙量最高的河流。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" t="697" r="-1230" b="-697"/>
          <a:stretch>
            <a:fillRect/>
          </a:stretch>
        </p:blipFill>
        <p:spPr bwMode="auto">
          <a:xfrm>
            <a:off x="3609975" y="3564890"/>
            <a:ext cx="4733925" cy="300164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047750" y="958850"/>
            <a:ext cx="9857740" cy="252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但是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在中国历史上，黄河及沿河流域的人类文明带来很大的影响，是中华民族最主要的发源地之一，所以中国人一般称其为“母亲河”。黄河是中国第二长河，世界第五大河。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3610" y="2139315"/>
            <a:ext cx="776478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</a:t>
            </a:r>
            <a:r>
              <a:rPr lang="zh-CN" altLang="en-US" sz="42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看着壮阔无比的母亲河，你能想起哪些关于黄河的诗句？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9315" y="722630"/>
            <a:ext cx="7709535" cy="11734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大漠孤烟直，长河落日圆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algn="r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王维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使至塞上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39315" y="2128520"/>
            <a:ext cx="7710170" cy="11734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白日依山尽，黄河入海流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algn="r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王之涣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登鹳雀楼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39315" y="3534410"/>
            <a:ext cx="7710805" cy="1173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黄河远上白云间，一片孤城万仞山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algn="r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王之涣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凉州词二首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其一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39315" y="4940300"/>
            <a:ext cx="7710170" cy="1173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黄河之水天上来，奔流到海不复回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algn="r"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李白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将进酒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5625" y="916841"/>
            <a:ext cx="2019300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黑体" panose="02010600030101010101" pitchFamily="49" charset="-122"/>
                <a:ea typeface="黑体" panose="02010600030101010101" pitchFamily="49" charset="-122"/>
              </a:rPr>
              <a:t>浪淘</a:t>
            </a:r>
            <a:r>
              <a:rPr lang="zh-CN" altLang="en-US" sz="4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沙</a:t>
            </a:r>
            <a:endParaRPr lang="zh-CN" altLang="en-US" sz="4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7945" y="1814845"/>
            <a:ext cx="2994660" cy="7067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 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刘禹锡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5135" y="2674000"/>
            <a:ext cx="4780280" cy="3538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九曲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万里沙，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浪淘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风簸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天涯。</a:t>
            </a:r>
            <a:br>
              <a:rPr lang="zh-CN" altLang="en-US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如今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直上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银河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去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同到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牵牛</a:t>
            </a:r>
            <a:r>
              <a:rPr lang="en-US" altLang="zh-CN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织女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家。</a:t>
            </a:r>
          </a:p>
        </p:txBody>
      </p:sp>
      <p:pic>
        <p:nvPicPr>
          <p:cNvPr id="5" name="《浪淘沙》课文朗读音频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59009" y="95551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3342005" y="1169035"/>
            <a:ext cx="7634605" cy="1631315"/>
          </a:xfrm>
        </p:spPr>
        <p:txBody>
          <a:bodyPr wrap="square" lIns="0" tIns="0" rIns="0" bIns="0" anchor="t" anchorCtr="0">
            <a:noAutofit/>
          </a:bodyPr>
          <a:lstStyle/>
          <a:p>
            <a:pPr algn="just" fontAlgn="auto">
              <a:lnSpc>
                <a:spcPct val="110000"/>
              </a:lnSpc>
            </a:pPr>
            <a:r>
              <a:rPr lang="en-US" altLang="zh-CN" sz="3200" b="1" cap="none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cap="none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刘禹锡（772-842年），字梦得。唐朝中晚时期著名诗人，有“</a:t>
            </a:r>
            <a:r>
              <a:rPr lang="zh-CN" altLang="en-US" sz="3200" b="1" cap="none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诗豪</a:t>
            </a:r>
            <a:r>
              <a:rPr lang="zh-CN" altLang="en-US" sz="3200" b="1" cap="none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”之称。曾任监察御史。</a:t>
            </a:r>
            <a:endParaRPr lang="zh-CN" altLang="en-US" sz="32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4" name="图片 3" descr="C:\Users\Administrator\Desktop\草原图片\刘禹锡.jpg刘禹锡"/>
          <p:cNvPicPr>
            <a:picLocks noChangeAspect="1"/>
          </p:cNvPicPr>
          <p:nvPr/>
        </p:nvPicPr>
        <p:blipFill>
          <a:blip r:embed="rId2"/>
          <a:srcRect l="5388" r="3223" b="3112"/>
          <a:stretch>
            <a:fillRect/>
          </a:stretch>
        </p:blipFill>
        <p:spPr>
          <a:xfrm>
            <a:off x="760095" y="2158365"/>
            <a:ext cx="2386965" cy="264096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文本框 16"/>
          <p:cNvSpPr txBox="1"/>
          <p:nvPr/>
        </p:nvSpPr>
        <p:spPr>
          <a:xfrm>
            <a:off x="1523365" y="40068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走近作者</a:t>
            </a:r>
          </a:p>
        </p:txBody>
      </p:sp>
      <p:pic>
        <p:nvPicPr>
          <p:cNvPr id="3" name="图片 2" descr="timg (4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  <p:sp>
        <p:nvSpPr>
          <p:cNvPr id="2" name="标题 4"/>
          <p:cNvSpPr>
            <a:spLocks noGrp="1"/>
          </p:cNvSpPr>
          <p:nvPr/>
        </p:nvSpPr>
        <p:spPr>
          <a:xfrm>
            <a:off x="3342005" y="2806700"/>
            <a:ext cx="7634605" cy="26974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lnSpc>
                <a:spcPct val="110000"/>
              </a:lnSpc>
            </a:pPr>
            <a:r>
              <a:rPr lang="zh-CN" altLang="en-US" sz="3200" b="1" cap="none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永贞革新失败后被贬为朗州司马。一度奉诏回京，却又因《游玄都观》一诗触怒当朝权贵，因而再度被贬，后历任和州刺史。起起落落的人生并没有使作者沉沦，而是以积极乐观的态度面对世事的变迁。</a:t>
            </a:r>
            <a:endParaRPr lang="zh-CN" altLang="en-US" sz="32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标题 4"/>
          <p:cNvSpPr>
            <a:spLocks noGrp="1"/>
          </p:cNvSpPr>
          <p:nvPr/>
        </p:nvSpPr>
        <p:spPr>
          <a:xfrm>
            <a:off x="3342005" y="5510530"/>
            <a:ext cx="7862570" cy="54165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10000"/>
              </a:lnSpc>
            </a:pPr>
            <a:r>
              <a:rPr lang="zh-CN" altLang="en-US" sz="3200" b="1" cap="none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《浪淘沙》就是他这种不屈命运的写照。</a:t>
            </a:r>
            <a:endParaRPr lang="zh-CN" altLang="en-US" sz="32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1365" y="1410970"/>
            <a:ext cx="8197850" cy="645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九曲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万里沙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浪淘风簸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自天涯。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79650" y="2176780"/>
            <a:ext cx="9282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自古相传黄河有九道弯。形容弯弯曲曲的地方很多。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2008" y="2807400"/>
            <a:ext cx="46742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黄河流经挟带大量泥沙。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4403" y="3374455"/>
            <a:ext cx="26327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被大浪淘洗。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0735" y="4829810"/>
            <a:ext cx="10676255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诗意：万里黄河弯弯曲曲挟带着泥沙，波涛滚滚 ，如巨风掀簸来自天际。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2178" y="3919285"/>
            <a:ext cx="26327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被巨风掀翻。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23365" y="40068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句子解析</a:t>
            </a:r>
          </a:p>
        </p:txBody>
      </p:sp>
      <p:pic>
        <p:nvPicPr>
          <p:cNvPr id="3" name="图片 2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09345" y="219519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  <a:sym typeface="+mn-ea"/>
              </a:rPr>
              <a:t>九曲：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916940" y="2770505"/>
            <a:ext cx="163766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  <a:sym typeface="+mn-ea"/>
              </a:rPr>
              <a:t>万里沙：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26210" y="3380740"/>
            <a:ext cx="87249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  <a:sym typeface="+mn-ea"/>
              </a:rPr>
              <a:t>浪淘：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403985" y="3921760"/>
            <a:ext cx="11874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  <a:sym typeface="+mn-ea"/>
              </a:rPr>
              <a:t>风簸：</a:t>
            </a:r>
            <a:endParaRPr lang="zh-CN" altLang="en-US" sz="3200" b="1" dirty="0" smtClean="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1" grpId="0"/>
      <p:bldP spid="11" grpId="1"/>
      <p:bldP spid="13" grpId="0"/>
      <p:bldP spid="13" grpId="1"/>
      <p:bldP spid="14" grpId="0"/>
      <p:bldP spid="1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1680" y="1077595"/>
            <a:ext cx="8263255" cy="645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如今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直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银河去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，同到牵牛织女家。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0075" y="216511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径直。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2025" y="2952636"/>
            <a:ext cx="50825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</a:rPr>
              <a:t>古人认为黄河和银河想通。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1680" y="3588385"/>
            <a:ext cx="8312150" cy="215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诗意：既然你从天边而来，如今好像要直飞上高空的银河，请你带上我扶摇直上，汇集到银河中去，一同到牛郎和织女家做客。</a:t>
            </a:r>
          </a:p>
        </p:txBody>
      </p:sp>
      <p:sp>
        <p:nvSpPr>
          <p:cNvPr id="2" name="TextBox 6"/>
          <p:cNvSpPr txBox="1"/>
          <p:nvPr/>
        </p:nvSpPr>
        <p:spPr>
          <a:xfrm>
            <a:off x="2214880" y="2130822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直：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1774825" y="2969781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银河去：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92885" y="1338580"/>
            <a:ext cx="9328150" cy="1272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“九曲黄河万里沙”一句，“九曲”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极言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黄河的＿＿＿＿＿，“万里”写出了黄河的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＿＿＿＿＿。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1170" y="1946275"/>
            <a:ext cx="1820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蜿蜒曲折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85094" y="1946007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源远流长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2885" y="2810510"/>
            <a:ext cx="9328150" cy="632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2.</a:t>
            </a: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“浪淘风簸自天涯”一句写出了怎样的情状呢？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5265" y="4936490"/>
            <a:ext cx="9327515" cy="125031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9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前两</a:t>
            </a:r>
            <a:r>
              <a:rPr lang="zh-CN" altLang="en-US" sz="29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句描写了黄河（弯弯曲曲、黄沙滚滚</a:t>
            </a:r>
            <a:r>
              <a:rPr lang="zh-CN" altLang="en-US" sz="29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、浪涛</a:t>
            </a:r>
            <a:r>
              <a:rPr lang="zh-CN" altLang="en-US" sz="29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汹涌）的特点。表达了作者奋发有为</a:t>
            </a:r>
            <a:r>
              <a:rPr lang="zh-CN" altLang="en-US" sz="29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的精神</a:t>
            </a:r>
            <a:r>
              <a:rPr lang="zh-CN" altLang="en-US" sz="29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和豪迈气概。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23365" y="400685"/>
            <a:ext cx="13055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探究</a:t>
            </a:r>
          </a:p>
        </p:txBody>
      </p:sp>
      <p:pic>
        <p:nvPicPr>
          <p:cNvPr id="9" name="图片 8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1480820" y="3453765"/>
            <a:ext cx="9328150" cy="11734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大风掀起层层巨浪，如万马奔腾，浩浩荡荡，排山倒海，滚滚而来。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3" grpId="0"/>
      <p:bldP spid="6" grpId="0" bldLvl="0" animBg="1"/>
      <p:bldP spid="7" grpId="0" bldLvl="0" animBg="1"/>
      <p:bldP spid="7" grpId="1" animBg="1"/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91005" y="1668780"/>
            <a:ext cx="8809990" cy="2934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44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3.</a:t>
            </a:r>
            <a:r>
              <a:rPr lang="zh-CN" altLang="en-US" sz="44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黄河是雄伟壮阔的，作者为何会想到银河去寻找牛郎织女的家呢？他们的家会是怎样的？</a:t>
            </a:r>
            <a:endParaRPr lang="zh-CN" altLang="en-US" sz="4400" b="1" dirty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36725" y="1139825"/>
            <a:ext cx="3308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44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牵牛织女：</a:t>
            </a:r>
          </a:p>
        </p:txBody>
      </p:sp>
      <p:sp>
        <p:nvSpPr>
          <p:cNvPr id="3" name="TextBox 9"/>
          <p:cNvSpPr txBox="1"/>
          <p:nvPr/>
        </p:nvSpPr>
        <p:spPr>
          <a:xfrm>
            <a:off x="1736725" y="2076450"/>
            <a:ext cx="8582025" cy="359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8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0030101010101" pitchFamily="49" charset="-122"/>
              </a:rPr>
              <a:t>    </a:t>
            </a:r>
            <a:r>
              <a:rPr lang="zh-CN" altLang="en-US" sz="38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黑体" panose="02010600030101010101" pitchFamily="49" charset="-122"/>
              </a:rPr>
              <a:t>银河系的两个星座名。自古相传，织女为天上仙女，下凡到人间，和牛郎结为夫妇。后来西王母召回织女，牛郎追上天，西王母罚他们隔河相望，只准每年农历七月七日的夜晚相会一次。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 t="8320" r="1318" b="18919"/>
          <a:stretch>
            <a:fillRect/>
          </a:stretch>
        </p:blipFill>
        <p:spPr bwMode="auto">
          <a:xfrm>
            <a:off x="2425700" y="1505585"/>
            <a:ext cx="6599555" cy="504698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425700" y="542290"/>
            <a:ext cx="467360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charset="-122"/>
                <a:ea typeface="楷体" panose="02010609060101010101" charset="-122"/>
              </a:rPr>
              <a:t>同到牵牛织女家。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0635" y="1276985"/>
            <a:ext cx="9650095" cy="407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他们的家：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男耕女织、宁静祥和，是那样安宁美好，难怪作者想“同到牵织女家”。</a:t>
            </a:r>
            <a:endParaRPr lang="zh-CN" altLang="en-US" sz="3600" b="1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20000"/>
              </a:lnSpc>
            </a:pPr>
            <a:endParaRPr lang="en-US" altLang="zh-CN" sz="3600" b="1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诗人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刘禹锡用精练的语言</a:t>
            </a:r>
            <a:r>
              <a:rPr lang="en-US" altLang="zh-CN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,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将现实中</a:t>
            </a: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汹涌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的</a:t>
            </a: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黄河与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想象中静谧的银河相融</a:t>
            </a:r>
            <a:r>
              <a:rPr lang="en-US" altLang="zh-CN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,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寄托</a:t>
            </a: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了作者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对田园</a:t>
            </a: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牧歌式生活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的憧憬。这是</a:t>
            </a:r>
            <a:r>
              <a:rPr lang="zh-CN" altLang="en-US" sz="36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多么奇伟</a:t>
            </a: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的想象。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69695" y="1332230"/>
            <a:ext cx="9400540" cy="4759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这首诗写实与想象相结合，描写与夸张相映照。前两句写实，描写了黄河奔腾万里的雄浑气势：“九曲黄河”，泥沙万里描其形，“浪淘风簸”绘其声。好一派“黄河之水天上来”的磅礴气势。</a:t>
            </a:r>
          </a:p>
          <a:p>
            <a:pPr algn="just">
              <a:lnSpc>
                <a:spcPct val="110000"/>
              </a:lnSpc>
            </a:pPr>
            <a:endParaRPr lang="zh-CN" altLang="en-US" sz="2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这触发了诗人的豪情，从而产生了浪漫的想象。使他从黄河想到天边，想到天上的银河，想到隔河相望的牛郎、织女。后两句夸张地写黄河源远流长，给人留下无限的遐想和无穷的韵味。</a:t>
            </a:r>
            <a:endParaRPr lang="zh-CN" altLang="en-US" sz="32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3365" y="40068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全诗赏析</a:t>
            </a:r>
          </a:p>
        </p:txBody>
      </p:sp>
      <p:pic>
        <p:nvPicPr>
          <p:cNvPr id="9" name="图片 8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414780" y="974725"/>
            <a:ext cx="9333865" cy="5406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这节课,我们欣赏了唐代诗人刘禹锡创作的《浪淘沙》古人用他们的双脚踏遍了祖国山川河流，用饱含深情的语言写下无数千古不朽的名篇。</a:t>
            </a: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课余请大家收集有关刘禹锡的古诗读一读，去领略中华民族特有的古诗古韵，总结他的诗歌特点：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1</a:t>
            </a:r>
            <a:r>
              <a:rPr lang="en-US" altLang="zh-CN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.</a:t>
            </a: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取境优美。 </a:t>
            </a:r>
            <a:endParaRPr lang="zh-CN" altLang="en-US" sz="3200" b="1" dirty="0" smtClean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2</a:t>
            </a:r>
            <a:r>
              <a:rPr lang="en-US" altLang="zh-CN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.</a:t>
            </a: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精炼含蓄。</a:t>
            </a:r>
            <a:endParaRPr lang="zh-CN" altLang="en-US" sz="3200" b="1" dirty="0" smtClean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3</a:t>
            </a:r>
            <a:r>
              <a:rPr lang="en-US" altLang="zh-CN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.</a:t>
            </a: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默写这首诗。 </a:t>
            </a:r>
            <a:endParaRPr lang="zh-CN" altLang="en-US" sz="3200" b="1" dirty="0" smtClean="0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just">
              <a:lnSpc>
                <a:spcPct val="120000"/>
              </a:lnSpc>
              <a:buClrTx/>
              <a:buSzTx/>
              <a:buNone/>
            </a:pP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    4</a:t>
            </a:r>
            <a:r>
              <a:rPr lang="en-US" altLang="zh-CN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.</a:t>
            </a:r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积累刘禹锡的诗。</a:t>
            </a:r>
            <a:endParaRPr lang="zh-CN" altLang="en-US" sz="3200" b="1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74A36">
                  <a:alpha val="100000"/>
                </a:srgbClr>
              </a:clrFrom>
              <a:clrTo>
                <a:srgbClr val="374A36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035" y="408305"/>
            <a:ext cx="8878570" cy="604139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25" y="175895"/>
            <a:ext cx="8622030" cy="65468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r="1654"/>
          <a:stretch>
            <a:fillRect/>
          </a:stretch>
        </p:blipFill>
        <p:spPr bwMode="auto">
          <a:xfrm>
            <a:off x="1310005" y="274955"/>
            <a:ext cx="9284970" cy="64389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3205" y="1111250"/>
            <a:ext cx="8870315" cy="530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春眠不觉晓，处处闻啼鸟。</a:t>
            </a:r>
            <a:endParaRPr lang="en-US" altLang="zh-CN" sz="36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春晓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（唐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ingdings" panose="05000000000000000000"/>
              </a:rPr>
              <a:t>孟浩然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）</a:t>
            </a:r>
            <a:endParaRPr lang="en-US" altLang="zh-CN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好雨知时节，当春乃发生。</a:t>
            </a:r>
            <a:endParaRPr lang="en-US" altLang="zh-CN" sz="36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春夜喜雨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ingdings" panose="05000000000000000000"/>
              </a:rPr>
              <a:t> 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杜牧）</a:t>
            </a:r>
            <a:endParaRPr lang="en-US" altLang="zh-CN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迟日江山丽，春风花草香。</a:t>
            </a:r>
            <a:endParaRPr lang="en-US" altLang="zh-CN" sz="36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绝句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（唐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ingdings" panose="05000000000000000000"/>
              </a:rPr>
              <a:t>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杜甫）</a:t>
            </a:r>
            <a:endParaRPr lang="en-US" altLang="zh-CN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天街小雨润如酥，草色遥看近却无。</a:t>
            </a:r>
            <a:endParaRPr lang="en-US" altLang="zh-CN" sz="36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最是一年春好处，绝胜烟柳满皇都。</a:t>
            </a:r>
            <a:endParaRPr lang="en-US" altLang="zh-CN" sz="36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早春呈水部张十八员外二首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》(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</a:t>
            </a:r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ingdings" panose="05000000000000000000"/>
              </a:rPr>
              <a:t></a:t>
            </a:r>
            <a:r>
              <a:rPr lang="zh-CN" altLang="en-US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韩愈</a:t>
            </a:r>
            <a:r>
              <a:rPr lang="en-US" altLang="zh-CN" sz="32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</a:t>
            </a:r>
            <a:endParaRPr lang="zh-CN" altLang="en-US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3365" y="400685"/>
            <a:ext cx="41122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描写春天的诗句</a:t>
            </a:r>
          </a:p>
        </p:txBody>
      </p:sp>
      <p:pic>
        <p:nvPicPr>
          <p:cNvPr id="9" name="图片 8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《江南春》课文诵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5144" y="5304626"/>
            <a:ext cx="609600" cy="609600"/>
          </a:xfrm>
          <a:prstGeom prst="rect">
            <a:avLst/>
          </a:prstGeom>
        </p:spPr>
      </p:pic>
      <p:pic>
        <p:nvPicPr>
          <p:cNvPr id="5" name="图片 4" descr="C:\Users\Administrator\Desktop\timg (1).pngtimg (1)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15" y="-11430"/>
            <a:ext cx="12210415" cy="6891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杜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2079625"/>
            <a:ext cx="3293110" cy="3736340"/>
          </a:xfrm>
          <a:prstGeom prst="ellipse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65935" y="77787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走近作者</a:t>
            </a:r>
          </a:p>
        </p:txBody>
      </p:sp>
      <p:pic>
        <p:nvPicPr>
          <p:cNvPr id="9" name="图片 8" descr="timg (4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15" y="739775"/>
            <a:ext cx="806450" cy="80645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4607560" y="919480"/>
            <a:ext cx="6438900" cy="564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40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   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杜牧：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（公元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803-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约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852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年），字牧之，号樊川居士，汉族，京兆万年（今陕西西安）人，唐代诗人。</a:t>
            </a:r>
          </a:p>
          <a:p>
            <a:pPr algn="just">
              <a:lnSpc>
                <a:spcPct val="11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杜牧人称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小杜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，以别于杜甫。与李商隐并称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小李杜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因晚年居长安南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樊川别墅，故后世称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杜樊川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，著有《樊川文集》。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4980" y="1157605"/>
            <a:ext cx="9194165" cy="407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晚唐时期著名诗人，和同时代的另一位杰出诗人李商隐齐名，世称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“</a:t>
            </a:r>
            <a:r>
              <a:rPr lang="zh-CN" altLang="en-US" sz="36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小李杜</a:t>
            </a:r>
            <a:r>
              <a:rPr lang="en-US" altLang="zh-CN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”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。现今存诗</a:t>
            </a:r>
            <a:r>
              <a:rPr lang="en-US" altLang="zh-CN" sz="36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500</a:t>
            </a: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首。他的诗或感怀时事、忧虑朝政，或表现对民生疾苦的关怀与同情，或抒写对历史兴亡成败的深沉感慨，或借题发挥讽刺现实，或寓于着深刻的历史和政治见识。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9527" y="384797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注释：</a:t>
            </a:r>
            <a:endParaRPr lang="zh-CN" altLang="en-US" sz="4000" b="1" dirty="0" smtClean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5" name="图片 4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2827020" y="5244465"/>
            <a:ext cx="4058920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像烟雾那样的细雨。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2580" y="1560195"/>
            <a:ext cx="2136775" cy="435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绿映红：             水村山郭：</a:t>
            </a: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酒旗风：       南朝：</a:t>
            </a:r>
          </a:p>
          <a:p>
            <a:pPr>
              <a:lnSpc>
                <a:spcPct val="110000"/>
              </a:lnSpc>
            </a:pPr>
            <a:endParaRPr lang="zh-CN" altLang="en-US" sz="3600" b="1" dirty="0" smtClean="0">
              <a:solidFill>
                <a:srgbClr val="0070C0"/>
              </a:solidFill>
              <a:effectLst/>
              <a:latin typeface="黑体" panose="02010600030101010101" pitchFamily="49" charset="-122"/>
              <a:ea typeface="黑体" panose="02010600030101010101" pitchFamily="49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楼台：</a:t>
            </a:r>
          </a:p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楷体" panose="02010609060101010101" charset="-122"/>
              </a:rPr>
              <a:t>烟雨：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96920" y="1585595"/>
            <a:ext cx="4245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依山傍水的村镇。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51580" y="2262505"/>
            <a:ext cx="65538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酒家的酒幌子在风中摇动。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47340" y="3400425"/>
            <a:ext cx="868934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指曾经建都在江苏南京的宋、齐、梁、陈四个朝代。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25445" y="4678680"/>
            <a:ext cx="34347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佛寺中的建筑。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72155" y="2835910"/>
            <a:ext cx="4892675" cy="7004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0070C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绿树红花相互映衬。</a:t>
            </a:r>
            <a:endParaRPr lang="zh-CN" altLang="en-US" sz="3600" b="1" dirty="0" smtClean="0">
              <a:solidFill>
                <a:srgbClr val="0070C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8095" y="1541145"/>
            <a:ext cx="2457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江南春</a:t>
            </a:r>
            <a:endParaRPr lang="zh-CN" altLang="en-US" sz="44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6860" y="495935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课文解析</a:t>
            </a:r>
          </a:p>
        </p:txBody>
      </p:sp>
      <p:pic>
        <p:nvPicPr>
          <p:cNvPr id="5" name="图片 4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95" y="469265"/>
            <a:ext cx="806450" cy="80645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733425" y="1947545"/>
            <a:ext cx="4603115" cy="4065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千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里莺啼绿映红，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水村山郭酒旗风。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南朝四百八十寺，</a:t>
            </a:r>
            <a:endParaRPr lang="en-US" altLang="zh-CN" sz="3600" b="1" dirty="0" smtClean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7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多少楼台烟雨中。</a:t>
            </a:r>
            <a:endParaRPr lang="zh-CN" altLang="en-US" sz="3600" b="1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631055" y="3418840"/>
            <a:ext cx="7192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水乡村庄山边城郭酒旗随风飘动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608195" y="2423795"/>
            <a:ext cx="7192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春天，江南处处黄莺啼叫叶绿花红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665345" y="4402455"/>
            <a:ext cx="67767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南朝以来兴建的四百八十座寺庙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462145" y="5305425"/>
            <a:ext cx="67303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</a:rPr>
              <a:t>有多少楼台点缀在烟雨迷蒙之中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035" y="1365885"/>
            <a:ext cx="982980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辽阔的江南大地上，黄莺在欢快地鸣唱，遍地的红花映衬在绿叶之间，河边的村庄，山下的小城，酒店的旗子在风里飘着。南朝时候建造的许许多多寺院，如今还有数不清的楼台掩映在迷蒙的烟雨之中。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" r="1164" b="45481"/>
          <a:stretch>
            <a:fillRect/>
          </a:stretch>
        </p:blipFill>
        <p:spPr bwMode="auto">
          <a:xfrm>
            <a:off x="2460625" y="3175"/>
            <a:ext cx="7052310" cy="292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1615" y="3124835"/>
            <a:ext cx="9140825" cy="323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从公元</a:t>
            </a: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420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年至</a:t>
            </a: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589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年，在我国长江以南先后存在过宋、齐、梁、陈四个王朝，总称南朝。南朝历代皇帝和大官都崇信佛教，修建了许多寺院，祈求神明保佑。京城健康（今南京市）尤多，据说有</a:t>
            </a: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500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余座。这里所说的</a:t>
            </a: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四百八十寺</a:t>
            </a:r>
            <a:r>
              <a:rPr lang="en-US" altLang="zh-CN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可能就是当时存留下来的概数而言。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6880" y="1527810"/>
            <a:ext cx="8465820" cy="141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诗中描写了哪些景物？表达了作者怎样的思想感情？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8290" y="3106420"/>
            <a:ext cx="979360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诗中描写了黄莺、绿树、红花、水村、山郭、酒旗、春风、寺院、楼台。</a:t>
            </a:r>
            <a:endParaRPr lang="en-US" altLang="zh-CN" sz="4000" b="1" dirty="0" smtClean="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endParaRPr lang="en-US" altLang="zh-CN" sz="4000" b="1" dirty="0" smtClean="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4000" b="1" dirty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表达了诗人对江南景物的赞美与神往。</a:t>
            </a:r>
            <a:endParaRPr lang="zh-CN" altLang="en-US" sz="4000" b="1" dirty="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23365" y="615950"/>
            <a:ext cx="186690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想一想</a:t>
            </a:r>
          </a:p>
        </p:txBody>
      </p:sp>
      <p:pic>
        <p:nvPicPr>
          <p:cNvPr id="6" name="图片 5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577850"/>
            <a:ext cx="806450" cy="80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4430" y="1307465"/>
            <a:ext cx="10192385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从前两句看，莺鸟啼鸣，红绿相映，酒旗招展，应该是晴天的景象，但后两句却写到了烟雨，如何理解？矛盾吗？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675" y="3538220"/>
            <a:ext cx="10039350" cy="252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不矛盾。这是因为千里范围内，各处阴晴是不尽相同的，作者并非写某一时一地的春景。虽然如此，但诗人运用了典型化的手法，把握住了江南景物的特征。看似矛盾，实则有道理。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23365" y="400685"/>
            <a:ext cx="13055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探究</a:t>
            </a:r>
          </a:p>
        </p:txBody>
      </p:sp>
      <p:pic>
        <p:nvPicPr>
          <p:cNvPr id="6" name="图片 5" descr="timg (4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" y="362585"/>
            <a:ext cx="806450" cy="80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25" y="852170"/>
            <a:ext cx="8911590" cy="171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32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《</a:t>
            </a:r>
            <a:r>
              <a:rPr lang="zh-CN" altLang="en-US" sz="32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江南春</a:t>
            </a:r>
            <a:r>
              <a:rPr lang="en-US" altLang="zh-CN" sz="32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》</a:t>
            </a:r>
            <a:r>
              <a:rPr lang="zh-CN" altLang="en-US" sz="32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可谓是描写春天景物的千古名篇，里面用到很多映衬的手法，使得作者笔下的春天多姿多彩，意趣盎然。你能找出哪些？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8010" y="2732291"/>
            <a:ext cx="5798820" cy="3476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有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（红绿色彩）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的映衬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有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（山水）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的映衬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有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（村庄和城郭）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的映衬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有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（动静）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的映衬</a:t>
            </a:r>
            <a:endParaRPr lang="en-US" altLang="zh-CN" sz="40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有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（声色）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的映衬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1470" y="772160"/>
            <a:ext cx="906907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effectLst/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南朝四百八十寺，多少楼台烟雨中”，这句话给你什么样的感受？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73225" y="2232660"/>
            <a:ext cx="8850630" cy="4000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金碧辉煌、屋宇重重的佛寺，本来就给人一种深邃的感觉，现在诗人又特意让它出没掩映于迷蒙的烟雨中，这就更增加了一种朦胧迷离的色彩。这样的画面和色调，与“千里莺啼绿映红，水村山郭酒旗风”的明朗绚丽相映，就使得这幅“江南春”的图画变得更加丰富多彩，让人惊叹流连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9880" y="1050290"/>
            <a:ext cx="8948420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诗人所处的晚唐时期，已呈现出衰败的趋势，战乱不断，民不聊生，而当朝统治者却依然醉生梦死，效仿南朝，不惜代价大建佛寺，想祈求神灵保佑，江山稳固。</a:t>
            </a:r>
            <a:r>
              <a:rPr lang="en-US" altLang="zh-CN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江南春</a:t>
            </a:r>
            <a:r>
              <a:rPr lang="en-US" altLang="zh-CN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既描写了江南莺歌燕舞、桃红柳绿的无限风光，同时也有对历史兴亡的深沉感慨。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61111" y="1056960"/>
            <a:ext cx="29895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课后练习：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1861185" y="1926590"/>
            <a:ext cx="8386445" cy="407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、这首诗里有三个与数量相关的词语：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“千里”“四百八十寺”“多少”，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它们各表示什么不同的意思？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江南春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写出了江南春天的那些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特点？想象这首诗所描绘的景象，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用自己的话说一说。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91384" y="2310745"/>
            <a:ext cx="7833360" cy="16300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0000" b="1" dirty="0" smtClean="0">
                <a:ln w="1905"/>
                <a:solidFill>
                  <a:srgbClr val="F66D08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书湖阴先生壁</a:t>
            </a:r>
            <a:endParaRPr lang="zh-CN" altLang="en-US" sz="10000" b="1" cap="none" spc="0" dirty="0" smtClean="0">
              <a:ln w="1905"/>
              <a:solidFill>
                <a:srgbClr val="F66D08"/>
              </a:solidFill>
              <a:effectLst>
                <a:reflection blurRad="6350" stA="60000" endA="900" endPos="60000" dist="60007" dir="5400000" sy="-100000" algn="bl" rotWithShape="0"/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4440" y="929005"/>
            <a:ext cx="451231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200" b="1" u="sng" spc="3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书</a:t>
            </a:r>
            <a:r>
              <a:rPr lang="zh-CN" altLang="en-US" sz="5200" b="1" spc="300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湖阴先生</a:t>
            </a:r>
            <a:r>
              <a:rPr lang="zh-CN" altLang="en-US" sz="5200" b="1" spc="300" dirty="0">
                <a:latin typeface="楷体" panose="02010609060101010101" charset="-122"/>
                <a:ea typeface="楷体" panose="02010609060101010101" charset="-122"/>
              </a:rPr>
              <a:t>壁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2504440" y="2023656"/>
            <a:ext cx="27355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书，书写。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2504440" y="2842895"/>
            <a:ext cx="91109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湖阴先生，本命杨德逢，隐居之士，是王安石晚年居住金陵（今南京市）时的意味邻里好友。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04440" y="4545330"/>
            <a:ext cx="7298690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3200" b="1">
                <a:latin typeface="黑体" panose="02010600030101010101" pitchFamily="49" charset="-122"/>
                <a:ea typeface="黑体" panose="02010600030101010101" pitchFamily="49" charset="-122"/>
              </a:rPr>
              <a:t>《书湖阴先生壁二首》是王安石题在杨德逢屋壁上的一组诗。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32593aa2ad4ce587_w800_h0"/>
          <p:cNvPicPr>
            <a:picLocks noChangeAspect="1"/>
          </p:cNvPicPr>
          <p:nvPr/>
        </p:nvPicPr>
        <p:blipFill>
          <a:blip r:embed="rId2"/>
          <a:srcRect l="4906" t="7806" r="5323" b="3960"/>
          <a:stretch>
            <a:fillRect/>
          </a:stretch>
        </p:blipFill>
        <p:spPr>
          <a:xfrm>
            <a:off x="1029335" y="1687830"/>
            <a:ext cx="2878455" cy="3538220"/>
          </a:xfrm>
          <a:prstGeom prst="ellipse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63295" y="742950"/>
            <a:ext cx="27355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>
                <a:latin typeface="黑体" panose="02010600030101010101" pitchFamily="49" charset="-122"/>
                <a:ea typeface="黑体" panose="02010600030101010101" pitchFamily="49" charset="-122"/>
              </a:rPr>
              <a:t>走进作者：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72890" y="1162685"/>
            <a:ext cx="6748780" cy="469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王安石，生于天禧五年（公元</a:t>
            </a:r>
            <a:r>
              <a:rPr lang="en-US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1021</a:t>
            </a:r>
            <a:r>
              <a:rPr lang="zh-CN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），卒于元佑元年</a:t>
            </a:r>
            <a:r>
              <a:rPr lang="en-US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日（公元</a:t>
            </a:r>
            <a:r>
              <a:rPr lang="en-US" altLang="zh-CN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1086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年）。字介甫，晚号半山。小字獾郎,封荆国公,世人又称王荆公。北宋临川人（今江西省东乡县上池村人）。汉族。北宋杰出的政治家、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思想家、</a:t>
            </a:r>
            <a:r>
              <a:rPr lang="zh-CN" altLang="en-US" sz="34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文学家、改革家、唐宋八大家之一。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64155" y="692696"/>
            <a:ext cx="431673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atin typeface="黑体" panose="02010600030101010101" pitchFamily="49" charset="-122"/>
                <a:ea typeface="黑体" panose="02010600030101010101" pitchFamily="49" charset="-122"/>
              </a:rPr>
              <a:t>书湖阴先生壁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63303" y="1616735"/>
            <a:ext cx="2571115" cy="614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</a:t>
            </a:r>
            <a:r>
              <a:rPr lang="zh-CN" altLang="en-US" sz="3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</a:t>
            </a:r>
            <a:r>
              <a:rPr lang="en-US" altLang="zh-CN" sz="3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 </a:t>
            </a:r>
            <a:r>
              <a:rPr lang="zh-CN" altLang="en-US" sz="3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王安石</a:t>
            </a:r>
            <a:endParaRPr lang="zh-CN" altLang="en-US" sz="3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2695" y="2129755"/>
            <a:ext cx="5519420" cy="4154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茅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檐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长扫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静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</a:t>
            </a: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苔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endParaRPr lang="en-US" altLang="zh-CN" sz="4400" b="1" dirty="0" smtClean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花木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成畦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手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</a:t>
            </a: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栽。</a:t>
            </a:r>
          </a:p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护田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将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绿</a:t>
            </a: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绕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endParaRPr lang="en-US" altLang="zh-CN" sz="4400" b="1" dirty="0" smtClean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两山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排闼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送</a:t>
            </a:r>
            <a:r>
              <a:rPr lang="en-US" altLang="zh-CN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44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青</a:t>
            </a:r>
            <a:r>
              <a:rPr lang="zh-CN" altLang="en-US" sz="44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来。</a:t>
            </a:r>
          </a:p>
        </p:txBody>
      </p:sp>
      <p:pic>
        <p:nvPicPr>
          <p:cNvPr id="2" name="《书湖阴先生壁》课文朗读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7972" y="8489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70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95625" y="5460365"/>
            <a:ext cx="3934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</a:rPr>
              <a:t>开门。闼：小门。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34135" y="640715"/>
            <a:ext cx="179070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2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注释：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34135" y="1407160"/>
            <a:ext cx="2249170" cy="474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zh-CN" sz="3600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①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茅檐：</a:t>
            </a: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②无苔：</a:t>
            </a:r>
            <a:endParaRPr lang="zh-CN" altLang="en-US" sz="3600" b="1" dirty="0" smtClean="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③成畦：</a:t>
            </a: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④护田：</a:t>
            </a: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⑤将：</a:t>
            </a: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⑥绿：</a:t>
            </a:r>
          </a:p>
          <a:p>
            <a:pPr algn="l"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⑦排闼：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95625" y="1494155"/>
            <a:ext cx="52330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茅屋檐下，这里指庭院。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95625" y="2155190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没有青苔。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95625" y="2816225"/>
            <a:ext cx="84467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成垄龙行。畦：经过修整的一块块田地。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95625" y="3477260"/>
            <a:ext cx="56921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这里指护卫、环绕着田园。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36850" y="4138295"/>
            <a:ext cx="1873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携带。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36850" y="479933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指水色。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2169" y="1055539"/>
            <a:ext cx="8351520" cy="70675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茅檐长扫净无苔，花木成畦手自栽。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2045" y="2019707"/>
            <a:ext cx="7802880" cy="3476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1.</a:t>
            </a:r>
            <a:r>
              <a:rPr lang="zh-CN" altLang="en-US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谁家的茅檐？</a:t>
            </a:r>
            <a:endParaRPr lang="en-US" altLang="zh-CN" sz="40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>
              <a:lnSpc>
                <a:spcPct val="110000"/>
              </a:lnSpc>
            </a:pPr>
            <a:endParaRPr lang="en-US" altLang="zh-CN" sz="40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2.</a:t>
            </a:r>
            <a:r>
              <a:rPr lang="zh-CN" altLang="en-US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从哪个词可以看出庭院的干净？</a:t>
            </a:r>
            <a:endParaRPr lang="en-US" altLang="zh-CN" sz="4000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  </a:t>
            </a:r>
          </a:p>
          <a:p>
            <a:pPr>
              <a:lnSpc>
                <a:spcPct val="110000"/>
              </a:lnSpc>
            </a:pPr>
            <a:r>
              <a:rPr lang="en-US" altLang="zh-CN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3.</a:t>
            </a:r>
            <a:r>
              <a:rPr lang="zh-CN" altLang="en-US" sz="4000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手自栽可以看出什么？   </a:t>
            </a:r>
            <a:endParaRPr lang="zh-CN" altLang="en-US" sz="4000" dirty="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00325" y="2684780"/>
            <a:ext cx="33966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杨德逢的庭院。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00325" y="4021455"/>
            <a:ext cx="24784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“无苔”。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00325" y="5358130"/>
            <a:ext cx="47739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主人对花木殷勤侍弄。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49095" y="1645920"/>
            <a:ext cx="87496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茅</a:t>
            </a:r>
            <a:r>
              <a:rPr lang="zh-CN" altLang="en-US" sz="44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檐长扫静无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苔</a:t>
            </a:r>
            <a:r>
              <a:rPr lang="zh-CN" altLang="en-US" sz="44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，花木成畦手自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栽。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24200" y="2825750"/>
            <a:ext cx="7440295" cy="2195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None/>
            </a:pPr>
            <a:r>
              <a:rPr lang="zh-CN" altLang="en-US" sz="38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茅草屋檐下经常打扫，一尘不染，更没有青苔。屋前一畦一畦的花木，都是自己亲手栽种的。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49095" y="2897505"/>
            <a:ext cx="1636395" cy="675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38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句意：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3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5930" y="2960370"/>
            <a:ext cx="758634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800" b="1" dirty="0" smtClean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一条曲折的小溪紧紧地围绕着绿油油的田地，两座青山推门而入，送来了青翠欲滴的山色。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43685" y="3032125"/>
            <a:ext cx="1636395" cy="675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8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句意：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63040" y="1707515"/>
            <a:ext cx="9198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4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一水护田将绿绕，两山排闼送青来。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0" b="5667"/>
          <a:stretch>
            <a:fillRect/>
          </a:stretch>
        </p:blipFill>
        <p:spPr bwMode="auto">
          <a:xfrm>
            <a:off x="2169160" y="3716655"/>
            <a:ext cx="3576935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522730" y="1187450"/>
            <a:ext cx="91465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</a:t>
            </a:r>
            <a:r>
              <a:rPr lang="zh-CN" altLang="en-US" sz="44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水护田将绿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绕</a:t>
            </a:r>
            <a:r>
              <a:rPr lang="zh-CN" altLang="en-US" sz="4400" b="1" dirty="0" smtClean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，两山排闼送青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19325" y="2186940"/>
            <a:ext cx="7372985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b="1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第</a:t>
            </a:r>
            <a:r>
              <a:rPr lang="en-US" altLang="zh-CN" sz="3200" b="1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句写出了溪水温柔多情，曲折多姿。第</a:t>
            </a:r>
            <a:r>
              <a:rPr lang="en-US" altLang="zh-CN" sz="3200" b="1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2</a:t>
            </a:r>
            <a:r>
              <a:rPr lang="zh-CN" altLang="en-US" sz="3200" b="1">
                <a:solidFill>
                  <a:srgbClr val="0070C0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句写出了青山山势若奔，翠色欲滴。</a:t>
            </a:r>
          </a:p>
        </p:txBody>
      </p:sp>
      <p:pic>
        <p:nvPicPr>
          <p:cNvPr id="4" name="图片 3" descr="945a89abde2f40a6974145f533392c9e_t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260" y="3716655"/>
            <a:ext cx="3216183" cy="23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8985" y="1287185"/>
            <a:ext cx="63576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这首诗描写了哪些景物？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8985" y="2334895"/>
            <a:ext cx="9324975" cy="2934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描写的景物有：干净的庭院、修整一新的花木、清澈的溪水、翠色欲滴的青山。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1749" y="762680"/>
            <a:ext cx="8046720" cy="157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4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这首诗的主要内容是什么？</a:t>
            </a:r>
            <a:endParaRPr lang="en-US" altLang="zh-CN" sz="4400" b="1" dirty="0" smtClean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44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表达了作者怎样的思想感情？</a:t>
            </a:r>
            <a:endParaRPr lang="zh-CN" altLang="en-US" sz="4400" b="1" dirty="0"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1975" y="2506980"/>
            <a:ext cx="8427720" cy="359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8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这首诗主要描写了主人家庭的清幽与洁净，以及对山水的深情，来衬托主人的生活情趣的高雅。</a:t>
            </a:r>
          </a:p>
          <a:p>
            <a:pPr algn="just"/>
            <a:r>
              <a:rPr lang="zh-CN" altLang="en-US" sz="3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表达了诗人退休闲居的恬淡心境，以及田园山水、与平民交往中领略到的无穷乐趣。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5410" y="1241425"/>
            <a:ext cx="9392285" cy="1715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“护田”“送青”把山水拟人化，传达了怎样的感情？</a:t>
            </a:r>
            <a:endParaRPr lang="zh-CN" altLang="en-US" sz="4400" b="1" dirty="0" smtClean="0">
              <a:solidFill>
                <a:srgbClr val="9900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0030101010101" pitchFamily="49" charset="-122"/>
              <a:ea typeface="黑体" panose="02010600030101010101" pitchFamily="49" charset="-122"/>
              <a:cs typeface="黑体" panose="02010600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18920" y="3164840"/>
            <a:ext cx="89833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这首诗是题写在湖阴先生家屋壁上的。前两句写他家的环境洁净清幽，暗示主人生活情趣的高雅。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00860" y="1038225"/>
            <a:ext cx="8468360" cy="5001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后两句转到院外，写山水对湖阴先生的深情，暗用“护田”与“排闼”两个典故，把山水化成了具有生命感情的形象，山水主动与人相亲，正是表现了主人的高洁。诗中虽然没有下面写人，但写山水就是写人，景与人 处处照应，句句关联，融化无痕。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0230" y="2811145"/>
            <a:ext cx="849185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运用了对偶的句式，又采用了拟人的手法，给山水赋予人的感情，化静为动，显得自然而生动，既生机勃勃又清静幽雅。</a:t>
            </a:r>
            <a:endParaRPr lang="zh-CN" altLang="en-US" sz="4000" b="1" dirty="0"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40230" y="1099820"/>
            <a:ext cx="8662670" cy="1610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8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“</a:t>
            </a:r>
            <a:r>
              <a:rPr lang="zh-CN" altLang="en-US" sz="38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一水护田将绿绕，两山排闼送青来。</a:t>
            </a:r>
            <a:r>
              <a:rPr lang="en-US" altLang="zh-CN" sz="38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”</a:t>
            </a:r>
            <a:r>
              <a:rPr lang="zh-CN" altLang="en-US" sz="38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  <a:sym typeface="+mn-ea"/>
              </a:rPr>
              <a:t>运用了什么修辞手法？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56055" y="1034415"/>
            <a:ext cx="936752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这首诗作者的视线由内而外，先写湖阴先生家的庭院，洁净清幽，暗示主人生活情趣的高雅；后写院外的山水对主人的深情，暗用典故，把山水化成了具有生命情感的形象。应是主人情怀高洁，引得山水主动与之相亲。</a:t>
            </a:r>
            <a:endParaRPr lang="zh-CN" altLang="en-US" sz="3600" b="1" dirty="0" smtClean="0"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56055" y="4110990"/>
            <a:ext cx="93675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全诗既赞美了湖阴先生的朴实勤劳，又表达了诗人退休闲居的恬淡心境，从田园山水和与平民百姓的交往中领略到无穷乐趣。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470" y="2447290"/>
            <a:ext cx="84505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背诵三道古诗，用自己的语言说说三首诗的意思。</a:t>
            </a:r>
          </a:p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比较三首写景诗的不同特征。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55470" y="1499870"/>
            <a:ext cx="28695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课后作业：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2816</Words>
  <PresentationFormat>宽屏</PresentationFormat>
  <Paragraphs>197</Paragraphs>
  <Slides>51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59" baseType="lpstr">
      <vt:lpstr>仿宋</vt:lpstr>
      <vt:lpstr>黑体</vt:lpstr>
      <vt:lpstr>楷体</vt:lpstr>
      <vt:lpstr>宋体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刘禹锡（772-842年），字梦得。唐朝中晚时期著名诗人，有“诗豪”之称。曾任监察御史。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2018-05-30T01:00:00Z</dcterms:created>
  <dcterms:modified xsi:type="dcterms:W3CDTF">2019-08-15T15:47:10Z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2052-11.1.0.8661</vt:lpwstr>
  </property>
</Properties>
</file>