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326" r:id="rId3"/>
    <p:sldId id="340" r:id="rId4"/>
    <p:sldId id="435" r:id="rId5"/>
    <p:sldId id="426" r:id="rId6"/>
    <p:sldId id="436" r:id="rId7"/>
    <p:sldId id="437" r:id="rId8"/>
    <p:sldId id="430" r:id="rId9"/>
    <p:sldId id="433" r:id="rId10"/>
    <p:sldId id="438" r:id="rId11"/>
    <p:sldId id="439" r:id="rId12"/>
    <p:sldId id="441" r:id="rId13"/>
    <p:sldId id="440" r:id="rId14"/>
    <p:sldId id="442" r:id="rId15"/>
    <p:sldId id="443" r:id="rId16"/>
    <p:sldId id="444" r:id="rId17"/>
  </p:sldIdLst>
  <p:sldSz cx="9144000" cy="6858000" type="screen4x3"/>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6600"/>
    <a:srgbClr val="0000CC"/>
    <a:srgbClr val="339933"/>
    <a:srgbClr val="D1FD23"/>
    <a:srgbClr val="23FD28"/>
    <a:srgbClr val="CC00CC"/>
    <a:srgbClr val="003366"/>
    <a:srgbClr val="00CC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p:restoredTop sz="94642"/>
  </p:normalViewPr>
  <p:slideViewPr>
    <p:cSldViewPr showGuides="1">
      <p:cViewPr varScale="1">
        <p:scale>
          <a:sx n="64" d="100"/>
          <a:sy n="64" d="100"/>
        </p:scale>
        <p:origin x="-102" y="-384"/>
      </p:cViewPr>
      <p:guideLst>
        <p:guide orient="horz" pos="2118"/>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notesMaster" Target="notesMasters/notesMaster1.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buFont typeface="Arial" panose="020B0604020202020204" pitchFamily="34" charset="0"/>
              <a:buNone/>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2051" name="日期占位符 2"/>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a:buFont typeface="Arial" panose="020B0604020202020204" pitchFamily="34" charset="0"/>
              <a:buNone/>
              <a:defRPr sz="120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24580" name="幻灯片图像占位符 3"/>
          <p:cNvSpPr>
            <a:spLocks noGrp="1" noRot="1" noChangeAspect="1"/>
          </p:cNvSpPr>
          <p:nvPr>
            <p:ph type="sldImg" idx="2"/>
          </p:nvPr>
        </p:nvSpPr>
        <p:spPr>
          <a:xfrm>
            <a:off x="1143000" y="685800"/>
            <a:ext cx="4572000" cy="3429000"/>
          </a:xfrm>
          <a:prstGeom prst="rect">
            <a:avLst/>
          </a:prstGeom>
          <a:noFill/>
          <a:ln w="12700">
            <a:noFill/>
          </a:ln>
        </p:spPr>
      </p:sp>
      <p:sp>
        <p:nvSpPr>
          <p:cNvPr id="2053" name="备注占位符 4"/>
          <p:cNvSpPr>
            <a:spLocks noGrp="1" noChangeArrowheads="1"/>
          </p:cNvSpPr>
          <p:nvPr>
            <p:ph type="body" sz="quarter" idx="3"/>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2054" name="页脚占位符 5"/>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buFont typeface="Arial" panose="020B0604020202020204" pitchFamily="34" charset="0"/>
              <a:buNone/>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2055" name="灯片编号占位符 6"/>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p>
            <a:pPr lvl="0" algn="r" eaLnBrk="1" hangingPunct="1"/>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hangingPunct="1"/>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hangingPunct="1"/>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hangingPunct="1"/>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hangingPunct="1"/>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hangingPunct="1"/>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hangingPunct="1"/>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hangingPunct="1"/>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hangingPunct="1"/>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hangingPunct="1"/>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hangingPunct="1"/>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hangingPunct="1"/>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日期占位符 3"/>
          <p:cNvSpPr>
            <a:spLocks noGrp="1" noChangeArrowheads="1"/>
          </p:cNvSpPr>
          <p:nvPr>
            <p:ph type="dt" sz="half" idx="2"/>
          </p:nvPr>
        </p:nvSpPr>
        <p:spPr bwMode="auto">
          <a:xfrm>
            <a:off x="45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buFont typeface="Arial" panose="020B0604020202020204" pitchFamily="34" charset="0"/>
              <a:buNone/>
              <a:defRPr sz="1200">
                <a:solidFill>
                  <a:srgbClr val="898989"/>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1029" name="页脚占位符 4"/>
          <p:cNvSpPr>
            <a:spLocks noGrp="1" noChangeArrowheads="1"/>
          </p:cNvSpPr>
          <p:nvPr>
            <p:ph type="ftr" sz="quarter" idx="3"/>
          </p:nvPr>
        </p:nvSpPr>
        <p:spPr bwMode="auto">
          <a:xfrm>
            <a:off x="3124200"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a:buFont typeface="Arial" panose="020B0604020202020204" pitchFamily="34" charset="0"/>
              <a:buNone/>
              <a:defRPr sz="1200">
                <a:solidFill>
                  <a:srgbClr val="898989"/>
                </a:solidFill>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1030" name="灯片编号占位符 5"/>
          <p:cNvSpPr>
            <a:spLocks noGrp="1" noChangeArrowheads="1"/>
          </p:cNvSpPr>
          <p:nvPr>
            <p:ph type="sldNum" sz="quarter" idx="4"/>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lgn="r" eaLnBrk="1" hangingPunct="1"/>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750570" y="1014730"/>
            <a:ext cx="7940675" cy="5276850"/>
          </a:xfrm>
          <a:prstGeom prst="rect">
            <a:avLst/>
          </a:prstGeom>
        </p:spPr>
      </p:pic>
      <p:sp>
        <p:nvSpPr>
          <p:cNvPr id="2" name="TextBox 1"/>
          <p:cNvSpPr txBox="1"/>
          <p:nvPr/>
        </p:nvSpPr>
        <p:spPr>
          <a:xfrm>
            <a:off x="2352040" y="1014730"/>
            <a:ext cx="5598795" cy="1014730"/>
          </a:xfrm>
          <a:prstGeom prst="rect">
            <a:avLst/>
          </a:prstGeom>
          <a:noFill/>
        </p:spPr>
        <p:txBody>
          <a:bodyPr wrap="square" rtlCol="0">
            <a:spAutoFit/>
          </a:bodyPr>
          <a:lstStyle/>
          <a:p>
            <a:r>
              <a:rPr lang="zh-CN" altLang="en-US" sz="6000" b="1" dirty="0" smtClean="0">
                <a:solidFill>
                  <a:srgbClr val="FF0000"/>
                </a:solidFill>
                <a:latin typeface="+mn-ea"/>
              </a:rPr>
              <a:t> </a:t>
            </a:r>
            <a:r>
              <a:rPr lang="zh-CN" altLang="en-US" sz="6000" b="1" dirty="0" smtClean="0">
                <a:solidFill>
                  <a:srgbClr val="FFFF00"/>
                </a:solidFill>
                <a:latin typeface="+mn-ea"/>
              </a:rPr>
              <a:t>故宫博物院</a:t>
            </a:r>
            <a:endParaRPr lang="zh-CN" altLang="en-US" sz="6000" b="1" dirty="0" smtClean="0">
              <a:solidFill>
                <a:srgbClr val="FFFF00"/>
              </a:solidFill>
              <a:latin typeface="+mn-e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38785" y="1086485"/>
            <a:ext cx="1910715" cy="646707"/>
          </a:xfrm>
          <a:prstGeom prst="round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rtlCol="0">
            <a:spAutoFit/>
          </a:bodyPr>
          <a:p>
            <a:r>
              <a:rPr lang="zh-CN" altLang="en-US" sz="3200">
                <a:latin typeface="微软雅黑" panose="020B0503020204020204" charset="-122"/>
                <a:ea typeface="微软雅黑" panose="020B0503020204020204" charset="-122"/>
              </a:rPr>
              <a:t>新课导入</a:t>
            </a:r>
            <a:endParaRPr lang="zh-CN" altLang="en-US" sz="3200">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1"/>
          <a:stretch>
            <a:fillRect/>
          </a:stretch>
        </p:blipFill>
        <p:spPr>
          <a:xfrm>
            <a:off x="1089660" y="2054225"/>
            <a:ext cx="7571105" cy="3949065"/>
          </a:xfrm>
          <a:prstGeom prst="rect">
            <a:avLst/>
          </a:prstGeom>
        </p:spPr>
      </p:pic>
      <p:pic>
        <p:nvPicPr>
          <p:cNvPr id="4" name="图片 3"/>
          <p:cNvPicPr>
            <a:picLocks noChangeAspect="1"/>
          </p:cNvPicPr>
          <p:nvPr/>
        </p:nvPicPr>
        <p:blipFill>
          <a:blip r:embed="rId2"/>
          <a:stretch>
            <a:fillRect/>
          </a:stretch>
        </p:blipFill>
        <p:spPr>
          <a:xfrm>
            <a:off x="2520315" y="1086485"/>
            <a:ext cx="6140450" cy="4093210"/>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nodeType="clickEffect">
                                  <p:stCondLst>
                                    <p:cond delay="0"/>
                                  </p:stCondLst>
                                  <p:childTnLst>
                                    <p:anim calcmode="lin" valueType="num">
                                      <p:cBhvr additive="base">
                                        <p:cTn id="6" dur="500"/>
                                        <p:tgtEl>
                                          <p:spTgt spid="3"/>
                                        </p:tgtEl>
                                        <p:attrNameLst>
                                          <p:attrName>ppt_y</p:attrName>
                                        </p:attrNameLst>
                                      </p:cBhvr>
                                      <p:tavLst>
                                        <p:tav tm="0">
                                          <p:val>
                                            <p:strVal val="#ppt_y"/>
                                          </p:val>
                                        </p:tav>
                                        <p:tav tm="100000">
                                          <p:val>
                                            <p:strVal val="#ppt_y+#ppt_h*1.125000"/>
                                          </p:val>
                                        </p:tav>
                                      </p:tavLst>
                                    </p:anim>
                                    <p:animEffect transition="out" filter="wipe(down)">
                                      <p:cBhvr>
                                        <p:cTn id="7" dur="500"/>
                                        <p:tgtEl>
                                          <p:spTgt spid="3"/>
                                        </p:tgtEl>
                                      </p:cBhvr>
                                    </p:animEffect>
                                    <p:set>
                                      <p:cBhvr>
                                        <p:cTn id="8" dur="1" fill="hold">
                                          <p:stCondLst>
                                            <p:cond delay="499"/>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457200" y="1188720"/>
            <a:ext cx="8229600" cy="4937760"/>
          </a:xfrm>
        </p:spPr>
        <p:txBody>
          <a:bodyPr/>
          <a:p>
            <a:pPr marL="0" indent="0">
              <a:buNone/>
            </a:pPr>
            <a:r>
              <a:rPr lang="en-US" altLang="zh-CN" sz="2800">
                <a:latin typeface="楷体" panose="02010609060101010101" charset="-122"/>
                <a:ea typeface="楷体" panose="02010609060101010101" charset="-122"/>
                <a:cs typeface="楷体" panose="02010609060101010101" charset="-122"/>
              </a:rPr>
              <a:t>   </a:t>
            </a:r>
            <a:r>
              <a:rPr lang="zh-CN" altLang="en-US" b="1">
                <a:latin typeface="楷体" panose="02010609060101010101" charset="-122"/>
                <a:ea typeface="楷体" panose="02010609060101010101" charset="-122"/>
                <a:cs typeface="楷体" panose="02010609060101010101" charset="-122"/>
              </a:rPr>
              <a:t>同学们，我们刚刚看到的就是</a:t>
            </a:r>
            <a:r>
              <a:rPr lang="zh-CN" altLang="en-US" b="1">
                <a:solidFill>
                  <a:srgbClr val="FF0000"/>
                </a:solidFill>
                <a:latin typeface="楷体" panose="02010609060101010101" charset="-122"/>
                <a:ea typeface="楷体" panose="02010609060101010101" charset="-122"/>
                <a:cs typeface="楷体" panose="02010609060101010101" charset="-122"/>
              </a:rPr>
              <a:t>明清</a:t>
            </a:r>
            <a:r>
              <a:rPr lang="zh-CN" altLang="en-US" b="1">
                <a:latin typeface="楷体" panose="02010609060101010101" charset="-122"/>
                <a:ea typeface="楷体" panose="02010609060101010101" charset="-122"/>
                <a:cs typeface="楷体" panose="02010609060101010101" charset="-122"/>
              </a:rPr>
              <a:t>两朝帝王所居住的</a:t>
            </a:r>
            <a:r>
              <a:rPr lang="zh-CN" altLang="en-US" b="1">
                <a:solidFill>
                  <a:srgbClr val="FF0000"/>
                </a:solidFill>
                <a:latin typeface="楷体" panose="02010609060101010101" charset="-122"/>
                <a:ea typeface="楷体" panose="02010609060101010101" charset="-122"/>
                <a:cs typeface="楷体" panose="02010609060101010101" charset="-122"/>
              </a:rPr>
              <a:t>皇城──故宫</a:t>
            </a:r>
            <a:r>
              <a:rPr lang="zh-CN" altLang="en-US" b="1">
                <a:latin typeface="楷体" panose="02010609060101010101" charset="-122"/>
                <a:ea typeface="楷体" panose="02010609060101010101" charset="-122"/>
                <a:cs typeface="楷体" panose="02010609060101010101" charset="-122"/>
              </a:rPr>
              <a:t>，美国的奥巴马总统访华时就游览过故宫。故宫至今已有近</a:t>
            </a:r>
            <a:r>
              <a:rPr lang="zh-CN" altLang="en-US" b="1">
                <a:solidFill>
                  <a:srgbClr val="FF0000"/>
                </a:solidFill>
                <a:latin typeface="楷体" panose="02010609060101010101" charset="-122"/>
                <a:ea typeface="楷体" panose="02010609060101010101" charset="-122"/>
                <a:cs typeface="楷体" panose="02010609060101010101" charset="-122"/>
              </a:rPr>
              <a:t>六百年的历史</a:t>
            </a:r>
            <a:r>
              <a:rPr lang="zh-CN" altLang="en-US" b="1">
                <a:latin typeface="楷体" panose="02010609060101010101" charset="-122"/>
                <a:ea typeface="楷体" panose="02010609060101010101" charset="-122"/>
                <a:cs typeface="楷体" panose="02010609060101010101" charset="-122"/>
              </a:rPr>
              <a:t>。如果你有去参观，肯定会情不自禁地赞叹它</a:t>
            </a:r>
            <a:r>
              <a:rPr lang="zh-CN" altLang="en-US" b="1">
                <a:solidFill>
                  <a:srgbClr val="FF0000"/>
                </a:solidFill>
                <a:latin typeface="楷体" panose="02010609060101010101" charset="-122"/>
                <a:ea typeface="楷体" panose="02010609060101010101" charset="-122"/>
                <a:cs typeface="楷体" panose="02010609060101010101" charset="-122"/>
              </a:rPr>
              <a:t>规模的宏大、建筑的精美、布局的统一。</a:t>
            </a:r>
            <a:r>
              <a:rPr lang="zh-CN" altLang="en-US" b="1">
                <a:latin typeface="楷体" panose="02010609060101010101" charset="-122"/>
                <a:ea typeface="楷体" panose="02010609060101010101" charset="-122"/>
                <a:cs typeface="楷体" panose="02010609060101010101" charset="-122"/>
              </a:rPr>
              <a:t>特别是那些</a:t>
            </a:r>
            <a:r>
              <a:rPr lang="zh-CN" altLang="en-US" b="1">
                <a:solidFill>
                  <a:srgbClr val="FF0000"/>
                </a:solidFill>
                <a:latin typeface="楷体" panose="02010609060101010101" charset="-122"/>
                <a:ea typeface="楷体" panose="02010609060101010101" charset="-122"/>
                <a:cs typeface="楷体" panose="02010609060101010101" charset="-122"/>
              </a:rPr>
              <a:t>珍藏着的无数稀世珍宝，更和其建筑艺术一样闻名于世</a:t>
            </a:r>
            <a:r>
              <a:rPr lang="zh-CN" altLang="en-US" b="1">
                <a:latin typeface="楷体" panose="02010609060101010101" charset="-122"/>
                <a:ea typeface="楷体" panose="02010609060101010101" charset="-122"/>
                <a:cs typeface="楷体" panose="02010609060101010101" charset="-122"/>
              </a:rPr>
              <a:t>，每个参观者从中深刻地了解到</a:t>
            </a:r>
            <a:r>
              <a:rPr lang="zh-CN" altLang="en-US" b="1">
                <a:solidFill>
                  <a:srgbClr val="FF0000"/>
                </a:solidFill>
                <a:latin typeface="楷体" panose="02010609060101010101" charset="-122"/>
                <a:ea typeface="楷体" panose="02010609060101010101" charset="-122"/>
                <a:cs typeface="楷体" panose="02010609060101010101" charset="-122"/>
              </a:rPr>
              <a:t>封建帝王生活的奢华靡费</a:t>
            </a:r>
            <a:r>
              <a:rPr lang="zh-CN" altLang="en-US" b="1">
                <a:latin typeface="楷体" panose="02010609060101010101" charset="-122"/>
                <a:ea typeface="楷体" panose="02010609060101010101" charset="-122"/>
                <a:cs typeface="楷体" panose="02010609060101010101" charset="-122"/>
              </a:rPr>
              <a:t>，并为</a:t>
            </a:r>
            <a:r>
              <a:rPr lang="zh-CN" altLang="en-US" b="1">
                <a:solidFill>
                  <a:srgbClr val="FF0000"/>
                </a:solidFill>
                <a:latin typeface="楷体" panose="02010609060101010101" charset="-122"/>
                <a:ea typeface="楷体" panose="02010609060101010101" charset="-122"/>
                <a:cs typeface="楷体" panose="02010609060101010101" charset="-122"/>
              </a:rPr>
              <a:t>古代广大劳动人民的聪明才智惊叹不已。</a:t>
            </a:r>
            <a:endParaRPr lang="zh-CN" altLang="en-US" b="1">
              <a:solidFill>
                <a:srgbClr val="FF0000"/>
              </a:solidFill>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38785" y="1086485"/>
            <a:ext cx="4100195" cy="646707"/>
          </a:xfrm>
          <a:prstGeom prst="round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rtlCol="0">
            <a:spAutoFit/>
          </a:bodyPr>
          <a:p>
            <a:r>
              <a:rPr lang="zh-CN" altLang="zh-CN" sz="3200">
                <a:solidFill>
                  <a:schemeClr val="accent1"/>
                </a:solidFill>
                <a:latin typeface="微软雅黑" panose="020B0503020204020204" charset="-122"/>
                <a:ea typeface="微软雅黑" panose="020B0503020204020204" charset="-122"/>
              </a:rPr>
              <a:t>整体感知    明确任务</a:t>
            </a:r>
            <a:endParaRPr lang="zh-CN" altLang="zh-CN" sz="3200">
              <a:solidFill>
                <a:schemeClr val="accent1"/>
              </a:solidFill>
              <a:latin typeface="微软雅黑" panose="020B0503020204020204" charset="-122"/>
              <a:ea typeface="微软雅黑" panose="020B0503020204020204" charset="-122"/>
            </a:endParaRPr>
          </a:p>
        </p:txBody>
      </p:sp>
      <p:pic>
        <p:nvPicPr>
          <p:cNvPr id="6" name="图片 5" descr="30"/>
          <p:cNvPicPr>
            <a:picLocks noChangeAspect="1"/>
          </p:cNvPicPr>
          <p:nvPr/>
        </p:nvPicPr>
        <p:blipFill>
          <a:blip r:embed="rId1"/>
          <a:stretch>
            <a:fillRect/>
          </a:stretch>
        </p:blipFill>
        <p:spPr>
          <a:xfrm rot="19500000" flipH="1">
            <a:off x="6377305" y="920750"/>
            <a:ext cx="2266950" cy="1869440"/>
          </a:xfrm>
          <a:prstGeom prst="rect">
            <a:avLst/>
          </a:prstGeom>
        </p:spPr>
      </p:pic>
      <p:sp>
        <p:nvSpPr>
          <p:cNvPr id="3" name="文本框 2"/>
          <p:cNvSpPr txBox="1"/>
          <p:nvPr/>
        </p:nvSpPr>
        <p:spPr>
          <a:xfrm>
            <a:off x="762000" y="2558415"/>
            <a:ext cx="6758940" cy="1377305"/>
          </a:xfrm>
          <a:prstGeom prst="round2DiagRect">
            <a:avLst>
              <a:gd name="adj1" fmla="val 50000"/>
              <a:gd name="adj2" fmla="val 0"/>
            </a:avLst>
          </a:prstGeom>
          <a:noFill/>
          <a:ln w="38100">
            <a:solidFill>
              <a:srgbClr val="23FD28"/>
            </a:solidFill>
          </a:ln>
        </p:spPr>
        <p:txBody>
          <a:bodyPr wrap="square" rtlCol="0">
            <a:spAutoFit/>
          </a:bodyPr>
          <a:p>
            <a:pPr algn="l"/>
            <a:r>
              <a:rPr lang="zh-CN" sz="2800">
                <a:latin typeface="微软雅黑" panose="020B0503020204020204" charset="-122"/>
                <a:ea typeface="微软雅黑" panose="020B0503020204020204" charset="-122"/>
                <a:sym typeface="+mn-ea"/>
              </a:rPr>
              <a:t>任务一：为家人计划故宫一日游，画一      </a:t>
            </a:r>
            <a:endParaRPr lang="zh-CN" sz="2800">
              <a:latin typeface="微软雅黑" panose="020B0503020204020204" charset="-122"/>
              <a:ea typeface="微软雅黑" panose="020B0503020204020204" charset="-122"/>
              <a:sym typeface="+mn-ea"/>
            </a:endParaRPr>
          </a:p>
          <a:p>
            <a:pPr algn="l"/>
            <a:r>
              <a:rPr lang="zh-CN" sz="2800">
                <a:latin typeface="微软雅黑" panose="020B0503020204020204" charset="-122"/>
                <a:ea typeface="微软雅黑" panose="020B0503020204020204" charset="-122"/>
                <a:sym typeface="+mn-ea"/>
              </a:rPr>
              <a:t>              张故宫参观路线图。</a:t>
            </a:r>
            <a:endParaRPr lang="zh-CN" altLang="en-US" sz="2800">
              <a:solidFill>
                <a:schemeClr val="tx1"/>
              </a:solidFill>
              <a:latin typeface="微软雅黑" panose="020B0503020204020204" charset="-122"/>
              <a:ea typeface="微软雅黑" panose="020B0503020204020204" charset="-122"/>
            </a:endParaRPr>
          </a:p>
        </p:txBody>
      </p:sp>
      <p:sp>
        <p:nvSpPr>
          <p:cNvPr id="7" name="文本框 6"/>
          <p:cNvSpPr txBox="1"/>
          <p:nvPr/>
        </p:nvSpPr>
        <p:spPr>
          <a:xfrm>
            <a:off x="1504950" y="4316095"/>
            <a:ext cx="6758940" cy="1377305"/>
          </a:xfrm>
          <a:prstGeom prst="round2DiagRect">
            <a:avLst>
              <a:gd name="adj1" fmla="val 50000"/>
              <a:gd name="adj2" fmla="val 0"/>
            </a:avLst>
          </a:prstGeom>
          <a:noFill/>
          <a:ln w="38100">
            <a:solidFill>
              <a:srgbClr val="00B0F0"/>
            </a:solidFill>
          </a:ln>
        </p:spPr>
        <p:txBody>
          <a:bodyPr wrap="square" rtlCol="0">
            <a:spAutoFit/>
          </a:bodyPr>
          <a:p>
            <a:pPr indent="304800" algn="l"/>
            <a:r>
              <a:rPr lang="zh-CN" sz="2800">
                <a:latin typeface="微软雅黑" panose="020B0503020204020204" charset="-122"/>
                <a:ea typeface="微软雅黑" panose="020B0503020204020204" charset="-122"/>
                <a:sym typeface="+mn-ea"/>
              </a:rPr>
              <a:t>任务二：选择一两个景点，游故宫的 </a:t>
            </a:r>
            <a:endParaRPr lang="zh-CN" sz="2800">
              <a:latin typeface="微软雅黑" panose="020B0503020204020204" charset="-122"/>
              <a:ea typeface="微软雅黑" panose="020B0503020204020204" charset="-122"/>
              <a:sym typeface="+mn-ea"/>
            </a:endParaRPr>
          </a:p>
          <a:p>
            <a:pPr indent="304800" algn="l"/>
            <a:r>
              <a:rPr lang="zh-CN" sz="2800">
                <a:latin typeface="微软雅黑" panose="020B0503020204020204" charset="-122"/>
                <a:ea typeface="微软雅黑" panose="020B0503020204020204" charset="-122"/>
                <a:sym typeface="+mn-ea"/>
              </a:rPr>
              <a:t>              时候为家人做讲解。</a:t>
            </a:r>
            <a:endParaRPr lang="zh-CN" altLang="en-US" sz="2800">
              <a:solidFill>
                <a:schemeClr val="tx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a:br>
              <a:rPr lang="zh-CN" altLang="en-US">
                <a:latin typeface="黑体" panose="02010609060101010101" charset="-122"/>
                <a:ea typeface="黑体" panose="02010609060101010101" charset="-122"/>
                <a:sym typeface="+mn-ea"/>
              </a:rPr>
            </a:br>
            <a:br>
              <a:rPr lang="zh-CN" altLang="en-US">
                <a:latin typeface="黑体" panose="02010609060101010101" charset="-122"/>
                <a:ea typeface="黑体" panose="02010609060101010101" charset="-122"/>
                <a:sym typeface="+mn-ea"/>
              </a:rPr>
            </a:br>
            <a:r>
              <a:rPr lang="zh-CN" altLang="en-US" sz="3200">
                <a:solidFill>
                  <a:schemeClr val="accent1"/>
                </a:solidFill>
                <a:latin typeface="黑体" panose="02010609060101010101" charset="-122"/>
                <a:ea typeface="黑体" panose="02010609060101010101" charset="-122"/>
                <a:sym typeface="+mn-ea"/>
              </a:rPr>
              <a:t>提示指导方法：</a:t>
            </a:r>
            <a:br>
              <a:rPr lang="zh-CN" altLang="en-US"/>
            </a:br>
            <a:endParaRPr lang="zh-CN" altLang="en-US"/>
          </a:p>
        </p:txBody>
      </p:sp>
      <p:sp>
        <p:nvSpPr>
          <p:cNvPr id="3" name="内容占位符 2"/>
          <p:cNvSpPr>
            <a:spLocks noGrp="1"/>
          </p:cNvSpPr>
          <p:nvPr>
            <p:ph idx="1"/>
          </p:nvPr>
        </p:nvSpPr>
        <p:spPr>
          <a:xfrm>
            <a:off x="73660" y="1417955"/>
            <a:ext cx="8613140" cy="4708525"/>
          </a:xfrm>
        </p:spPr>
        <p:txBody>
          <a:bodyPr/>
          <a:p>
            <a:pPr marL="0" indent="0">
              <a:buNone/>
            </a:pPr>
            <a:r>
              <a:rPr lang="zh-CN" altLang="en-US">
                <a:latin typeface="黑体" panose="02010609060101010101" charset="-122"/>
                <a:ea typeface="黑体" panose="02010609060101010101" charset="-122"/>
                <a:cs typeface="黑体" panose="02010609060101010101" charset="-122"/>
              </a:rPr>
              <a:t>1.画图提示：画出有关方位词，理清游览路线，画好故宫博物院路线图。</a:t>
            </a:r>
            <a:endParaRPr lang="zh-CN" altLang="en-US">
              <a:latin typeface="黑体" panose="02010609060101010101" charset="-122"/>
              <a:ea typeface="黑体" panose="02010609060101010101" charset="-122"/>
              <a:cs typeface="黑体" panose="02010609060101010101" charset="-122"/>
            </a:endParaRPr>
          </a:p>
          <a:p>
            <a:pPr marL="0" indent="0">
              <a:buNone/>
            </a:pPr>
            <a:r>
              <a:rPr lang="zh-CN" altLang="en-US">
                <a:latin typeface="黑体" panose="02010609060101010101" charset="-122"/>
                <a:ea typeface="黑体" panose="02010609060101010101" charset="-122"/>
                <a:cs typeface="黑体" panose="02010609060101010101" charset="-122"/>
              </a:rPr>
              <a:t>   板书：</a:t>
            </a:r>
            <a:r>
              <a:rPr lang="zh-CN" altLang="en-US">
                <a:gradFill>
                  <a:gsLst>
                    <a:gs pos="0">
                      <a:srgbClr val="E30000"/>
                    </a:gs>
                    <a:gs pos="100000">
                      <a:srgbClr val="760303"/>
                    </a:gs>
                  </a:gsLst>
                  <a:lin scaled="0"/>
                </a:gradFill>
                <a:latin typeface="黑体" panose="02010609060101010101" charset="-122"/>
                <a:ea typeface="黑体" panose="02010609060101010101" charset="-122"/>
                <a:cs typeface="黑体" panose="02010609060101010101" charset="-122"/>
              </a:rPr>
              <a:t>故宫博物馆参观路线图</a:t>
            </a:r>
            <a:endParaRPr lang="zh-CN" altLang="en-US">
              <a:latin typeface="黑体" panose="02010609060101010101" charset="-122"/>
              <a:ea typeface="黑体" panose="02010609060101010101" charset="-122"/>
              <a:cs typeface="黑体" panose="02010609060101010101" charset="-122"/>
            </a:endParaRPr>
          </a:p>
          <a:p>
            <a:pPr marL="0" indent="0">
              <a:buNone/>
            </a:pPr>
            <a:r>
              <a:rPr lang="zh-CN" altLang="en-US">
                <a:latin typeface="黑体" panose="02010609060101010101" charset="-122"/>
                <a:ea typeface="黑体" panose="02010609060101010101" charset="-122"/>
                <a:cs typeface="黑体" panose="02010609060101010101" charset="-122"/>
              </a:rPr>
              <a:t>⑴ 交代行踪的词：</a:t>
            </a:r>
            <a:endParaRPr lang="zh-CN" altLang="en-US">
              <a:latin typeface="黑体" panose="02010609060101010101" charset="-122"/>
              <a:ea typeface="黑体" panose="02010609060101010101" charset="-122"/>
              <a:cs typeface="黑体" panose="02010609060101010101" charset="-122"/>
            </a:endParaRPr>
          </a:p>
          <a:p>
            <a:pPr marL="0" indent="0">
              <a:buNone/>
            </a:pPr>
            <a:r>
              <a:rPr lang="zh-CN" altLang="en-US" sz="2800">
                <a:solidFill>
                  <a:srgbClr val="C00000"/>
                </a:solidFill>
                <a:latin typeface="楷体" panose="02010609060101010101" charset="-122"/>
                <a:ea typeface="楷体" panose="02010609060101010101" charset="-122"/>
                <a:cs typeface="楷体" panose="02010609060101010101" charset="-122"/>
              </a:rPr>
              <a:t>“从……往里……，沿着……穿过……到……”</a:t>
            </a:r>
            <a:endParaRPr lang="zh-CN" altLang="en-US">
              <a:latin typeface="楷体" panose="02010609060101010101" charset="-122"/>
              <a:ea typeface="楷体" panose="02010609060101010101" charset="-122"/>
              <a:cs typeface="楷体" panose="02010609060101010101" charset="-122"/>
            </a:endParaRPr>
          </a:p>
          <a:p>
            <a:pPr marL="0" indent="0">
              <a:buNone/>
            </a:pPr>
            <a:r>
              <a:rPr lang="zh-CN" altLang="en-US" sz="2800">
                <a:solidFill>
                  <a:srgbClr val="00B050"/>
                </a:solidFill>
                <a:latin typeface="楷体" panose="02010609060101010101" charset="-122"/>
                <a:ea typeface="楷体" panose="02010609060101010101" charset="-122"/>
                <a:cs typeface="楷体" panose="02010609060101010101" charset="-122"/>
              </a:rPr>
              <a:t>“走进……”“进了……就到……”</a:t>
            </a:r>
            <a:endParaRPr lang="zh-CN" altLang="en-US" sz="2800">
              <a:solidFill>
                <a:srgbClr val="00B050"/>
              </a:solidFill>
              <a:latin typeface="楷体" panose="02010609060101010101" charset="-122"/>
              <a:ea typeface="楷体" panose="02010609060101010101" charset="-122"/>
              <a:cs typeface="楷体" panose="02010609060101010101" charset="-122"/>
            </a:endParaRPr>
          </a:p>
          <a:p>
            <a:pPr marL="0" indent="0">
              <a:buNone/>
            </a:pPr>
            <a:r>
              <a:rPr lang="zh-CN" altLang="en-US" sz="2800">
                <a:solidFill>
                  <a:srgbClr val="00B050"/>
                </a:solidFill>
                <a:latin typeface="楷体" panose="02010609060101010101" charset="-122"/>
                <a:ea typeface="楷体" panose="02010609060101010101" charset="-122"/>
                <a:cs typeface="楷体" panose="02010609060101010101" charset="-122"/>
              </a:rPr>
              <a:t>“从……出……就到……”</a:t>
            </a:r>
            <a:endParaRPr lang="zh-CN" altLang="en-US">
              <a:latin typeface="黑体" panose="02010609060101010101" charset="-122"/>
              <a:ea typeface="黑体" panose="02010609060101010101" charset="-122"/>
              <a:cs typeface="黑体" panose="02010609060101010101" charset="-122"/>
            </a:endParaRPr>
          </a:p>
          <a:p>
            <a:pPr marL="0" indent="0">
              <a:buNone/>
            </a:pPr>
            <a:r>
              <a:rPr lang="zh-CN" altLang="en-US">
                <a:latin typeface="黑体" panose="02010609060101010101" charset="-122"/>
                <a:ea typeface="黑体" panose="02010609060101010101" charset="-122"/>
                <a:cs typeface="黑体" panose="02010609060101010101" charset="-122"/>
              </a:rPr>
              <a:t>⑵ 方位词语：</a:t>
            </a:r>
            <a:endParaRPr lang="zh-CN" altLang="en-US">
              <a:latin typeface="黑体" panose="02010609060101010101" charset="-122"/>
              <a:ea typeface="黑体" panose="02010609060101010101" charset="-122"/>
              <a:cs typeface="黑体" panose="02010609060101010101" charset="-122"/>
            </a:endParaRPr>
          </a:p>
          <a:p>
            <a:pPr marL="0" indent="0">
              <a:buNone/>
            </a:pPr>
            <a:r>
              <a:rPr lang="zh-CN" altLang="en-US">
                <a:latin typeface="黑体" panose="02010609060101010101" charset="-122"/>
                <a:ea typeface="黑体" panose="02010609060101010101" charset="-122"/>
                <a:cs typeface="黑体" panose="02010609060101010101" charset="-122"/>
              </a:rPr>
              <a:t> </a:t>
            </a:r>
            <a:r>
              <a:rPr lang="zh-CN" altLang="en-US" sz="2800">
                <a:solidFill>
                  <a:srgbClr val="C00000"/>
                </a:solidFill>
                <a:latin typeface="楷体" panose="02010609060101010101" charset="-122"/>
                <a:ea typeface="楷体" panose="02010609060101010101" charset="-122"/>
                <a:cs typeface="楷体" panose="02010609060101010101" charset="-122"/>
              </a:rPr>
              <a:t>“北面”“中心”“中轴线上”“后面”“往北</a:t>
            </a:r>
            <a:r>
              <a:rPr lang="zh-CN" altLang="en-US" sz="2800">
                <a:solidFill>
                  <a:srgbClr val="00B050"/>
                </a:solidFill>
                <a:latin typeface="楷体" panose="02010609060101010101" charset="-122"/>
                <a:ea typeface="楷体" panose="02010609060101010101" charset="-122"/>
                <a:cs typeface="楷体" panose="02010609060101010101" charset="-122"/>
              </a:rPr>
              <a:t>”……</a:t>
            </a:r>
            <a:endParaRPr lang="zh-CN" altLang="en-US" sz="2800">
              <a:solidFill>
                <a:srgbClr val="00B050"/>
              </a:solidFill>
              <a:latin typeface="楷体" panose="02010609060101010101" charset="-122"/>
              <a:ea typeface="楷体" panose="02010609060101010101" charset="-122"/>
              <a:cs typeface="楷体" panose="02010609060101010101" charset="-122"/>
            </a:endParaRPr>
          </a:p>
          <a:p>
            <a:endParaRPr lang="zh-CN" altLang="en-US" sz="2800">
              <a:solidFill>
                <a:srgbClr val="00B050"/>
              </a:solidFill>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a:br>
              <a:rPr lang="zh-CN" altLang="en-US">
                <a:solidFill>
                  <a:schemeClr val="accent1"/>
                </a:solidFill>
                <a:latin typeface="黑体" panose="02010609060101010101" charset="-122"/>
                <a:ea typeface="黑体" panose="02010609060101010101" charset="-122"/>
                <a:sym typeface="+mn-ea"/>
              </a:rPr>
            </a:br>
            <a:r>
              <a:rPr lang="zh-CN" altLang="en-US" sz="3200" b="1">
                <a:solidFill>
                  <a:schemeClr val="accent1"/>
                </a:solidFill>
                <a:latin typeface="黑体" panose="02010609060101010101" charset="-122"/>
                <a:ea typeface="黑体" panose="02010609060101010101" charset="-122"/>
                <a:sym typeface="+mn-ea"/>
              </a:rPr>
              <a:t>提示指导方法：</a:t>
            </a:r>
            <a:endParaRPr lang="zh-CN" altLang="en-US" sz="3200" b="1">
              <a:solidFill>
                <a:schemeClr val="accent1"/>
              </a:solidFill>
              <a:latin typeface="黑体" panose="02010609060101010101" charset="-122"/>
              <a:ea typeface="黑体" panose="02010609060101010101" charset="-122"/>
              <a:sym typeface="+mn-ea"/>
            </a:endParaRPr>
          </a:p>
        </p:txBody>
      </p:sp>
      <p:sp>
        <p:nvSpPr>
          <p:cNvPr id="3" name="内容占位符 2"/>
          <p:cNvSpPr>
            <a:spLocks noGrp="1"/>
          </p:cNvSpPr>
          <p:nvPr>
            <p:ph idx="1"/>
          </p:nvPr>
        </p:nvSpPr>
        <p:spPr/>
        <p:txBody>
          <a:bodyPr/>
          <a:p>
            <a:pPr marL="0" indent="0">
              <a:buNone/>
            </a:pPr>
            <a:r>
              <a:rPr lang="zh-CN" altLang="en-US">
                <a:latin typeface="黑体" panose="02010609060101010101" charset="-122"/>
                <a:ea typeface="黑体" panose="02010609060101010101" charset="-122"/>
                <a:cs typeface="黑体" panose="02010609060101010101" charset="-122"/>
                <a:sym typeface="+mn-ea"/>
              </a:rPr>
              <a:t>2.景点讲解：（板书：</a:t>
            </a:r>
            <a:r>
              <a:rPr lang="zh-CN" altLang="en-US">
                <a:solidFill>
                  <a:srgbClr val="C00000"/>
                </a:solidFill>
                <a:latin typeface="黑体" panose="02010609060101010101" charset="-122"/>
                <a:ea typeface="黑体" panose="02010609060101010101" charset="-122"/>
                <a:cs typeface="黑体" panose="02010609060101010101" charset="-122"/>
                <a:sym typeface="+mn-ea"/>
              </a:rPr>
              <a:t>景点介绍</a:t>
            </a:r>
            <a:r>
              <a:rPr lang="zh-CN" altLang="en-US">
                <a:latin typeface="黑体" panose="02010609060101010101" charset="-122"/>
                <a:ea typeface="黑体" panose="02010609060101010101" charset="-122"/>
                <a:cs typeface="黑体" panose="02010609060101010101" charset="-122"/>
                <a:sym typeface="+mn-ea"/>
              </a:rPr>
              <a:t>）</a:t>
            </a:r>
            <a:endParaRPr lang="zh-CN" altLang="en-US">
              <a:latin typeface="黑体" panose="02010609060101010101" charset="-122"/>
              <a:ea typeface="黑体" panose="02010609060101010101" charset="-122"/>
              <a:cs typeface="黑体" panose="02010609060101010101" charset="-122"/>
            </a:endParaRPr>
          </a:p>
          <a:p>
            <a:pPr marL="0" indent="0">
              <a:buNone/>
            </a:pPr>
            <a:r>
              <a:rPr lang="zh-CN" altLang="en-US">
                <a:latin typeface="黑体" panose="02010609060101010101" charset="-122"/>
                <a:ea typeface="黑体" panose="02010609060101010101" charset="-122"/>
                <a:cs typeface="黑体" panose="02010609060101010101" charset="-122"/>
                <a:sym typeface="+mn-ea"/>
              </a:rPr>
              <a:t>（1）根据课文和图片分组介绍一两处景物。</a:t>
            </a:r>
            <a:endParaRPr lang="zh-CN" altLang="en-US">
              <a:latin typeface="黑体" panose="02010609060101010101" charset="-122"/>
              <a:ea typeface="黑体" panose="02010609060101010101" charset="-122"/>
              <a:cs typeface="黑体" panose="02010609060101010101" charset="-122"/>
            </a:endParaRPr>
          </a:p>
          <a:p>
            <a:pPr marL="0" indent="0">
              <a:buNone/>
            </a:pPr>
            <a:r>
              <a:rPr lang="zh-CN" altLang="en-US">
                <a:solidFill>
                  <a:srgbClr val="C00000"/>
                </a:solidFill>
                <a:latin typeface="黑体" panose="02010609060101010101" charset="-122"/>
                <a:ea typeface="黑体" panose="02010609060101010101" charset="-122"/>
                <a:cs typeface="黑体" panose="02010609060101010101" charset="-122"/>
                <a:sym typeface="+mn-ea"/>
              </a:rPr>
              <a:t>（外观、内景、位置、用途等。）</a:t>
            </a:r>
            <a:endParaRPr lang="zh-CN" altLang="en-US">
              <a:latin typeface="黑体" panose="02010609060101010101" charset="-122"/>
              <a:ea typeface="黑体" panose="02010609060101010101" charset="-122"/>
              <a:cs typeface="黑体" panose="02010609060101010101" charset="-122"/>
            </a:endParaRPr>
          </a:p>
          <a:p>
            <a:pPr marL="0" indent="0">
              <a:buNone/>
            </a:pPr>
            <a:r>
              <a:rPr lang="zh-CN" altLang="en-US">
                <a:latin typeface="黑体" panose="02010609060101010101" charset="-122"/>
                <a:ea typeface="黑体" panose="02010609060101010101" charset="-122"/>
                <a:cs typeface="黑体" panose="02010609060101010101" charset="-122"/>
                <a:sym typeface="+mn-ea"/>
              </a:rPr>
              <a:t>（2）按照一定说明顺序来介绍；语言优美，说明准确，有自己的创意。</a:t>
            </a:r>
            <a:endParaRPr lang="zh-CN" altLang="en-US">
              <a:latin typeface="黑体" panose="02010609060101010101" charset="-122"/>
              <a:ea typeface="黑体" panose="02010609060101010101" charset="-122"/>
              <a:cs typeface="黑体" panose="02010609060101010101" charset="-122"/>
            </a:endParaRPr>
          </a:p>
          <a:p>
            <a:endParaRPr lang="zh-CN" altLang="en-US">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38785" y="1086485"/>
            <a:ext cx="4116705" cy="646703"/>
          </a:xfrm>
          <a:prstGeom prst="round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rtlCol="0">
            <a:spAutoFit/>
          </a:bodyPr>
          <a:p>
            <a:r>
              <a:rPr lang="zh-CN" altLang="en-US" sz="3200" b="1">
                <a:solidFill>
                  <a:schemeClr val="accent1"/>
                </a:solidFill>
                <a:latin typeface="微软雅黑" panose="020B0503020204020204" charset="-122"/>
                <a:ea typeface="微软雅黑" panose="020B0503020204020204" charset="-122"/>
              </a:rPr>
              <a:t>指导方法   探究学习</a:t>
            </a:r>
            <a:endParaRPr lang="zh-CN" altLang="en-US" sz="3200" b="1">
              <a:solidFill>
                <a:schemeClr val="accent1"/>
              </a:solidFill>
              <a:latin typeface="微软雅黑" panose="020B0503020204020204" charset="-122"/>
              <a:ea typeface="微软雅黑" panose="020B0503020204020204" charset="-122"/>
            </a:endParaRPr>
          </a:p>
        </p:txBody>
      </p:sp>
      <p:grpSp>
        <p:nvGrpSpPr>
          <p:cNvPr id="7" name="组合 6"/>
          <p:cNvGrpSpPr/>
          <p:nvPr/>
        </p:nvGrpSpPr>
        <p:grpSpPr>
          <a:xfrm>
            <a:off x="2439670" y="1809750"/>
            <a:ext cx="5872480" cy="626110"/>
            <a:chOff x="3656" y="3260"/>
            <a:chExt cx="9248" cy="986"/>
          </a:xfrm>
        </p:grpSpPr>
        <p:sp>
          <p:nvSpPr>
            <p:cNvPr id="5" name="文本框 4"/>
            <p:cNvSpPr txBox="1"/>
            <p:nvPr/>
          </p:nvSpPr>
          <p:spPr>
            <a:xfrm>
              <a:off x="3656" y="3260"/>
              <a:ext cx="9248" cy="986"/>
            </a:xfrm>
            <a:prstGeom prst="snip2DiagRect">
              <a:avLst/>
            </a:prstGeom>
            <a:solidFill>
              <a:srgbClr val="00B0F0"/>
            </a:solidFill>
          </p:spPr>
          <p:txBody>
            <a:bodyPr wrap="square" rtlCol="0">
              <a:spAutoFit/>
            </a:bodyPr>
            <a:p>
              <a:r>
                <a:rPr lang="en-US" sz="2800">
                  <a:latin typeface="微软雅黑" panose="020B0503020204020204" charset="-122"/>
                  <a:ea typeface="微软雅黑" panose="020B0503020204020204" charset="-122"/>
                  <a:cs typeface="微软雅黑" panose="020B0503020204020204" charset="-122"/>
                  <a:sym typeface="+mn-ea"/>
                </a:rPr>
                <a:t> </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3656" y="3342"/>
              <a:ext cx="9248" cy="822"/>
            </a:xfrm>
            <a:prstGeom prst="rect">
              <a:avLst/>
            </a:prstGeom>
            <a:noFill/>
          </p:spPr>
          <p:txBody>
            <a:bodyPr wrap="none" rtlCol="0">
              <a:spAutoFit/>
            </a:bodyPr>
            <a:p>
              <a:pPr algn="l"/>
              <a:r>
                <a:rPr lang="zh-CN" sz="2800">
                  <a:solidFill>
                    <a:schemeClr val="tx1"/>
                  </a:solidFill>
                  <a:latin typeface="微软雅黑" panose="020B0503020204020204" charset="-122"/>
                  <a:ea typeface="微软雅黑" panose="020B0503020204020204" charset="-122"/>
                  <a:sym typeface="+mn-ea"/>
                </a:rPr>
                <a:t>明确参观时按由南向北的空间顺序。</a:t>
              </a:r>
              <a:endParaRPr lang="zh-CN" altLang="en-US" sz="2800">
                <a:solidFill>
                  <a:schemeClr val="tx1"/>
                </a:solidFill>
                <a:latin typeface="微软雅黑" panose="020B0503020204020204" charset="-122"/>
                <a:ea typeface="微软雅黑" panose="020B0503020204020204" charset="-122"/>
                <a:sym typeface="+mn-ea"/>
              </a:endParaRPr>
            </a:p>
          </p:txBody>
        </p:sp>
      </p:grpSp>
      <p:grpSp>
        <p:nvGrpSpPr>
          <p:cNvPr id="9" name="组合 8"/>
          <p:cNvGrpSpPr/>
          <p:nvPr/>
        </p:nvGrpSpPr>
        <p:grpSpPr>
          <a:xfrm>
            <a:off x="438785" y="2748280"/>
            <a:ext cx="8077200" cy="3368040"/>
            <a:chOff x="691" y="4328"/>
            <a:chExt cx="12720" cy="5304"/>
          </a:xfrm>
        </p:grpSpPr>
        <p:sp>
          <p:nvSpPr>
            <p:cNvPr id="100" name="文本框 99"/>
            <p:cNvSpPr txBox="1"/>
            <p:nvPr/>
          </p:nvSpPr>
          <p:spPr>
            <a:xfrm>
              <a:off x="1135" y="4601"/>
              <a:ext cx="11955" cy="4215"/>
            </a:xfrm>
            <a:prstGeom prst="rect">
              <a:avLst/>
            </a:prstGeom>
            <a:noFill/>
            <a:ln w="9525">
              <a:noFill/>
            </a:ln>
          </p:spPr>
          <p:txBody>
            <a:bodyPr wrap="square">
              <a:spAutoFit/>
            </a:bodyPr>
            <a:p>
              <a:pPr>
                <a:lnSpc>
                  <a:spcPct val="150000"/>
                </a:lnSpc>
              </a:pPr>
              <a:r>
                <a:rPr lang="zh-CN" sz="2800">
                  <a:solidFill>
                    <a:schemeClr val="tx1"/>
                  </a:solidFill>
                  <a:latin typeface="微软雅黑" panose="020B0503020204020204" charset="-122"/>
                  <a:ea typeface="微软雅黑" panose="020B0503020204020204" charset="-122"/>
                  <a:cs typeface="微软雅黑" panose="020B0503020204020204" charset="-122"/>
                </a:rPr>
                <a:t>天安门→端门→午门→汉白玉桥→太和门→</a:t>
              </a:r>
              <a:endParaRPr lang="zh-CN" sz="280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sz="2800">
                  <a:solidFill>
                    <a:schemeClr val="tx1"/>
                  </a:solidFill>
                  <a:latin typeface="微软雅黑" panose="020B0503020204020204" charset="-122"/>
                  <a:ea typeface="微软雅黑" panose="020B0503020204020204" charset="-122"/>
                  <a:cs typeface="微软雅黑" panose="020B0503020204020204" charset="-122"/>
                </a:rPr>
                <a:t>三大殿(太和殿、中和殿、保和殿)→小广场→</a:t>
              </a:r>
              <a:endParaRPr lang="zh-CN" sz="280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sz="2800">
                  <a:solidFill>
                    <a:schemeClr val="tx1"/>
                  </a:solidFill>
                  <a:latin typeface="微软雅黑" panose="020B0503020204020204" charset="-122"/>
                  <a:ea typeface="微软雅黑" panose="020B0503020204020204" charset="-122"/>
                  <a:cs typeface="微软雅黑" panose="020B0503020204020204" charset="-122"/>
                </a:rPr>
                <a:t>后三宫(乾清宫、交泰殿、坤宁宫)→御花园→</a:t>
              </a:r>
              <a:endParaRPr lang="zh-CN" sz="280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sz="2800">
                  <a:solidFill>
                    <a:schemeClr val="tx1"/>
                  </a:solidFill>
                  <a:latin typeface="微软雅黑" panose="020B0503020204020204" charset="-122"/>
                  <a:ea typeface="微软雅黑" panose="020B0503020204020204" charset="-122"/>
                  <a:cs typeface="微软雅黑" panose="020B0503020204020204" charset="-122"/>
                </a:rPr>
                <a:t>顺贞门→神武门→景山</a:t>
              </a:r>
              <a:endParaRPr lang="zh-CN" altLang="en-US" sz="2800">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8" name="图片 7" descr="图片15"/>
            <p:cNvPicPr>
              <a:picLocks noChangeAspect="1"/>
            </p:cNvPicPr>
            <p:nvPr/>
          </p:nvPicPr>
          <p:blipFill>
            <a:blip r:embed="rId1"/>
            <a:stretch>
              <a:fillRect/>
            </a:stretch>
          </p:blipFill>
          <p:spPr>
            <a:xfrm>
              <a:off x="691" y="4328"/>
              <a:ext cx="12721" cy="530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38785" y="1086485"/>
            <a:ext cx="1910715" cy="646703"/>
          </a:xfrm>
          <a:prstGeom prst="round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rtlCol="0">
            <a:spAutoFit/>
          </a:bodyPr>
          <a:p>
            <a:r>
              <a:rPr lang="zh-CN" altLang="en-US" sz="3200">
                <a:latin typeface="微软雅黑" panose="020B0503020204020204" charset="-122"/>
                <a:ea typeface="微软雅黑" panose="020B0503020204020204" charset="-122"/>
              </a:rPr>
              <a:t>重点讲解</a:t>
            </a:r>
            <a:endParaRPr lang="zh-CN" altLang="en-US" sz="3200">
              <a:latin typeface="微软雅黑" panose="020B0503020204020204" charset="-122"/>
              <a:ea typeface="微软雅黑" panose="020B0503020204020204" charset="-122"/>
            </a:endParaRPr>
          </a:p>
        </p:txBody>
      </p:sp>
      <p:sp>
        <p:nvSpPr>
          <p:cNvPr id="2" name="文本框 1"/>
          <p:cNvSpPr txBox="1"/>
          <p:nvPr/>
        </p:nvSpPr>
        <p:spPr>
          <a:xfrm>
            <a:off x="3147060" y="911860"/>
            <a:ext cx="5610225" cy="1277379"/>
          </a:xfrm>
          <a:prstGeom prst="cloudCallout">
            <a:avLst/>
          </a:prstGeom>
          <a:solidFill>
            <a:srgbClr val="00B0F0"/>
          </a:solidFill>
        </p:spPr>
        <p:txBody>
          <a:bodyPr wrap="square" rtlCol="0">
            <a:spAutoFit/>
          </a:bodyPr>
          <a:p>
            <a:pPr algn="l"/>
            <a:r>
              <a:rPr lang="zh-CN" sz="2400">
                <a:latin typeface="微软雅黑" panose="020B0503020204020204" charset="-122"/>
                <a:ea typeface="微软雅黑" panose="020B0503020204020204" charset="-122"/>
                <a:cs typeface="微软雅黑" panose="020B0503020204020204" charset="-122"/>
                <a:sym typeface="+mn-ea"/>
              </a:rPr>
              <a:t>作者介绍了太和殿哪些方面的情况?</a:t>
            </a:r>
            <a:endParaRPr lang="zh-CN" sz="2400">
              <a:latin typeface="微软雅黑" panose="020B0503020204020204" charset="-122"/>
              <a:ea typeface="微软雅黑" panose="020B0503020204020204" charset="-122"/>
              <a:cs typeface="微软雅黑" panose="020B0503020204020204" charset="-122"/>
              <a:sym typeface="+mn-ea"/>
            </a:endParaRPr>
          </a:p>
        </p:txBody>
      </p:sp>
      <p:sp>
        <p:nvSpPr>
          <p:cNvPr id="3" name="文本框 2"/>
          <p:cNvSpPr txBox="1"/>
          <p:nvPr/>
        </p:nvSpPr>
        <p:spPr>
          <a:xfrm>
            <a:off x="431165" y="2189480"/>
            <a:ext cx="8282305" cy="996279"/>
          </a:xfrm>
          <a:prstGeom prst="snip2DiagRect">
            <a:avLst/>
          </a:prstGeom>
          <a:solidFill>
            <a:srgbClr val="FFC000"/>
          </a:solidFill>
        </p:spPr>
        <p:txBody>
          <a:bodyPr wrap="square" rtlCol="0">
            <a:spAutoFit/>
          </a:bodyPr>
          <a:p>
            <a:pPr algn="l"/>
            <a:r>
              <a:rPr lang="en-US" sz="2400">
                <a:latin typeface="微软雅黑" panose="020B0503020204020204" charset="-122"/>
                <a:ea typeface="微软雅黑" panose="020B0503020204020204" charset="-122"/>
                <a:cs typeface="微软雅黑" panose="020B0503020204020204" charset="-122"/>
                <a:sym typeface="+mn-ea"/>
              </a:rPr>
              <a:t>A.</a:t>
            </a:r>
            <a:r>
              <a:rPr lang="zh-CN" sz="2400">
                <a:latin typeface="微软雅黑" panose="020B0503020204020204" charset="-122"/>
                <a:ea typeface="微软雅黑" panose="020B0503020204020204" charset="-122"/>
                <a:cs typeface="微软雅黑" panose="020B0503020204020204" charset="-122"/>
                <a:sym typeface="+mn-ea"/>
              </a:rPr>
              <a:t>台基──修建得很高(三层台基高七米)，设施奇巧(排水管道是一千多个圆雕龙头)，暗示和渲染了三大殿地位之尊崇。</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464820" y="3382645"/>
            <a:ext cx="8214360" cy="997977"/>
          </a:xfrm>
          <a:prstGeom prst="snip2DiagRect">
            <a:avLst/>
          </a:prstGeom>
          <a:solidFill>
            <a:srgbClr val="339933"/>
          </a:solidFill>
        </p:spPr>
        <p:txBody>
          <a:bodyPr wrap="square" rtlCol="0">
            <a:spAutoFit/>
          </a:bodyPr>
          <a:p>
            <a:r>
              <a:rPr lang="en-US" sz="2400">
                <a:latin typeface="微软雅黑" panose="020B0503020204020204" charset="-122"/>
                <a:ea typeface="微软雅黑" panose="020B0503020204020204" charset="-122"/>
                <a:cs typeface="微软雅黑" panose="020B0503020204020204" charset="-122"/>
                <a:sym typeface="+mn-ea"/>
              </a:rPr>
              <a:t>B.</a:t>
            </a:r>
            <a:r>
              <a:rPr lang="zh-CN" sz="2400">
                <a:latin typeface="微软雅黑" panose="020B0503020204020204" charset="-122"/>
                <a:ea typeface="微软雅黑" panose="020B0503020204020204" charset="-122"/>
                <a:cs typeface="微软雅黑" panose="020B0503020204020204" charset="-122"/>
                <a:sym typeface="+mn-ea"/>
              </a:rPr>
              <a:t>外观气势雄伟(是故宫最大的殿堂)，色彩壮丽;内部装饰庄严富丽。</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464820" y="4605020"/>
            <a:ext cx="8609965" cy="983617"/>
          </a:xfrm>
          <a:prstGeom prst="snip2DiagRect">
            <a:avLst/>
          </a:prstGeom>
          <a:solidFill>
            <a:srgbClr val="00B0F0"/>
          </a:solidFill>
        </p:spPr>
        <p:txBody>
          <a:bodyPr wrap="square" rtlCol="0">
            <a:spAutoFit/>
          </a:bodyPr>
          <a:p>
            <a:pPr algn="l"/>
            <a:r>
              <a:rPr lang="en-US" sz="2400">
                <a:latin typeface="微软雅黑" panose="020B0503020204020204" charset="-122"/>
                <a:ea typeface="微软雅黑" panose="020B0503020204020204" charset="-122"/>
                <a:cs typeface="微软雅黑" panose="020B0503020204020204" charset="-122"/>
                <a:sym typeface="+mn-ea"/>
              </a:rPr>
              <a:t>C.</a:t>
            </a:r>
            <a:r>
              <a:rPr lang="zh-CN" sz="2400">
                <a:latin typeface="微软雅黑" panose="020B0503020204020204" charset="-122"/>
                <a:ea typeface="微软雅黑" panose="020B0503020204020204" charset="-122"/>
                <a:cs typeface="微软雅黑" panose="020B0503020204020204" charset="-122"/>
                <a:sym typeface="+mn-ea"/>
              </a:rPr>
              <a:t>位置和功用(皇帝举行重大典礼的地方)，借雄伟的建筑显示威严。</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7" name="文本框 6"/>
          <p:cNvSpPr txBox="1"/>
          <p:nvPr/>
        </p:nvSpPr>
        <p:spPr>
          <a:xfrm>
            <a:off x="438785" y="5706745"/>
            <a:ext cx="1471913" cy="549893"/>
          </a:xfrm>
          <a:prstGeom prst="snip2DiagRect">
            <a:avLst/>
          </a:prstGeom>
          <a:solidFill>
            <a:schemeClr val="accent6">
              <a:lumMod val="60000"/>
              <a:lumOff val="40000"/>
            </a:schemeClr>
          </a:solidFill>
        </p:spPr>
        <p:txBody>
          <a:bodyPr wrap="none" rtlCol="0">
            <a:spAutoFit/>
          </a:bodyPr>
          <a:p>
            <a:pPr algn="l"/>
            <a:r>
              <a:rPr lang="zh-CN" sz="2400">
                <a:latin typeface="微软雅黑" panose="020B0503020204020204" charset="-122"/>
                <a:ea typeface="微软雅黑" panose="020B0503020204020204" charset="-122"/>
                <a:cs typeface="微软雅黑" panose="020B0503020204020204" charset="-122"/>
                <a:sym typeface="+mn-ea"/>
              </a:rPr>
              <a:t>D.重建。</a:t>
            </a:r>
            <a:endParaRPr lang="zh-CN" altLang="en-US" sz="240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marL="0" indent="0">
              <a:buNone/>
            </a:pPr>
            <a:r>
              <a:rPr lang="en-US" altLang="zh-CN">
                <a:solidFill>
                  <a:srgbClr val="C00000"/>
                </a:solidFill>
              </a:rPr>
              <a:t>1.</a:t>
            </a:r>
            <a:r>
              <a:rPr lang="zh-CN" altLang="en-US">
                <a:solidFill>
                  <a:srgbClr val="C00000"/>
                </a:solidFill>
                <a:latin typeface="黑体" panose="02010609060101010101" charset="-122"/>
                <a:ea typeface="黑体" panose="02010609060101010101" charset="-122"/>
                <a:cs typeface="黑体" panose="02010609060101010101" charset="-122"/>
              </a:rPr>
              <a:t>作者为什么要把太和殿作为解说的重点?</a:t>
            </a:r>
            <a:endParaRPr lang="zh-CN" altLang="en-US">
              <a:latin typeface="黑体" panose="02010609060101010101" charset="-122"/>
              <a:ea typeface="黑体" panose="02010609060101010101" charset="-122"/>
              <a:cs typeface="黑体" panose="02010609060101010101" charset="-122"/>
            </a:endParaRPr>
          </a:p>
          <a:p>
            <a:pPr marL="0" indent="0">
              <a:buNone/>
            </a:pPr>
            <a:r>
              <a:rPr lang="zh-CN" altLang="en-US">
                <a:latin typeface="黑体" panose="02010609060101010101" charset="-122"/>
                <a:ea typeface="黑体" panose="02010609060101010101" charset="-122"/>
                <a:cs typeface="黑体" panose="02010609060101010101" charset="-122"/>
              </a:rPr>
              <a:t>   太和殿是“前朝”以致</a:t>
            </a:r>
            <a:r>
              <a:rPr lang="zh-CN" altLang="en-US">
                <a:solidFill>
                  <a:schemeClr val="accent1"/>
                </a:solidFill>
                <a:latin typeface="黑体" panose="02010609060101010101" charset="-122"/>
                <a:ea typeface="黑体" panose="02010609060101010101" charset="-122"/>
                <a:cs typeface="黑体" panose="02010609060101010101" charset="-122"/>
              </a:rPr>
              <a:t>整个故宫的重点建筑物，是封建皇帝行使统治权力和举行重大典礼的场所，因此，它的地位非常重要;另外，它在整个建筑群中最具代表性。</a:t>
            </a:r>
            <a:endParaRPr lang="zh-CN" altLang="en-US">
              <a:latin typeface="黑体" panose="02010609060101010101" charset="-122"/>
              <a:ea typeface="黑体" panose="02010609060101010101" charset="-122"/>
              <a:cs typeface="黑体" panose="02010609060101010101" charset="-122"/>
            </a:endParaRPr>
          </a:p>
          <a:p>
            <a:pPr marL="0" indent="0">
              <a:buNone/>
            </a:pPr>
            <a:r>
              <a:rPr lang="en-US" altLang="zh-CN">
                <a:latin typeface="黑体" panose="02010609060101010101" charset="-122"/>
                <a:ea typeface="黑体" panose="02010609060101010101" charset="-122"/>
                <a:cs typeface="黑体" panose="02010609060101010101" charset="-122"/>
              </a:rPr>
              <a:t>2.</a:t>
            </a:r>
            <a:r>
              <a:rPr lang="zh-CN" altLang="en-US">
                <a:latin typeface="黑体" panose="02010609060101010101" charset="-122"/>
                <a:ea typeface="黑体" panose="02010609060101010101" charset="-122"/>
                <a:cs typeface="黑体" panose="02010609060101010101" charset="-122"/>
              </a:rPr>
              <a:t>请大家阅读《材料二》，这也是一段与太和殿有关的材料，阅读后，提取相关信息补充到解说材料中去。</a:t>
            </a:r>
            <a:endParaRPr lang="zh-CN" altLang="en-US">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a:br>
              <a:rPr lang="zh-CN" altLang="en-US" sz="3200" b="1">
                <a:solidFill>
                  <a:schemeClr val="accent1"/>
                </a:solidFill>
                <a:latin typeface="黑体" panose="02010609060101010101" charset="-122"/>
                <a:ea typeface="黑体" panose="02010609060101010101" charset="-122"/>
              </a:rPr>
            </a:br>
            <a:r>
              <a:rPr lang="zh-CN" altLang="en-US" sz="3200" b="1">
                <a:solidFill>
                  <a:schemeClr val="accent1"/>
                </a:solidFill>
                <a:latin typeface="黑体" panose="02010609060101010101" charset="-122"/>
                <a:ea typeface="黑体" panose="02010609060101010101" charset="-122"/>
              </a:rPr>
              <a:t>合作探究，课堂小结：</a:t>
            </a:r>
            <a:endParaRPr lang="zh-CN" altLang="en-US" sz="3200" b="1">
              <a:solidFill>
                <a:schemeClr val="accent1"/>
              </a:solidFill>
              <a:latin typeface="黑体" panose="02010609060101010101" charset="-122"/>
              <a:ea typeface="黑体" panose="02010609060101010101" charset="-122"/>
            </a:endParaRPr>
          </a:p>
        </p:txBody>
      </p:sp>
      <p:sp>
        <p:nvSpPr>
          <p:cNvPr id="3" name="内容占位符 2"/>
          <p:cNvSpPr>
            <a:spLocks noGrp="1"/>
          </p:cNvSpPr>
          <p:nvPr>
            <p:ph idx="1"/>
          </p:nvPr>
        </p:nvSpPr>
        <p:spPr/>
        <p:txBody>
          <a:bodyPr/>
          <a:p>
            <a:pPr marL="0" indent="0">
              <a:buNone/>
            </a:pPr>
            <a:r>
              <a:rPr lang="en-US" altLang="zh-CN">
                <a:solidFill>
                  <a:schemeClr val="tx1"/>
                </a:solidFill>
                <a:latin typeface="黑体" panose="02010609060101010101" charset="-122"/>
                <a:ea typeface="黑体" panose="02010609060101010101" charset="-122"/>
                <a:cs typeface="黑体" panose="02010609060101010101" charset="-122"/>
              </a:rPr>
              <a:t>1.本文说明的对象是什么? （故宫博物院）</a:t>
            </a:r>
            <a:endParaRPr lang="en-US" altLang="zh-CN">
              <a:solidFill>
                <a:schemeClr val="tx1"/>
              </a:solidFill>
              <a:latin typeface="黑体" panose="02010609060101010101" charset="-122"/>
              <a:ea typeface="黑体" panose="02010609060101010101" charset="-122"/>
              <a:cs typeface="黑体" panose="02010609060101010101" charset="-122"/>
            </a:endParaRPr>
          </a:p>
          <a:p>
            <a:pPr marL="0" indent="0">
              <a:buNone/>
            </a:pPr>
            <a:r>
              <a:rPr lang="zh-CN" altLang="en-US">
                <a:solidFill>
                  <a:schemeClr val="tx1"/>
                </a:solidFill>
                <a:latin typeface="黑体" panose="02010609060101010101" charset="-122"/>
                <a:ea typeface="黑体" panose="02010609060101010101" charset="-122"/>
                <a:cs typeface="黑体" panose="02010609060101010101" charset="-122"/>
              </a:rPr>
              <a:t>2.作者抓住故宫博物院的哪些特征来写?请迅速从课文中找出有关语句证明</a:t>
            </a:r>
            <a:r>
              <a:rPr lang="zh-CN" altLang="en-US">
                <a:latin typeface="黑体" panose="02010609060101010101" charset="-122"/>
                <a:ea typeface="黑体" panose="02010609060101010101" charset="-122"/>
                <a:cs typeface="黑体" panose="02010609060101010101" charset="-122"/>
              </a:rPr>
              <a:t>。</a:t>
            </a:r>
            <a:endParaRPr lang="zh-CN" altLang="en-US">
              <a:latin typeface="黑体" panose="02010609060101010101" charset="-122"/>
              <a:ea typeface="黑体" panose="02010609060101010101" charset="-122"/>
              <a:cs typeface="黑体" panose="02010609060101010101" charset="-122"/>
            </a:endParaRPr>
          </a:p>
          <a:p>
            <a:pPr marL="0" indent="0">
              <a:buNone/>
            </a:pPr>
            <a:r>
              <a:rPr lang="zh-CN" altLang="en-US">
                <a:solidFill>
                  <a:srgbClr val="C00000"/>
                </a:solidFill>
                <a:latin typeface="黑体" panose="02010609060101010101" charset="-122"/>
                <a:ea typeface="黑体" panose="02010609060101010101" charset="-122"/>
                <a:cs typeface="黑体" panose="02010609060101010101" charset="-122"/>
              </a:rPr>
              <a:t>A.规模宏大壮丽：</a:t>
            </a:r>
            <a:endParaRPr lang="zh-CN" altLang="en-US">
              <a:solidFill>
                <a:srgbClr val="C00000"/>
              </a:solidFill>
              <a:latin typeface="黑体" panose="02010609060101010101" charset="-122"/>
              <a:ea typeface="黑体" panose="02010609060101010101" charset="-122"/>
              <a:cs typeface="黑体" panose="02010609060101010101" charset="-122"/>
            </a:endParaRPr>
          </a:p>
          <a:p>
            <a:pPr marL="0" indent="0">
              <a:buNone/>
            </a:pPr>
            <a:r>
              <a:rPr lang="zh-CN" altLang="en-US">
                <a:solidFill>
                  <a:srgbClr val="C00000"/>
                </a:solidFill>
                <a:latin typeface="黑体" panose="02010609060101010101" charset="-122"/>
                <a:ea typeface="黑体" panose="02010609060101010101" charset="-122"/>
                <a:cs typeface="黑体" panose="02010609060101010101" charset="-122"/>
              </a:rPr>
              <a:t>B.建筑精美：</a:t>
            </a:r>
            <a:endParaRPr lang="zh-CN" altLang="en-US">
              <a:solidFill>
                <a:srgbClr val="C00000"/>
              </a:solidFill>
              <a:latin typeface="黑体" panose="02010609060101010101" charset="-122"/>
              <a:ea typeface="黑体" panose="02010609060101010101" charset="-122"/>
              <a:cs typeface="黑体" panose="02010609060101010101" charset="-122"/>
            </a:endParaRPr>
          </a:p>
          <a:p>
            <a:pPr marL="0" indent="0">
              <a:buNone/>
            </a:pPr>
            <a:r>
              <a:rPr lang="zh-CN" altLang="en-US">
                <a:solidFill>
                  <a:srgbClr val="C00000"/>
                </a:solidFill>
                <a:latin typeface="黑体" panose="02010609060101010101" charset="-122"/>
                <a:ea typeface="黑体" panose="02010609060101010101" charset="-122"/>
                <a:cs typeface="黑体" panose="02010609060101010101" charset="-122"/>
              </a:rPr>
              <a:t>C.布局统一：</a:t>
            </a:r>
            <a:endParaRPr lang="zh-CN" altLang="en-US">
              <a:solidFill>
                <a:srgbClr val="C00000"/>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a:br>
              <a:rPr lang="zh-CN" altLang="en-US" sz="3200" b="1">
                <a:latin typeface="黑体" panose="02010609060101010101" charset="-122"/>
                <a:ea typeface="黑体" panose="02010609060101010101" charset="-122"/>
                <a:sym typeface="+mn-ea"/>
              </a:rPr>
            </a:br>
            <a:r>
              <a:rPr lang="zh-CN" altLang="en-US" sz="3200" b="1">
                <a:solidFill>
                  <a:schemeClr val="accent1"/>
                </a:solidFill>
                <a:latin typeface="黑体" panose="02010609060101010101" charset="-122"/>
                <a:ea typeface="黑体" panose="02010609060101010101" charset="-122"/>
                <a:sym typeface="+mn-ea"/>
              </a:rPr>
              <a:t>板书设计</a:t>
            </a:r>
            <a:r>
              <a:rPr lang="zh-CN" altLang="en-US" sz="3200" b="1">
                <a:latin typeface="黑体" panose="02010609060101010101" charset="-122"/>
                <a:ea typeface="黑体" panose="02010609060101010101" charset="-122"/>
                <a:sym typeface="+mn-ea"/>
              </a:rPr>
              <a:t>：</a:t>
            </a:r>
            <a:endParaRPr lang="zh-CN" altLang="en-US" sz="3200" b="1">
              <a:latin typeface="黑体" panose="02010609060101010101" charset="-122"/>
              <a:ea typeface="黑体" panose="02010609060101010101" charset="-122"/>
            </a:endParaRPr>
          </a:p>
        </p:txBody>
      </p:sp>
      <p:sp>
        <p:nvSpPr>
          <p:cNvPr id="3" name="内容占位符 2"/>
          <p:cNvSpPr>
            <a:spLocks noGrp="1"/>
          </p:cNvSpPr>
          <p:nvPr>
            <p:ph idx="1"/>
          </p:nvPr>
        </p:nvSpPr>
        <p:spPr/>
        <p:txBody>
          <a:bodyPr/>
          <a:p>
            <a:pPr marL="0" indent="0">
              <a:buNone/>
            </a:pPr>
            <a:r>
              <a:rPr lang="en-US" altLang="zh-CN"/>
              <a:t>                       </a:t>
            </a:r>
            <a:r>
              <a:rPr lang="en-US" altLang="zh-CN" sz="3600">
                <a:latin typeface="黑体" panose="02010609060101010101" charset="-122"/>
                <a:ea typeface="黑体" panose="02010609060101010101" charset="-122"/>
                <a:cs typeface="黑体" panose="02010609060101010101" charset="-122"/>
              </a:rPr>
              <a:t>11.</a:t>
            </a:r>
            <a:r>
              <a:rPr lang="zh-CN" altLang="en-US" sz="3600">
                <a:latin typeface="黑体" panose="02010609060101010101" charset="-122"/>
                <a:ea typeface="黑体" panose="02010609060101010101" charset="-122"/>
                <a:cs typeface="黑体" panose="02010609060101010101" charset="-122"/>
              </a:rPr>
              <a:t>  故宫博物院</a:t>
            </a:r>
            <a:endParaRPr lang="zh-CN" altLang="en-US" sz="3600">
              <a:latin typeface="黑体" panose="02010609060101010101" charset="-122"/>
              <a:ea typeface="黑体" panose="02010609060101010101" charset="-122"/>
              <a:cs typeface="黑体" panose="02010609060101010101" charset="-122"/>
            </a:endParaRPr>
          </a:p>
          <a:p>
            <a:pPr marL="0" indent="0">
              <a:buNone/>
            </a:pPr>
            <a:r>
              <a:rPr lang="zh-CN" altLang="en-US" sz="3600">
                <a:latin typeface="黑体" panose="02010609060101010101" charset="-122"/>
                <a:ea typeface="黑体" panose="02010609060101010101" charset="-122"/>
                <a:cs typeface="黑体" panose="02010609060101010101" charset="-122"/>
              </a:rPr>
              <a:t>故宫博物院参观路线图：</a:t>
            </a:r>
            <a:r>
              <a:rPr lang="zh-CN" altLang="en-US" sz="3600">
                <a:solidFill>
                  <a:srgbClr val="C00000"/>
                </a:solidFill>
                <a:latin typeface="黑体" panose="02010609060101010101" charset="-122"/>
                <a:ea typeface="黑体" panose="02010609060101010101" charset="-122"/>
                <a:cs typeface="黑体" panose="02010609060101010101" charset="-122"/>
              </a:rPr>
              <a:t>由南向北</a:t>
            </a:r>
            <a:endParaRPr lang="zh-CN" altLang="en-US" sz="3600">
              <a:solidFill>
                <a:srgbClr val="C00000"/>
              </a:solidFill>
              <a:latin typeface="黑体" panose="02010609060101010101" charset="-122"/>
              <a:ea typeface="黑体" panose="02010609060101010101" charset="-122"/>
              <a:cs typeface="黑体" panose="02010609060101010101" charset="-122"/>
            </a:endParaRPr>
          </a:p>
          <a:p>
            <a:pPr marL="0" indent="0">
              <a:buNone/>
            </a:pPr>
            <a:r>
              <a:rPr lang="zh-CN" altLang="en-US" sz="3600">
                <a:latin typeface="黑体" panose="02010609060101010101" charset="-122"/>
                <a:ea typeface="黑体" panose="02010609060101010101" charset="-122"/>
                <a:cs typeface="黑体" panose="02010609060101010101" charset="-122"/>
              </a:rPr>
              <a:t>景点介绍：（1）</a:t>
            </a:r>
            <a:r>
              <a:rPr lang="zh-CN" altLang="en-US" sz="3600">
                <a:solidFill>
                  <a:srgbClr val="C00000"/>
                </a:solidFill>
                <a:latin typeface="黑体" panose="02010609060101010101" charset="-122"/>
                <a:ea typeface="黑体" panose="02010609060101010101" charset="-122"/>
                <a:cs typeface="黑体" panose="02010609060101010101" charset="-122"/>
              </a:rPr>
              <a:t>台基   太和殿</a:t>
            </a:r>
            <a:r>
              <a:rPr lang="zh-CN" altLang="en-US" sz="3600">
                <a:latin typeface="黑体" panose="02010609060101010101" charset="-122"/>
                <a:ea typeface="黑体" panose="02010609060101010101" charset="-122"/>
                <a:cs typeface="黑体" panose="02010609060101010101" charset="-122"/>
              </a:rPr>
              <a:t>    </a:t>
            </a:r>
            <a:endParaRPr lang="zh-CN" altLang="en-US" sz="3600">
              <a:latin typeface="黑体" panose="02010609060101010101" charset="-122"/>
              <a:ea typeface="黑体" panose="02010609060101010101" charset="-122"/>
              <a:cs typeface="黑体" panose="02010609060101010101" charset="-122"/>
            </a:endParaRPr>
          </a:p>
          <a:p>
            <a:pPr marL="0" indent="0">
              <a:buNone/>
            </a:pPr>
            <a:r>
              <a:rPr lang="zh-CN" altLang="en-US" sz="3600">
                <a:latin typeface="黑体" panose="02010609060101010101" charset="-122"/>
                <a:ea typeface="黑体" panose="02010609060101010101" charset="-122"/>
                <a:cs typeface="黑体" panose="02010609060101010101" charset="-122"/>
              </a:rPr>
              <a:t>          （2）</a:t>
            </a:r>
            <a:r>
              <a:rPr lang="zh-CN" altLang="en-US" sz="3600">
                <a:solidFill>
                  <a:srgbClr val="C00000"/>
                </a:solidFill>
                <a:latin typeface="黑体" panose="02010609060101010101" charset="-122"/>
                <a:ea typeface="黑体" panose="02010609060101010101" charset="-122"/>
                <a:cs typeface="黑体" panose="02010609060101010101" charset="-122"/>
              </a:rPr>
              <a:t>外观  内装</a:t>
            </a:r>
            <a:endParaRPr lang="zh-CN" altLang="en-US" sz="3600">
              <a:solidFill>
                <a:srgbClr val="C00000"/>
              </a:solidFill>
              <a:latin typeface="黑体" panose="02010609060101010101" charset="-122"/>
              <a:ea typeface="黑体" panose="02010609060101010101" charset="-122"/>
              <a:cs typeface="黑体" panose="02010609060101010101" charset="-122"/>
            </a:endParaRPr>
          </a:p>
          <a:p>
            <a:pPr marL="0" indent="0">
              <a:buNone/>
            </a:pPr>
            <a:r>
              <a:rPr lang="zh-CN" altLang="en-US" sz="3600">
                <a:latin typeface="黑体" panose="02010609060101010101" charset="-122"/>
                <a:ea typeface="黑体" panose="02010609060101010101" charset="-122"/>
                <a:cs typeface="黑体" panose="02010609060101010101" charset="-122"/>
              </a:rPr>
              <a:t>          （3）</a:t>
            </a:r>
            <a:r>
              <a:rPr lang="zh-CN" altLang="en-US" sz="3600">
                <a:solidFill>
                  <a:srgbClr val="C00000"/>
                </a:solidFill>
                <a:latin typeface="黑体" panose="02010609060101010101" charset="-122"/>
                <a:ea typeface="黑体" panose="02010609060101010101" charset="-122"/>
                <a:cs typeface="黑体" panose="02010609060101010101" charset="-122"/>
              </a:rPr>
              <a:t>位置和功用</a:t>
            </a:r>
            <a:endParaRPr lang="zh-CN" altLang="en-US" sz="3600">
              <a:solidFill>
                <a:srgbClr val="C00000"/>
              </a:solidFill>
              <a:latin typeface="黑体" panose="02010609060101010101" charset="-122"/>
              <a:ea typeface="黑体" panose="02010609060101010101" charset="-122"/>
              <a:cs typeface="黑体" panose="02010609060101010101" charset="-122"/>
            </a:endParaRPr>
          </a:p>
          <a:p>
            <a:pPr marL="0" indent="0">
              <a:buNone/>
            </a:pPr>
            <a:r>
              <a:rPr lang="zh-CN" altLang="en-US" sz="3600">
                <a:latin typeface="黑体" panose="02010609060101010101" charset="-122"/>
                <a:ea typeface="黑体" panose="02010609060101010101" charset="-122"/>
                <a:cs typeface="黑体" panose="02010609060101010101" charset="-122"/>
              </a:rPr>
              <a:t>          （4）</a:t>
            </a:r>
            <a:r>
              <a:rPr lang="zh-CN" altLang="en-US" sz="3600">
                <a:solidFill>
                  <a:srgbClr val="C00000"/>
                </a:solidFill>
                <a:latin typeface="黑体" panose="02010609060101010101" charset="-122"/>
                <a:ea typeface="黑体" panose="02010609060101010101" charset="-122"/>
                <a:cs typeface="黑体" panose="02010609060101010101" charset="-122"/>
              </a:rPr>
              <a:t>重建</a:t>
            </a:r>
            <a:endParaRPr lang="zh-CN" altLang="en-US" sz="3600">
              <a:solidFill>
                <a:srgbClr val="C00000"/>
              </a:solidFill>
              <a:latin typeface="黑体" panose="02010609060101010101" charset="-122"/>
              <a:ea typeface="黑体" panose="02010609060101010101" charset="-122"/>
              <a:cs typeface="黑体" panose="02010609060101010101" charset="-122"/>
            </a:endParaRPr>
          </a:p>
        </p:txBody>
      </p:sp>
      <p:sp>
        <p:nvSpPr>
          <p:cNvPr id="6" name="左大括号 6"/>
          <p:cNvSpPr/>
          <p:nvPr/>
        </p:nvSpPr>
        <p:spPr>
          <a:xfrm>
            <a:off x="2548890" y="3065145"/>
            <a:ext cx="441325" cy="2373630"/>
          </a:xfrm>
          <a:prstGeom prst="leftBrace">
            <a:avLst>
              <a:gd name="adj1" fmla="val 97408"/>
              <a:gd name="adj2" fmla="val 50000"/>
            </a:avLst>
          </a:prstGeom>
          <a:noFill/>
          <a:ln w="9525" cap="flat" cmpd="sng">
            <a:solidFill>
              <a:srgbClr val="000000"/>
            </a:solidFill>
            <a:prstDash val="solid"/>
            <a:headEnd type="none" w="med" len="med"/>
            <a:tailEnd type="none" w="med" len="med"/>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a:br>
              <a:rPr lang="zh-CN" altLang="en-US">
                <a:latin typeface="黑体" panose="02010609060101010101" charset="-122"/>
                <a:ea typeface="黑体" panose="02010609060101010101" charset="-122"/>
                <a:cs typeface="黑体" panose="02010609060101010101" charset="-122"/>
                <a:sym typeface="+mn-ea"/>
              </a:rPr>
            </a:br>
            <a:r>
              <a:rPr lang="zh-CN" altLang="en-US" sz="3200">
                <a:solidFill>
                  <a:schemeClr val="accent1"/>
                </a:solidFill>
                <a:latin typeface="黑体" panose="02010609060101010101" charset="-122"/>
                <a:ea typeface="黑体" panose="02010609060101010101" charset="-122"/>
                <a:cs typeface="黑体" panose="02010609060101010101" charset="-122"/>
                <a:sym typeface="+mn-ea"/>
              </a:rPr>
              <a:t>课堂总结</a:t>
            </a:r>
            <a:r>
              <a:rPr lang="zh-CN" altLang="en-US">
                <a:latin typeface="黑体" panose="02010609060101010101" charset="-122"/>
                <a:ea typeface="黑体" panose="02010609060101010101" charset="-122"/>
                <a:cs typeface="黑体" panose="02010609060101010101" charset="-122"/>
                <a:sym typeface="+mn-ea"/>
              </a:rPr>
              <a:t>：</a:t>
            </a:r>
            <a:endParaRPr lang="zh-CN" altLang="en-US"/>
          </a:p>
        </p:txBody>
      </p:sp>
      <p:sp>
        <p:nvSpPr>
          <p:cNvPr id="3" name="内容占位符 2"/>
          <p:cNvSpPr>
            <a:spLocks noGrp="1"/>
          </p:cNvSpPr>
          <p:nvPr>
            <p:ph idx="1"/>
          </p:nvPr>
        </p:nvSpPr>
        <p:spPr>
          <a:xfrm>
            <a:off x="525145" y="1417955"/>
            <a:ext cx="8229600" cy="4525963"/>
          </a:xfrm>
        </p:spPr>
        <p:txBody>
          <a:bodyPr/>
          <a:p>
            <a:pPr marL="0" indent="0">
              <a:buNone/>
            </a:pPr>
            <a:r>
              <a:rPr lang="en-US" altLang="zh-CN">
                <a:latin typeface="黑体" panose="02010609060101010101" charset="-122"/>
                <a:ea typeface="黑体" panose="02010609060101010101" charset="-122"/>
                <a:cs typeface="黑体" panose="02010609060101010101" charset="-122"/>
              </a:rPr>
              <a:t>  </a:t>
            </a:r>
            <a:r>
              <a:rPr lang="zh-CN" altLang="en-US">
                <a:latin typeface="黑体" panose="02010609060101010101" charset="-122"/>
                <a:ea typeface="黑体" panose="02010609060101010101" charset="-122"/>
                <a:cs typeface="黑体" panose="02010609060101010101" charset="-122"/>
              </a:rPr>
              <a:t>北京故宫博物院集中体现了我国古代建筑艺术的优秀传统和独特风格。本文</a:t>
            </a:r>
            <a:r>
              <a:rPr lang="zh-CN" altLang="en-US">
                <a:solidFill>
                  <a:schemeClr val="accent2"/>
                </a:solidFill>
                <a:latin typeface="黑体" panose="02010609060101010101" charset="-122"/>
                <a:ea typeface="黑体" panose="02010609060101010101" charset="-122"/>
                <a:cs typeface="黑体" panose="02010609060101010101" charset="-122"/>
              </a:rPr>
              <a:t>详略得当</a:t>
            </a:r>
            <a:r>
              <a:rPr lang="zh-CN" altLang="en-US">
                <a:latin typeface="黑体" panose="02010609060101010101" charset="-122"/>
                <a:ea typeface="黑体" panose="02010609060101010101" charset="-122"/>
                <a:cs typeface="黑体" panose="02010609060101010101" charset="-122"/>
              </a:rPr>
              <a:t>地</a:t>
            </a:r>
            <a:r>
              <a:rPr lang="zh-CN" altLang="en-US">
                <a:solidFill>
                  <a:schemeClr val="accent2"/>
                </a:solidFill>
                <a:latin typeface="黑体" panose="02010609060101010101" charset="-122"/>
                <a:ea typeface="黑体" panose="02010609060101010101" charset="-122"/>
                <a:cs typeface="黑体" panose="02010609060101010101" charset="-122"/>
              </a:rPr>
              <a:t>选</a:t>
            </a:r>
            <a:r>
              <a:rPr lang="zh-CN" altLang="en-US">
                <a:latin typeface="黑体" panose="02010609060101010101" charset="-122"/>
                <a:ea typeface="黑体" panose="02010609060101010101" charset="-122"/>
                <a:cs typeface="黑体" panose="02010609060101010101" charset="-122"/>
              </a:rPr>
              <a:t>择了</a:t>
            </a:r>
            <a:r>
              <a:rPr lang="zh-CN" altLang="en-US">
                <a:solidFill>
                  <a:schemeClr val="accent2"/>
                </a:solidFill>
                <a:latin typeface="黑体" panose="02010609060101010101" charset="-122"/>
                <a:ea typeface="黑体" panose="02010609060101010101" charset="-122"/>
                <a:cs typeface="黑体" panose="02010609060101010101" charset="-122"/>
              </a:rPr>
              <a:t>材</a:t>
            </a:r>
            <a:r>
              <a:rPr lang="zh-CN" altLang="en-US">
                <a:latin typeface="黑体" panose="02010609060101010101" charset="-122"/>
                <a:ea typeface="黑体" panose="02010609060101010101" charset="-122"/>
                <a:cs typeface="黑体" panose="02010609060101010101" charset="-122"/>
              </a:rPr>
              <a:t>料，</a:t>
            </a:r>
            <a:r>
              <a:rPr lang="zh-CN" altLang="en-US" b="1">
                <a:solidFill>
                  <a:schemeClr val="accent2"/>
                </a:solidFill>
                <a:latin typeface="黑体" panose="02010609060101010101" charset="-122"/>
                <a:ea typeface="黑体" panose="02010609060101010101" charset="-122"/>
                <a:cs typeface="黑体" panose="02010609060101010101" charset="-122"/>
              </a:rPr>
              <a:t>合理安排说明顺序</a:t>
            </a:r>
            <a:r>
              <a:rPr lang="zh-CN" altLang="en-US">
                <a:latin typeface="黑体" panose="02010609060101010101" charset="-122"/>
                <a:ea typeface="黑体" panose="02010609060101010101" charset="-122"/>
                <a:cs typeface="黑体" panose="02010609060101010101" charset="-122"/>
              </a:rPr>
              <a:t>，用</a:t>
            </a:r>
            <a:r>
              <a:rPr lang="zh-CN" altLang="en-US">
                <a:solidFill>
                  <a:schemeClr val="accent2"/>
                </a:solidFill>
                <a:latin typeface="黑体" panose="02010609060101010101" charset="-122"/>
                <a:ea typeface="黑体" panose="02010609060101010101" charset="-122"/>
                <a:cs typeface="黑体" panose="02010609060101010101" charset="-122"/>
              </a:rPr>
              <a:t>简短的篇幅</a:t>
            </a:r>
            <a:r>
              <a:rPr lang="zh-CN" altLang="en-US">
                <a:latin typeface="黑体" panose="02010609060101010101" charset="-122"/>
                <a:ea typeface="黑体" panose="02010609060101010101" charset="-122"/>
                <a:cs typeface="黑体" panose="02010609060101010101" charset="-122"/>
              </a:rPr>
              <a:t>，鲜明地介绍出了规模宏大、结构精美、布局统一的故宫博物馆。学习本文，我们要明确介绍建筑物，</a:t>
            </a:r>
            <a:r>
              <a:rPr lang="zh-CN" altLang="en-US">
                <a:gradFill>
                  <a:gsLst>
                    <a:gs pos="0">
                      <a:srgbClr val="14CD68"/>
                    </a:gs>
                    <a:gs pos="100000">
                      <a:srgbClr val="035C7D"/>
                    </a:gs>
                  </a:gsLst>
                  <a:lin scaled="0"/>
                </a:gradFill>
                <a:latin typeface="黑体" panose="02010609060101010101" charset="-122"/>
                <a:ea typeface="黑体" panose="02010609060101010101" charset="-122"/>
                <a:cs typeface="黑体" panose="02010609060101010101" charset="-122"/>
              </a:rPr>
              <a:t>首要是抓住事物的特征，</a:t>
            </a:r>
            <a:r>
              <a:rPr lang="zh-CN" altLang="en-US">
                <a:latin typeface="黑体" panose="02010609060101010101" charset="-122"/>
                <a:ea typeface="黑体" panose="02010609060101010101" charset="-122"/>
                <a:cs typeface="黑体" panose="02010609060101010101" charset="-122"/>
              </a:rPr>
              <a:t>另外还要</a:t>
            </a:r>
            <a:r>
              <a:rPr lang="zh-CN" altLang="en-US">
                <a:gradFill>
                  <a:gsLst>
                    <a:gs pos="0">
                      <a:srgbClr val="14CD68"/>
                    </a:gs>
                    <a:gs pos="100000">
                      <a:srgbClr val="035C7D"/>
                    </a:gs>
                  </a:gsLst>
                  <a:lin scaled="0"/>
                </a:gradFill>
                <a:latin typeface="黑体" panose="02010609060101010101" charset="-122"/>
                <a:ea typeface="黑体" panose="02010609060101010101" charset="-122"/>
                <a:cs typeface="黑体" panose="02010609060101010101" charset="-122"/>
              </a:rPr>
              <a:t>学习运用空间顺序介绍建筑物的方法</a:t>
            </a:r>
            <a:r>
              <a:rPr lang="zh-CN" altLang="en-US">
                <a:latin typeface="黑体" panose="02010609060101010101" charset="-122"/>
                <a:ea typeface="黑体" panose="02010609060101010101" charset="-122"/>
                <a:cs typeface="黑体" panose="02010609060101010101" charset="-122"/>
              </a:rPr>
              <a:t>，</a:t>
            </a:r>
            <a:r>
              <a:rPr lang="zh-CN" altLang="en-US">
                <a:solidFill>
                  <a:schemeClr val="accent2"/>
                </a:solidFill>
                <a:latin typeface="黑体" panose="02010609060101010101" charset="-122"/>
                <a:ea typeface="黑体" panose="02010609060101010101" charset="-122"/>
                <a:cs typeface="黑体" panose="02010609060101010101" charset="-122"/>
              </a:rPr>
              <a:t>学以致用，把握方位词语</a:t>
            </a:r>
            <a:r>
              <a:rPr lang="zh-CN" altLang="en-US">
                <a:latin typeface="黑体" panose="02010609060101010101" charset="-122"/>
                <a:ea typeface="黑体" panose="02010609060101010101" charset="-122"/>
                <a:cs typeface="黑体" panose="02010609060101010101" charset="-122"/>
              </a:rPr>
              <a:t>。</a:t>
            </a:r>
            <a:endParaRPr lang="zh-CN" altLang="en-US">
              <a:latin typeface="黑体" panose="02010609060101010101" charset="-122"/>
              <a:ea typeface="黑体" panose="02010609060101010101" charset="-122"/>
              <a:cs typeface="黑体" panose="02010609060101010101" charset="-122"/>
            </a:endParaRPr>
          </a:p>
          <a:p>
            <a:pPr marL="0" indent="0">
              <a:buNone/>
            </a:pPr>
            <a:r>
              <a:rPr lang="zh-CN" altLang="en-US">
                <a:latin typeface="黑体" panose="02010609060101010101" charset="-122"/>
                <a:ea typeface="黑体" panose="02010609060101010101" charset="-122"/>
                <a:cs typeface="黑体" panose="02010609060101010101" charset="-122"/>
              </a:rPr>
              <a:t>   我们要学会根据不同的任务有重点地阅读材料的方法。</a:t>
            </a:r>
            <a:endParaRPr lang="zh-CN" altLang="en-US">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a:br>
              <a:rPr lang="zh-CN" altLang="en-US" b="1">
                <a:latin typeface="黑体" panose="02010609060101010101" charset="-122"/>
                <a:ea typeface="黑体" panose="02010609060101010101" charset="-122"/>
              </a:rPr>
            </a:br>
            <a:r>
              <a:rPr lang="zh-CN" altLang="en-US" b="1">
                <a:solidFill>
                  <a:schemeClr val="tx2"/>
                </a:solidFill>
                <a:latin typeface="黑体" panose="02010609060101010101" charset="-122"/>
                <a:ea typeface="黑体" panose="02010609060101010101" charset="-122"/>
              </a:rPr>
              <a:t>当堂训练：</a:t>
            </a:r>
            <a:endParaRPr lang="zh-CN" altLang="en-US" b="1">
              <a:solidFill>
                <a:schemeClr val="tx2"/>
              </a:solidFill>
              <a:latin typeface="黑体" panose="02010609060101010101" charset="-122"/>
              <a:ea typeface="黑体" panose="02010609060101010101" charset="-122"/>
            </a:endParaRPr>
          </a:p>
        </p:txBody>
      </p:sp>
      <p:sp>
        <p:nvSpPr>
          <p:cNvPr id="3" name="内容占位符 2"/>
          <p:cNvSpPr>
            <a:spLocks noGrp="1"/>
          </p:cNvSpPr>
          <p:nvPr>
            <p:ph idx="1"/>
          </p:nvPr>
        </p:nvSpPr>
        <p:spPr/>
        <p:txBody>
          <a:bodyPr/>
          <a:p>
            <a:pPr marL="0" indent="0">
              <a:buNone/>
            </a:pPr>
            <a:r>
              <a:rPr lang="zh-CN" altLang="en-US" sz="2800">
                <a:latin typeface="黑体" panose="02010609060101010101" charset="-122"/>
                <a:ea typeface="黑体" panose="02010609060101010101" charset="-122"/>
                <a:cs typeface="楷体" panose="02010609060101010101" charset="-122"/>
              </a:rPr>
              <a:t>基础积累大巩固</a:t>
            </a:r>
            <a:endParaRPr lang="zh-CN" altLang="en-US" sz="2800">
              <a:latin typeface="黑体" panose="02010609060101010101" charset="-122"/>
              <a:ea typeface="黑体" panose="02010609060101010101" charset="-122"/>
              <a:cs typeface="楷体" panose="02010609060101010101" charset="-122"/>
            </a:endParaRPr>
          </a:p>
          <a:p>
            <a:pPr marL="0" indent="0">
              <a:buNone/>
            </a:pPr>
            <a:r>
              <a:rPr lang="zh-CN" altLang="en-US" sz="2800">
                <a:solidFill>
                  <a:srgbClr val="C00000"/>
                </a:solidFill>
                <a:latin typeface="黑体" panose="02010609060101010101" charset="-122"/>
                <a:ea typeface="黑体" panose="02010609060101010101" charset="-122"/>
                <a:cs typeface="楷体" panose="02010609060101010101" charset="-122"/>
              </a:rPr>
              <a:t>一、指出下列各句所用的说明方法。</a:t>
            </a:r>
            <a:endParaRPr lang="zh-CN" altLang="en-US" sz="2800">
              <a:solidFill>
                <a:schemeClr val="accent1"/>
              </a:solidFill>
              <a:latin typeface="黑体" panose="02010609060101010101" charset="-122"/>
              <a:ea typeface="黑体" panose="02010609060101010101" charset="-122"/>
              <a:cs typeface="楷体" panose="02010609060101010101" charset="-122"/>
            </a:endParaRPr>
          </a:p>
          <a:p>
            <a:pPr marL="0" indent="0">
              <a:buNone/>
            </a:pPr>
            <a:r>
              <a:rPr lang="zh-CN" altLang="en-US" sz="2800">
                <a:solidFill>
                  <a:schemeClr val="accent1"/>
                </a:solidFill>
                <a:latin typeface="黑体" panose="02010609060101010101" charset="-122"/>
                <a:ea typeface="黑体" panose="02010609060101010101" charset="-122"/>
                <a:cs typeface="楷体" panose="02010609060101010101" charset="-122"/>
              </a:rPr>
              <a:t>1.紫禁城的城墙十多米高，有四座城门。</a:t>
            </a:r>
            <a:r>
              <a:rPr lang="zh-CN" altLang="en-US" sz="2800">
                <a:solidFill>
                  <a:srgbClr val="C00000"/>
                </a:solidFill>
                <a:latin typeface="黑体" panose="02010609060101010101" charset="-122"/>
                <a:ea typeface="黑体" panose="02010609060101010101" charset="-122"/>
                <a:cs typeface="楷体" panose="02010609060101010101" charset="-122"/>
              </a:rPr>
              <a:t>（     ）</a:t>
            </a:r>
            <a:r>
              <a:rPr lang="zh-CN" altLang="en-US" sz="2800">
                <a:solidFill>
                  <a:schemeClr val="accent1"/>
                </a:solidFill>
                <a:latin typeface="黑体" panose="02010609060101010101" charset="-122"/>
                <a:ea typeface="黑体" panose="02010609060101010101" charset="-122"/>
                <a:cs typeface="楷体" panose="02010609060101010101" charset="-122"/>
              </a:rPr>
              <a:t> </a:t>
            </a:r>
            <a:endParaRPr lang="zh-CN" altLang="en-US" sz="2800">
              <a:solidFill>
                <a:schemeClr val="accent1"/>
              </a:solidFill>
              <a:latin typeface="黑体" panose="02010609060101010101" charset="-122"/>
              <a:ea typeface="黑体" panose="02010609060101010101" charset="-122"/>
              <a:cs typeface="楷体" panose="02010609060101010101" charset="-122"/>
            </a:endParaRPr>
          </a:p>
          <a:p>
            <a:pPr marL="0" indent="0">
              <a:buNone/>
            </a:pPr>
            <a:r>
              <a:rPr lang="zh-CN" altLang="en-US" sz="2800">
                <a:solidFill>
                  <a:schemeClr val="accent1"/>
                </a:solidFill>
                <a:latin typeface="黑体" panose="02010609060101010101" charset="-122"/>
                <a:ea typeface="黑体" panose="02010609060101010101" charset="-122"/>
                <a:cs typeface="楷体" panose="02010609060101010101" charset="-122"/>
              </a:rPr>
              <a:t>2.走进午门，是一个宽广的庭院，弯弯的金水河像一条玉带横贯东西。</a:t>
            </a:r>
            <a:r>
              <a:rPr lang="zh-CN" altLang="en-US" sz="2800">
                <a:solidFill>
                  <a:srgbClr val="C00000"/>
                </a:solidFill>
                <a:latin typeface="黑体" panose="02010609060101010101" charset="-122"/>
                <a:ea typeface="黑体" panose="02010609060101010101" charset="-122"/>
                <a:cs typeface="楷体" panose="02010609060101010101" charset="-122"/>
              </a:rPr>
              <a:t>（        ）</a:t>
            </a:r>
            <a:endParaRPr lang="zh-CN" altLang="en-US" sz="2800">
              <a:solidFill>
                <a:srgbClr val="C00000"/>
              </a:solidFill>
              <a:latin typeface="黑体" panose="02010609060101010101" charset="-122"/>
              <a:ea typeface="黑体" panose="02010609060101010101" charset="-122"/>
              <a:cs typeface="楷体" panose="02010609060101010101" charset="-122"/>
            </a:endParaRPr>
          </a:p>
          <a:p>
            <a:pPr marL="0" indent="0">
              <a:buNone/>
            </a:pPr>
            <a:r>
              <a:rPr lang="zh-CN" altLang="en-US" sz="2800">
                <a:solidFill>
                  <a:schemeClr val="accent1"/>
                </a:solidFill>
                <a:latin typeface="黑体" panose="02010609060101010101" charset="-122"/>
                <a:ea typeface="黑体" panose="02010609060101010101" charset="-122"/>
                <a:cs typeface="楷体" panose="02010609060101010101" charset="-122"/>
              </a:rPr>
              <a:t>3.乾清宫、交泰殿、坤宁宫称“后三宫”，布局和前三殿基本一样，但庄严肃穆的气氛减少了，彩画图案也有明显的变化。</a:t>
            </a:r>
            <a:r>
              <a:rPr lang="zh-CN" altLang="en-US" sz="2800">
                <a:solidFill>
                  <a:srgbClr val="C00000"/>
                </a:solidFill>
                <a:latin typeface="黑体" panose="02010609060101010101" charset="-122"/>
                <a:ea typeface="黑体" panose="02010609060101010101" charset="-122"/>
                <a:cs typeface="楷体" panose="02010609060101010101" charset="-122"/>
              </a:rPr>
              <a:t>（        ）</a:t>
            </a:r>
            <a:r>
              <a:rPr lang="zh-CN" altLang="en-US" sz="2800">
                <a:solidFill>
                  <a:schemeClr val="accent1"/>
                </a:solidFill>
                <a:latin typeface="黑体" panose="02010609060101010101" charset="-122"/>
                <a:ea typeface="黑体" panose="02010609060101010101" charset="-122"/>
                <a:cs typeface="楷体" panose="02010609060101010101" charset="-122"/>
              </a:rPr>
              <a:t> </a:t>
            </a:r>
            <a:endParaRPr lang="zh-CN" altLang="en-US" sz="2800">
              <a:solidFill>
                <a:schemeClr val="accent1"/>
              </a:solidFill>
              <a:latin typeface="黑体" panose="02010609060101010101" charset="-122"/>
              <a:ea typeface="黑体" panose="02010609060101010101" charset="-122"/>
              <a:cs typeface="楷体" panose="02010609060101010101"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a:br>
              <a:rPr lang="zh-CN" altLang="en-US" b="1">
                <a:latin typeface="黑体" panose="02010609060101010101" charset="-122"/>
                <a:ea typeface="黑体" panose="02010609060101010101" charset="-122"/>
              </a:rPr>
            </a:br>
            <a:r>
              <a:rPr lang="zh-CN" altLang="en-US" b="1">
                <a:solidFill>
                  <a:schemeClr val="tx2"/>
                </a:solidFill>
                <a:latin typeface="黑体" panose="02010609060101010101" charset="-122"/>
                <a:ea typeface="黑体" panose="02010609060101010101" charset="-122"/>
              </a:rPr>
              <a:t>当堂训练：     </a:t>
            </a:r>
            <a:r>
              <a:rPr lang="zh-CN" altLang="en-US" sz="3200">
                <a:solidFill>
                  <a:srgbClr val="C00000"/>
                </a:solidFill>
                <a:latin typeface="黑体" panose="02010609060101010101" charset="-122"/>
                <a:ea typeface="黑体" panose="02010609060101010101" charset="-122"/>
                <a:cs typeface="楷体" panose="02010609060101010101" charset="-122"/>
                <a:sym typeface="+mn-ea"/>
              </a:rPr>
              <a:t>阅读能力大提升</a:t>
            </a:r>
            <a:endParaRPr lang="zh-CN" altLang="en-US" sz="3200" b="1">
              <a:solidFill>
                <a:srgbClr val="C00000"/>
              </a:solidFill>
              <a:latin typeface="黑体" panose="02010609060101010101" charset="-122"/>
              <a:ea typeface="黑体" panose="02010609060101010101" charset="-122"/>
              <a:cs typeface="楷体" panose="02010609060101010101" charset="-122"/>
              <a:sym typeface="+mn-ea"/>
            </a:endParaRPr>
          </a:p>
        </p:txBody>
      </p:sp>
      <p:sp>
        <p:nvSpPr>
          <p:cNvPr id="3" name="内容占位符 2"/>
          <p:cNvSpPr>
            <a:spLocks noGrp="1"/>
          </p:cNvSpPr>
          <p:nvPr>
            <p:ph idx="1"/>
          </p:nvPr>
        </p:nvSpPr>
        <p:spPr/>
        <p:txBody>
          <a:bodyPr/>
          <a:p>
            <a:pPr marL="0" indent="0">
              <a:buNone/>
            </a:pPr>
            <a:r>
              <a:rPr lang="zh-CN" altLang="en-US" sz="2400">
                <a:solidFill>
                  <a:schemeClr val="tx1"/>
                </a:solidFill>
                <a:latin typeface="黑体" panose="02010609060101010101" charset="-122"/>
                <a:ea typeface="黑体" panose="02010609060101010101" charset="-122"/>
                <a:cs typeface="楷体" panose="02010609060101010101" charset="-122"/>
              </a:rPr>
              <a:t>二、阅读课文《材料一》，完成练习。 </a:t>
            </a:r>
            <a:endParaRPr lang="zh-CN" altLang="en-US" sz="2400">
              <a:solidFill>
                <a:schemeClr val="accent1"/>
              </a:solidFill>
              <a:latin typeface="黑体" panose="02010609060101010101" charset="-122"/>
              <a:ea typeface="黑体" panose="02010609060101010101" charset="-122"/>
              <a:cs typeface="楷体" panose="02010609060101010101" charset="-122"/>
            </a:endParaRPr>
          </a:p>
          <a:p>
            <a:pPr marL="0" indent="0">
              <a:buNone/>
            </a:pPr>
            <a:r>
              <a:rPr lang="zh-CN" altLang="en-US" sz="2400">
                <a:solidFill>
                  <a:schemeClr val="accent1"/>
                </a:solidFill>
                <a:latin typeface="黑体" panose="02010609060101010101" charset="-122"/>
                <a:ea typeface="黑体" panose="02010609060101010101" charset="-122"/>
                <a:cs typeface="楷体" panose="02010609060101010101" charset="-122"/>
              </a:rPr>
              <a:t>   1.本文采用的主要说明顺序是</a:t>
            </a:r>
            <a:r>
              <a:rPr lang="zh-CN" altLang="en-US" sz="2400">
                <a:solidFill>
                  <a:srgbClr val="FF0000"/>
                </a:solidFill>
                <a:latin typeface="黑体" panose="02010609060101010101" charset="-122"/>
                <a:ea typeface="黑体" panose="02010609060101010101" charset="-122"/>
                <a:cs typeface="楷体" panose="02010609060101010101" charset="-122"/>
              </a:rPr>
              <a:t>（    ），</a:t>
            </a:r>
            <a:r>
              <a:rPr lang="zh-CN" altLang="en-US" sz="2400">
                <a:solidFill>
                  <a:schemeClr val="accent1"/>
                </a:solidFill>
                <a:latin typeface="黑体" panose="02010609060101010101" charset="-122"/>
                <a:ea typeface="黑体" panose="02010609060101010101" charset="-122"/>
                <a:cs typeface="楷体" panose="02010609060101010101" charset="-122"/>
              </a:rPr>
              <a:t>而且在结构上    和</a:t>
            </a:r>
            <a:r>
              <a:rPr lang="zh-CN" altLang="en-US" sz="2400">
                <a:solidFill>
                  <a:srgbClr val="FF0000"/>
                </a:solidFill>
                <a:latin typeface="黑体" panose="02010609060101010101" charset="-122"/>
                <a:ea typeface="黑体" panose="02010609060101010101" charset="-122"/>
                <a:cs typeface="楷体" panose="02010609060101010101" charset="-122"/>
              </a:rPr>
              <a:t>（     ）</a:t>
            </a:r>
            <a:r>
              <a:rPr lang="zh-CN" altLang="en-US" sz="2400">
                <a:solidFill>
                  <a:schemeClr val="accent1"/>
                </a:solidFill>
                <a:latin typeface="黑体" panose="02010609060101010101" charset="-122"/>
                <a:ea typeface="黑体" panose="02010609060101010101" charset="-122"/>
                <a:cs typeface="楷体" panose="02010609060101010101" charset="-122"/>
              </a:rPr>
              <a:t>相结合。  </a:t>
            </a:r>
            <a:endParaRPr lang="zh-CN" altLang="en-US" sz="2400">
              <a:solidFill>
                <a:schemeClr val="accent1"/>
              </a:solidFill>
              <a:latin typeface="黑体" panose="02010609060101010101" charset="-122"/>
              <a:ea typeface="黑体" panose="02010609060101010101" charset="-122"/>
              <a:cs typeface="楷体" panose="02010609060101010101" charset="-122"/>
            </a:endParaRPr>
          </a:p>
          <a:p>
            <a:pPr marL="0" indent="0">
              <a:buNone/>
            </a:pPr>
            <a:r>
              <a:rPr lang="zh-CN" altLang="en-US" sz="2400">
                <a:solidFill>
                  <a:schemeClr val="accent1"/>
                </a:solidFill>
                <a:latin typeface="黑体" panose="02010609060101010101" charset="-122"/>
                <a:ea typeface="黑体" panose="02010609060101010101" charset="-122"/>
                <a:cs typeface="楷体" panose="02010609060101010101" charset="-122"/>
              </a:rPr>
              <a:t>   2.本文着眼于纵贯紫禁城的中轴线，由</a:t>
            </a:r>
            <a:r>
              <a:rPr lang="zh-CN" altLang="en-US" sz="2400">
                <a:solidFill>
                  <a:srgbClr val="FF0000"/>
                </a:solidFill>
                <a:latin typeface="黑体" panose="02010609060101010101" charset="-122"/>
                <a:ea typeface="黑体" panose="02010609060101010101" charset="-122"/>
                <a:cs typeface="楷体" panose="02010609060101010101" charset="-122"/>
              </a:rPr>
              <a:t>（ ）</a:t>
            </a:r>
            <a:r>
              <a:rPr lang="zh-CN" altLang="en-US" sz="2400">
                <a:solidFill>
                  <a:schemeClr val="accent1"/>
                </a:solidFill>
                <a:latin typeface="黑体" panose="02010609060101010101" charset="-122"/>
                <a:ea typeface="黑体" panose="02010609060101010101" charset="-122"/>
                <a:cs typeface="楷体" panose="02010609060101010101" charset="-122"/>
              </a:rPr>
              <a:t>向</a:t>
            </a:r>
            <a:r>
              <a:rPr lang="zh-CN" altLang="en-US" sz="2400">
                <a:solidFill>
                  <a:srgbClr val="FF0000"/>
                </a:solidFill>
                <a:latin typeface="黑体" panose="02010609060101010101" charset="-122"/>
                <a:ea typeface="黑体" panose="02010609060101010101" charset="-122"/>
                <a:cs typeface="楷体" panose="02010609060101010101" charset="-122"/>
              </a:rPr>
              <a:t>（   ）</a:t>
            </a:r>
            <a:r>
              <a:rPr lang="zh-CN" altLang="en-US" sz="2400">
                <a:solidFill>
                  <a:schemeClr val="accent1"/>
                </a:solidFill>
                <a:latin typeface="黑体" panose="02010609060101010101" charset="-122"/>
                <a:ea typeface="黑体" panose="02010609060101010101" charset="-122"/>
                <a:cs typeface="楷体" panose="02010609060101010101" charset="-122"/>
              </a:rPr>
              <a:t>    方向，逐次介绍建筑物，先介绍</a:t>
            </a:r>
            <a:r>
              <a:rPr lang="zh-CN" altLang="en-US" sz="2400">
                <a:solidFill>
                  <a:srgbClr val="FF0000"/>
                </a:solidFill>
                <a:latin typeface="黑体" panose="02010609060101010101" charset="-122"/>
                <a:ea typeface="黑体" panose="02010609060101010101" charset="-122"/>
                <a:cs typeface="楷体" panose="02010609060101010101" charset="-122"/>
              </a:rPr>
              <a:t>“        ”</a:t>
            </a:r>
            <a:r>
              <a:rPr lang="zh-CN" altLang="en-US" sz="2400">
                <a:solidFill>
                  <a:schemeClr val="accent1"/>
                </a:solidFill>
                <a:latin typeface="黑体" panose="02010609060101010101" charset="-122"/>
                <a:ea typeface="黑体" panose="02010609060101010101" charset="-122"/>
                <a:cs typeface="楷体" panose="02010609060101010101" charset="-122"/>
              </a:rPr>
              <a:t>部分，后介绍</a:t>
            </a:r>
            <a:r>
              <a:rPr lang="zh-CN" altLang="en-US" sz="2400">
                <a:solidFill>
                  <a:srgbClr val="FF0000"/>
                </a:solidFill>
                <a:latin typeface="黑体" panose="02010609060101010101" charset="-122"/>
                <a:ea typeface="黑体" panose="02010609060101010101" charset="-122"/>
                <a:cs typeface="楷体" panose="02010609060101010101" charset="-122"/>
              </a:rPr>
              <a:t>“         ”</a:t>
            </a:r>
            <a:r>
              <a:rPr lang="zh-CN" altLang="en-US" sz="2400">
                <a:solidFill>
                  <a:schemeClr val="accent1"/>
                </a:solidFill>
                <a:latin typeface="黑体" panose="02010609060101010101" charset="-122"/>
                <a:ea typeface="黑体" panose="02010609060101010101" charset="-122"/>
                <a:cs typeface="楷体" panose="02010609060101010101" charset="-122"/>
              </a:rPr>
              <a:t>部分。  </a:t>
            </a:r>
            <a:endParaRPr lang="zh-CN" altLang="en-US" sz="2400">
              <a:solidFill>
                <a:schemeClr val="accent1"/>
              </a:solidFill>
              <a:latin typeface="黑体" panose="02010609060101010101" charset="-122"/>
              <a:ea typeface="黑体" panose="02010609060101010101" charset="-122"/>
              <a:cs typeface="楷体" panose="02010609060101010101" charset="-122"/>
            </a:endParaRPr>
          </a:p>
          <a:p>
            <a:pPr marL="0" indent="0">
              <a:buNone/>
            </a:pPr>
            <a:r>
              <a:rPr lang="zh-CN" altLang="en-US" sz="2400">
                <a:solidFill>
                  <a:schemeClr val="accent1"/>
                </a:solidFill>
                <a:latin typeface="黑体" panose="02010609060101010101" charset="-122"/>
                <a:ea typeface="黑体" panose="02010609060101010101" charset="-122"/>
                <a:cs typeface="楷体" panose="02010609060101010101" charset="-122"/>
              </a:rPr>
              <a:t> 3.故宫的“三大殿”指</a:t>
            </a:r>
            <a:r>
              <a:rPr lang="zh-CN" altLang="en-US" sz="2400">
                <a:solidFill>
                  <a:srgbClr val="FF0000"/>
                </a:solidFill>
                <a:latin typeface="黑体" panose="02010609060101010101" charset="-122"/>
                <a:ea typeface="黑体" panose="02010609060101010101" charset="-122"/>
                <a:cs typeface="楷体" panose="02010609060101010101" charset="-122"/>
              </a:rPr>
              <a:t>（    ） 、（   ） 、（    ）。</a:t>
            </a:r>
            <a:r>
              <a:rPr lang="zh-CN" altLang="en-US" sz="2400">
                <a:solidFill>
                  <a:schemeClr val="accent1"/>
                </a:solidFill>
                <a:latin typeface="黑体" panose="02010609060101010101" charset="-122"/>
                <a:ea typeface="黑体" panose="02010609060101010101" charset="-122"/>
                <a:cs typeface="楷体" panose="02010609060101010101" charset="-122"/>
              </a:rPr>
              <a:t>  </a:t>
            </a:r>
            <a:endParaRPr lang="zh-CN" altLang="en-US" sz="2400">
              <a:solidFill>
                <a:schemeClr val="accent1"/>
              </a:solidFill>
              <a:latin typeface="黑体" panose="02010609060101010101" charset="-122"/>
              <a:ea typeface="黑体" panose="02010609060101010101" charset="-122"/>
              <a:cs typeface="楷体" panose="02010609060101010101" charset="-122"/>
            </a:endParaRPr>
          </a:p>
          <a:p>
            <a:pPr marL="0" indent="0">
              <a:buNone/>
            </a:pPr>
            <a:r>
              <a:rPr lang="zh-CN" altLang="en-US" sz="2400">
                <a:solidFill>
                  <a:schemeClr val="accent1"/>
                </a:solidFill>
                <a:latin typeface="黑体" panose="02010609060101010101" charset="-122"/>
                <a:ea typeface="黑体" panose="02010609060101010101" charset="-122"/>
                <a:cs typeface="楷体" panose="02010609060101010101" charset="-122"/>
              </a:rPr>
              <a:t> 4.说明建筑物的说明文一般采用</a:t>
            </a:r>
            <a:r>
              <a:rPr lang="zh-CN" altLang="en-US" sz="2400">
                <a:solidFill>
                  <a:srgbClr val="FF0000"/>
                </a:solidFill>
                <a:latin typeface="黑体" panose="02010609060101010101" charset="-122"/>
                <a:ea typeface="黑体" panose="02010609060101010101" charset="-122"/>
                <a:cs typeface="楷体" panose="02010609060101010101" charset="-122"/>
              </a:rPr>
              <a:t>（       ）</a:t>
            </a:r>
            <a:r>
              <a:rPr lang="zh-CN" altLang="en-US" sz="2400">
                <a:solidFill>
                  <a:schemeClr val="accent1"/>
                </a:solidFill>
                <a:latin typeface="黑体" panose="02010609060101010101" charset="-122"/>
                <a:ea typeface="黑体" panose="02010609060101010101" charset="-122"/>
                <a:cs typeface="楷体" panose="02010609060101010101" charset="-122"/>
              </a:rPr>
              <a:t> 顺序，说明事理的说明文一般采用</a:t>
            </a:r>
            <a:r>
              <a:rPr lang="zh-CN" altLang="en-US" sz="2400">
                <a:solidFill>
                  <a:srgbClr val="FF0000"/>
                </a:solidFill>
                <a:latin typeface="黑体" panose="02010609060101010101" charset="-122"/>
                <a:ea typeface="黑体" panose="02010609060101010101" charset="-122"/>
                <a:cs typeface="楷体" panose="02010609060101010101" charset="-122"/>
              </a:rPr>
              <a:t>（          ）</a:t>
            </a:r>
            <a:r>
              <a:rPr lang="zh-CN" altLang="en-US" sz="2400">
                <a:solidFill>
                  <a:schemeClr val="accent1"/>
                </a:solidFill>
                <a:latin typeface="黑体" panose="02010609060101010101" charset="-122"/>
                <a:ea typeface="黑体" panose="02010609060101010101" charset="-122"/>
                <a:cs typeface="楷体" panose="02010609060101010101" charset="-122"/>
              </a:rPr>
              <a:t>顺序，说明事物发展演变过程的说明文一般采用</a:t>
            </a:r>
            <a:r>
              <a:rPr lang="zh-CN" altLang="en-US" sz="2400">
                <a:solidFill>
                  <a:srgbClr val="FF0000"/>
                </a:solidFill>
                <a:latin typeface="黑体" panose="02010609060101010101" charset="-122"/>
                <a:ea typeface="黑体" panose="02010609060101010101" charset="-122"/>
                <a:cs typeface="楷体" panose="02010609060101010101" charset="-122"/>
              </a:rPr>
              <a:t>（       ）</a:t>
            </a:r>
            <a:r>
              <a:rPr lang="zh-CN" altLang="en-US" sz="2400">
                <a:solidFill>
                  <a:schemeClr val="accent1"/>
                </a:solidFill>
                <a:latin typeface="黑体" panose="02010609060101010101" charset="-122"/>
                <a:ea typeface="黑体" panose="02010609060101010101" charset="-122"/>
                <a:cs typeface="楷体" panose="02010609060101010101" charset="-122"/>
              </a:rPr>
              <a:t>顺序。这是</a:t>
            </a:r>
            <a:r>
              <a:rPr lang="zh-CN" altLang="en-US" sz="2400">
                <a:solidFill>
                  <a:srgbClr val="FF0000"/>
                </a:solidFill>
                <a:latin typeface="黑体" panose="02010609060101010101" charset="-122"/>
                <a:ea typeface="黑体" panose="02010609060101010101" charset="-122"/>
                <a:cs typeface="楷体" panose="02010609060101010101" charset="-122"/>
              </a:rPr>
              <a:t>（   ）</a:t>
            </a:r>
            <a:r>
              <a:rPr lang="zh-CN" altLang="en-US" sz="2400">
                <a:solidFill>
                  <a:schemeClr val="accent1"/>
                </a:solidFill>
                <a:latin typeface="黑体" panose="02010609060101010101" charset="-122"/>
                <a:ea typeface="黑体" panose="02010609060101010101" charset="-122"/>
                <a:cs typeface="楷体" panose="02010609060101010101" charset="-122"/>
              </a:rPr>
              <a:t>             决定的。</a:t>
            </a:r>
            <a:r>
              <a:rPr lang="zh-CN" altLang="en-US" sz="2800">
                <a:solidFill>
                  <a:schemeClr val="accent1"/>
                </a:solidFill>
                <a:latin typeface="黑体" panose="02010609060101010101" charset="-122"/>
                <a:ea typeface="黑体" panose="02010609060101010101" charset="-122"/>
                <a:cs typeface="楷体" panose="02010609060101010101" charset="-122"/>
              </a:rPr>
              <a:t> </a:t>
            </a:r>
            <a:endParaRPr lang="zh-CN" altLang="en-US" sz="2800">
              <a:solidFill>
                <a:schemeClr val="accent1"/>
              </a:solidFill>
              <a:latin typeface="黑体" panose="02010609060101010101" charset="-122"/>
              <a:ea typeface="黑体" panose="02010609060101010101" charset="-122"/>
              <a:cs typeface="楷体" panose="02010609060101010101"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a:br>
              <a:rPr lang="zh-CN" altLang="en-US" b="1">
                <a:latin typeface="黑体" panose="02010609060101010101" charset="-122"/>
                <a:ea typeface="黑体" panose="02010609060101010101" charset="-122"/>
              </a:rPr>
            </a:br>
            <a:r>
              <a:rPr lang="zh-CN" altLang="en-US" b="1">
                <a:solidFill>
                  <a:schemeClr val="tx2"/>
                </a:solidFill>
                <a:latin typeface="黑体" panose="02010609060101010101" charset="-122"/>
                <a:ea typeface="黑体" panose="02010609060101010101" charset="-122"/>
              </a:rPr>
              <a:t>当堂训练：    </a:t>
            </a:r>
            <a:r>
              <a:rPr lang="zh-CN" altLang="en-US" sz="3200" b="1">
                <a:solidFill>
                  <a:srgbClr val="FF0000"/>
                </a:solidFill>
                <a:latin typeface="黑体" panose="02010609060101010101" charset="-122"/>
                <a:ea typeface="黑体" panose="02010609060101010101" charset="-122"/>
              </a:rPr>
              <a:t>思维创新大拓展</a:t>
            </a:r>
            <a:endParaRPr lang="zh-CN" altLang="en-US" sz="3200" b="1">
              <a:solidFill>
                <a:srgbClr val="FF0000"/>
              </a:solidFill>
              <a:latin typeface="黑体" panose="02010609060101010101" charset="-122"/>
              <a:ea typeface="黑体" panose="02010609060101010101" charset="-122"/>
            </a:endParaRPr>
          </a:p>
        </p:txBody>
      </p:sp>
      <p:sp>
        <p:nvSpPr>
          <p:cNvPr id="3" name="内容占位符 2"/>
          <p:cNvSpPr>
            <a:spLocks noGrp="1"/>
          </p:cNvSpPr>
          <p:nvPr>
            <p:ph idx="1"/>
          </p:nvPr>
        </p:nvSpPr>
        <p:spPr/>
        <p:txBody>
          <a:bodyPr/>
          <a:p>
            <a:pPr marL="0" indent="0">
              <a:buNone/>
            </a:pPr>
            <a:endParaRPr lang="zh-CN" altLang="en-US" sz="4000">
              <a:latin typeface="黑体" panose="02010609060101010101" charset="-122"/>
              <a:ea typeface="黑体" panose="02010609060101010101" charset="-122"/>
              <a:cs typeface="楷体" panose="02010609060101010101" charset="-122"/>
            </a:endParaRPr>
          </a:p>
          <a:p>
            <a:pPr marL="0" indent="0">
              <a:buNone/>
            </a:pPr>
            <a:r>
              <a:rPr lang="zh-CN" altLang="en-US" sz="4000">
                <a:latin typeface="黑体" panose="02010609060101010101" charset="-122"/>
                <a:ea typeface="黑体" panose="02010609060101010101" charset="-122"/>
                <a:cs typeface="楷体" panose="02010609060101010101" charset="-122"/>
              </a:rPr>
              <a:t>三、</a:t>
            </a:r>
            <a:r>
              <a:rPr lang="zh-CN" altLang="en-US" sz="4000">
                <a:latin typeface="楷体" panose="02010609060101010101" charset="-122"/>
                <a:ea typeface="楷体" panose="02010609060101010101" charset="-122"/>
                <a:cs typeface="楷体" panose="02010609060101010101" charset="-122"/>
              </a:rPr>
              <a:t>你的家乡有什么旅游景点？</a:t>
            </a:r>
            <a:endParaRPr lang="zh-CN" altLang="en-US" sz="4000">
              <a:latin typeface="楷体" panose="02010609060101010101" charset="-122"/>
              <a:ea typeface="楷体" panose="02010609060101010101" charset="-122"/>
              <a:cs typeface="楷体" panose="02010609060101010101" charset="-122"/>
            </a:endParaRPr>
          </a:p>
          <a:p>
            <a:pPr marL="0" indent="0">
              <a:buNone/>
            </a:pPr>
            <a:r>
              <a:rPr lang="zh-CN" altLang="en-US" sz="4000">
                <a:latin typeface="楷体" panose="02010609060101010101" charset="-122"/>
                <a:ea typeface="楷体" panose="02010609060101010101" charset="-122"/>
                <a:cs typeface="楷体" panose="02010609060101010101" charset="-122"/>
              </a:rPr>
              <a:t>    假如你是导游员，你想怎样向游客们介绍呢？</a:t>
            </a:r>
            <a:endParaRPr lang="zh-CN" altLang="en-US" sz="4000">
              <a:latin typeface="楷体" panose="02010609060101010101" charset="-122"/>
              <a:ea typeface="楷体" panose="02010609060101010101" charset="-122"/>
              <a:cs typeface="楷体" panose="02010609060101010101" charset="-122"/>
            </a:endParaRPr>
          </a:p>
        </p:txBody>
      </p:sp>
    </p:spTree>
  </p:cSld>
  <p:clrMapOvr>
    <a:masterClrMapping/>
  </p:clrMapOvr>
</p:sld>
</file>

<file path=ppt/theme/theme1.xml><?xml version="1.0" encoding="utf-8"?>
<a:theme xmlns:a="http://schemas.openxmlformats.org/drawingml/2006/main" name="Office 主题​​">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波形.thmx</Template>
  <TotalTime>0</TotalTime>
  <Words>1843</Words>
  <Application>WPS 演示</Application>
  <PresentationFormat>全屏显示(4:3)</PresentationFormat>
  <Paragraphs>104</Paragraphs>
  <Slides>15</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Arial</vt:lpstr>
      <vt:lpstr>宋体</vt:lpstr>
      <vt:lpstr>Wingdings</vt:lpstr>
      <vt:lpstr>Calibri</vt:lpstr>
      <vt:lpstr>微软雅黑</vt:lpstr>
      <vt:lpstr>Arial Unicode MS</vt:lpstr>
      <vt:lpstr>方正兰亭超细黑简体</vt:lpstr>
      <vt:lpstr>楷体</vt:lpstr>
      <vt:lpstr>黑体</vt:lpstr>
      <vt:lpstr>叶根友毛笔行书2.0版</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当堂训练：</vt:lpstr>
      <vt:lpstr> 当堂训练：</vt:lpstr>
      <vt:lpstr> 当堂训练：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雨林木风</dc:creator>
  <cp:lastModifiedBy>老师王</cp:lastModifiedBy>
  <cp:revision>398</cp:revision>
  <dcterms:created xsi:type="dcterms:W3CDTF">2013-11-14T01:26:00Z</dcterms:created>
  <dcterms:modified xsi:type="dcterms:W3CDTF">2019-08-18T14:29:50Z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2052-11.1.0.8900</vt:lpwstr>
  </property>
</Properties>
</file>