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323" r:id="rId3"/>
    <p:sldId id="823" r:id="rId5"/>
    <p:sldId id="783" r:id="rId6"/>
    <p:sldId id="781" r:id="rId7"/>
    <p:sldId id="845" r:id="rId8"/>
    <p:sldId id="819" r:id="rId9"/>
    <p:sldId id="826" r:id="rId10"/>
    <p:sldId id="825" r:id="rId11"/>
    <p:sldId id="827" r:id="rId12"/>
    <p:sldId id="847" r:id="rId13"/>
    <p:sldId id="848" r:id="rId14"/>
    <p:sldId id="849" r:id="rId15"/>
    <p:sldId id="850" r:id="rId16"/>
  </p:sldIdLst>
  <p:sldSz cx="9144000" cy="5144135" type="screen16x9"/>
  <p:notesSz cx="6858000" cy="9144000"/>
  <p:embeddedFontLst>
    <p:embeddedFont>
      <p:font typeface="微软雅黑" panose="020B0503020204020204" charset="-122"/>
      <p:regular r:id="rId21"/>
    </p:embeddedFont>
    <p:embeddedFont>
      <p:font typeface="黑体" panose="02010609060101010101" charset="-122"/>
      <p:regular r:id="rId22"/>
    </p:embeddedFont>
    <p:embeddedFont>
      <p:font typeface="楷体" panose="02010609060101010101" pitchFamily="49" charset="-122"/>
      <p:regular r:id="rId23"/>
    </p:embeddedFont>
    <p:embeddedFont>
      <p:font typeface="Calibri" panose="020F0502020204030204" charset="0"/>
      <p:regular r:id="rId24"/>
      <p:bold r:id="rId25"/>
      <p:italic r:id="rId26"/>
      <p:boldItalic r:id="rId2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900"/>
    <a:srgbClr val="FF6600"/>
    <a:srgbClr val="EE6060"/>
    <a:srgbClr val="FF9933"/>
    <a:srgbClr val="0000FF"/>
    <a:srgbClr val="0070C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5" autoAdjust="0"/>
    <p:restoredTop sz="94660"/>
  </p:normalViewPr>
  <p:slideViewPr>
    <p:cSldViewPr>
      <p:cViewPr>
        <p:scale>
          <a:sx n="75" d="100"/>
          <a:sy n="75" d="100"/>
        </p:scale>
        <p:origin x="-486" y="204"/>
      </p:cViewPr>
      <p:guideLst>
        <p:guide orient="horz" pos="148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71" y="4768096"/>
            <a:ext cx="2133933" cy="273892"/>
          </a:xfrm>
        </p:spPr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688" y="4768096"/>
            <a:ext cx="2894862" cy="27389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034" y="4768096"/>
            <a:ext cx="2133933" cy="273892"/>
          </a:xfrm>
        </p:spPr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2.png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王景然\崭新每一天\一头耕牛，每天更新\18秋项目\课件修订\小版本课件\背景_副本_副本.pn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844"/>
            <a:ext cx="9144238" cy="515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.xml"/><Relationship Id="rId2" Type="http://schemas.openxmlformats.org/officeDocument/2006/relationships/image" Target="../media/image10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9.wdp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3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4.xml"/><Relationship Id="rId2" Type="http://schemas.openxmlformats.org/officeDocument/2006/relationships/image" Target="../media/image10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6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7.xml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47" y="3943806"/>
            <a:ext cx="9055318" cy="96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48"/>
          <p:cNvSpPr txBox="1"/>
          <p:nvPr/>
        </p:nvSpPr>
        <p:spPr>
          <a:xfrm>
            <a:off x="3036570" y="1928495"/>
            <a:ext cx="3485515" cy="852805"/>
          </a:xfrm>
          <a:prstGeom prst="rect">
            <a:avLst/>
          </a:prstGeom>
          <a:solidFill>
            <a:srgbClr val="92D050">
              <a:alpha val="57000"/>
            </a:srgbClr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p>
            <a:pPr algn="ctr"/>
            <a:r>
              <a:rPr lang="zh-CN" altLang="en-US" sz="51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iti SC" panose="02010600040101010101" pitchFamily="2" charset="-122"/>
                <a:ea typeface="Kaiti SC" panose="02010600040101010101" pitchFamily="2" charset="-122"/>
              </a:rPr>
              <a:t>演   讲</a:t>
            </a:r>
            <a:endParaRPr lang="zh-CN" altLang="en-US" sz="51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iti SC" panose="02010600040101010101" pitchFamily="2" charset="-122"/>
              <a:ea typeface="Kaiti SC" panose="0201060004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827584" y="627534"/>
            <a:ext cx="1512168" cy="1152128"/>
          </a:xfrm>
          <a:prstGeom prst="roundRect">
            <a:avLst/>
          </a:prstGeom>
          <a:solidFill>
            <a:srgbClr val="00B050"/>
          </a:solidFill>
          <a:ln>
            <a:prstDash val="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sz="3600" dirty="0" smtClean="0">
                <a:solidFill>
                  <a:schemeClr val="bg1"/>
                </a:solidFill>
              </a:rPr>
              <a:t>口语交际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https://i01piccdn.sogoucdn.com/3de8065040c4bdf0"/>
          <p:cNvPicPr>
            <a:picLocks noChangeAspect="1" noChangeArrowheads="1"/>
          </p:cNvPicPr>
          <p:nvPr/>
        </p:nvPicPr>
        <p:blipFill>
          <a:blip r:embed="rId1" cstate="print"/>
          <a:srcRect l="7692" t="5767" r="7692" b="13490"/>
          <a:stretch>
            <a:fillRect/>
          </a:stretch>
        </p:blipFill>
        <p:spPr bwMode="auto">
          <a:xfrm flipH="1">
            <a:off x="3653873" y="3382416"/>
            <a:ext cx="2224896" cy="1152308"/>
          </a:xfrm>
          <a:prstGeom prst="rect">
            <a:avLst/>
          </a:prstGeom>
          <a:noFill/>
        </p:spPr>
      </p:pic>
      <p:sp>
        <p:nvSpPr>
          <p:cNvPr id="9" name="云形标注 8"/>
          <p:cNvSpPr/>
          <p:nvPr/>
        </p:nvSpPr>
        <p:spPr>
          <a:xfrm>
            <a:off x="4769494" y="1584779"/>
            <a:ext cx="3643433" cy="1508984"/>
          </a:xfrm>
          <a:prstGeom prst="cloudCallout">
            <a:avLst>
              <a:gd name="adj1" fmla="val -35325"/>
              <a:gd name="adj2" fmla="val 73604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2" rIns="91445" bIns="45722" rtlCol="0" anchor="ctr"/>
          <a:lstStyle/>
          <a:p>
            <a:pPr algn="ctr"/>
            <a:endParaRPr lang="zh-CN" altLang="en-US" sz="2025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1312847" y="1964834"/>
            <a:ext cx="2143196" cy="1214636"/>
          </a:xfrm>
          <a:prstGeom prst="wedgeRoundRectCallout">
            <a:avLst>
              <a:gd name="adj1" fmla="val 97181"/>
              <a:gd name="adj2" fmla="val 8037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tx1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5" tIns="45722" rIns="91445" bIns="45722" rtlCol="0" anchor="ctr"/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我没作过演讲，不过很想试试</a:t>
            </a:r>
            <a:r>
              <a:rPr lang="en-US" altLang="zh-CN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1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0012" y="635928"/>
            <a:ext cx="7345007" cy="775335"/>
          </a:xfrm>
          <a:prstGeom prst="rect">
            <a:avLst/>
          </a:prstGeom>
          <a:noFill/>
        </p:spPr>
        <p:txBody>
          <a:bodyPr wrap="square" lIns="91445" tIns="45722" rIns="91445" bIns="45722" rtlCol="0">
            <a:spAutoFit/>
          </a:bodyPr>
          <a:lstStyle/>
          <a:p>
            <a:pPr>
              <a:lnSpc>
                <a:spcPts val="5335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你作过演讲吗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记得当时的感受吗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71868" y="1971135"/>
            <a:ext cx="2472497" cy="737235"/>
          </a:xfrm>
          <a:prstGeom prst="rect">
            <a:avLst/>
          </a:prstGeom>
          <a:noFill/>
        </p:spPr>
        <p:txBody>
          <a:bodyPr wrap="square" lIns="91445" tIns="45722" rIns="91445" bIns="45722" rtlCol="0">
            <a:spAutoFit/>
          </a:bodyPr>
          <a:lstStyle/>
          <a:p>
            <a:r>
              <a:rPr lang="zh-CN" altLang="en-US" sz="2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我竞选班干部的时候作过演讲。</a:t>
            </a:r>
            <a:endParaRPr lang="zh-CN" altLang="en-US" sz="21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 bldLvl="0" animBg="1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786888" y="568779"/>
            <a:ext cx="3318552" cy="2016281"/>
          </a:xfrm>
          <a:prstGeom prst="ellipse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对角圆角矩形 7"/>
          <p:cNvSpPr/>
          <p:nvPr/>
        </p:nvSpPr>
        <p:spPr>
          <a:xfrm>
            <a:off x="4716088" y="1340901"/>
            <a:ext cx="4012557" cy="2695996"/>
          </a:xfrm>
          <a:prstGeom prst="round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剪去对角的矩形 8"/>
          <p:cNvSpPr/>
          <p:nvPr/>
        </p:nvSpPr>
        <p:spPr>
          <a:xfrm>
            <a:off x="1517093" y="2875619"/>
            <a:ext cx="2897005" cy="1984368"/>
          </a:xfrm>
          <a:prstGeom prst="snip2DiagRect">
            <a:avLst/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5" name="图片 4" descr="3"/>
          <p:cNvPicPr>
            <a:picLocks noChangeAspect="1"/>
          </p:cNvPicPr>
          <p:nvPr/>
        </p:nvPicPr>
        <p:blipFill>
          <a:blip r:embed="rId1" cstate="print"/>
          <a:srcRect b="5788"/>
          <a:stretch>
            <a:fillRect/>
          </a:stretch>
        </p:blipFill>
        <p:spPr>
          <a:xfrm>
            <a:off x="899301" y="644991"/>
            <a:ext cx="2592634" cy="1755071"/>
          </a:xfrm>
          <a:prstGeom prst="ellipse">
            <a:avLst/>
          </a:prstGeom>
        </p:spPr>
      </p:pic>
      <p:pic>
        <p:nvPicPr>
          <p:cNvPr id="6" name="图片 5" descr="4"/>
          <p:cNvPicPr>
            <a:picLocks noChangeAspect="1"/>
          </p:cNvPicPr>
          <p:nvPr/>
        </p:nvPicPr>
        <p:blipFill>
          <a:blip r:embed="rId2" cstate="print">
            <a:lum bright="12000" contrast="6000"/>
          </a:blip>
          <a:stretch>
            <a:fillRect/>
          </a:stretch>
        </p:blipFill>
        <p:spPr>
          <a:xfrm>
            <a:off x="1553993" y="2950301"/>
            <a:ext cx="2741370" cy="1822518"/>
          </a:xfrm>
          <a:prstGeom prst="snip2DiagRect">
            <a:avLst/>
          </a:prstGeom>
        </p:spPr>
      </p:pic>
      <p:pic>
        <p:nvPicPr>
          <p:cNvPr id="10" name="图片 9" descr="5"/>
          <p:cNvPicPr>
            <a:picLocks noChangeAspect="1"/>
          </p:cNvPicPr>
          <p:nvPr/>
        </p:nvPicPr>
        <p:blipFill>
          <a:blip r:embed="rId3" cstate="print"/>
          <a:srcRect r="57" b="12120"/>
          <a:stretch>
            <a:fillRect/>
          </a:stretch>
        </p:blipFill>
        <p:spPr>
          <a:xfrm>
            <a:off x="5030939" y="1573348"/>
            <a:ext cx="3382856" cy="2231104"/>
          </a:xfrm>
          <a:prstGeom prst="round2Diag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329946"/>
            <a:ext cx="6481823" cy="1743824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898361" y="1544400"/>
            <a:ext cx="5779545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让我们在班上开展一次演讲活动。可以从下面选择一个话题范围，也可以自定。</a:t>
            </a:r>
            <a:endParaRPr lang="zh-CN" altLang="en-US" sz="1350" b="1" dirty="0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"/>
            <a:ext cx="2621998" cy="1163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/>
        </p:nvSpPr>
        <p:spPr>
          <a:xfrm>
            <a:off x="398389" y="573666"/>
            <a:ext cx="1706880" cy="553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交流内容</a:t>
            </a:r>
            <a:endParaRPr lang="zh-CN" altLang="en-US" sz="3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3681" y="3429417"/>
            <a:ext cx="248466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科学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6"/>
          <p:cNvSpPr txBox="1"/>
          <p:nvPr/>
        </p:nvSpPr>
        <p:spPr>
          <a:xfrm>
            <a:off x="1590239" y="3959566"/>
            <a:ext cx="248466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读书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16"/>
          <p:cNvSpPr txBox="1"/>
          <p:nvPr/>
        </p:nvSpPr>
        <p:spPr>
          <a:xfrm>
            <a:off x="3329299" y="3429417"/>
            <a:ext cx="248466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家乡新貌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16"/>
          <p:cNvSpPr txBox="1"/>
          <p:nvPr/>
        </p:nvSpPr>
        <p:spPr>
          <a:xfrm>
            <a:off x="5057404" y="3905741"/>
            <a:ext cx="248466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健康饮食</a:t>
            </a:r>
            <a:endParaRPr lang="zh-CN" altLang="en-US" sz="3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329946"/>
            <a:ext cx="6481823" cy="1743824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898361" y="1544400"/>
            <a:ext cx="5779545" cy="1337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根据演讲的内容，拟定一个题目，如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读书的快乐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”“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远离垃圾食品，关注身体健康</a:t>
            </a:r>
            <a:r>
              <a:rPr lang="en-US" altLang="zh-CN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135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592162" y="836712"/>
              <a:ext cx="2214534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口语指导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087854" y="1453894"/>
            <a:ext cx="6967674" cy="293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>
              <a:lnSpc>
                <a:spcPct val="150000"/>
              </a:lnSpc>
            </a:pPr>
            <a:r>
              <a:rPr lang="zh-CN" altLang="en-US" sz="27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什么样的演讲稿才有说服力呢</a:t>
            </a:r>
            <a:r>
              <a:rPr lang="en-US" altLang="zh-CN" sz="27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?</a:t>
            </a:r>
            <a:r>
              <a:rPr lang="zh-CN" altLang="en-US" sz="27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zh-CN" altLang="en-US" sz="2700" b="1" dirty="0" smtClean="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720090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观点要鲜明。        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选择合适的材料说明观点，如，列举有代表性的事例，引用名言警句。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720090">
              <a:lnSpc>
                <a:spcPct val="150000"/>
              </a:lnSpc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要有感染力，可以引用生动的故事。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流程图: 可选过程 7"/>
          <p:cNvSpPr/>
          <p:nvPr/>
        </p:nvSpPr>
        <p:spPr>
          <a:xfrm>
            <a:off x="736874" y="1503804"/>
            <a:ext cx="7621667" cy="2838894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流程图: 可选过程 7"/>
          <p:cNvSpPr/>
          <p:nvPr/>
        </p:nvSpPr>
        <p:spPr>
          <a:xfrm>
            <a:off x="413926" y="1223249"/>
            <a:ext cx="8115616" cy="2192045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 8"/>
          <p:cNvSpPr/>
          <p:nvPr/>
        </p:nvSpPr>
        <p:spPr>
          <a:xfrm>
            <a:off x="846429" y="1601451"/>
            <a:ext cx="7360165" cy="1460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7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演讲稿写好后，可以自己先练习一下，试试怎样演讲更好。演讲后，听听大家的建议，提高自己的演讲水平。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对角圆角矩形 2"/>
          <p:cNvSpPr/>
          <p:nvPr/>
        </p:nvSpPr>
        <p:spPr>
          <a:xfrm>
            <a:off x="1547102" y="1221820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4147" b="100000" l="1385" r="90000">
                        <a14:foregroundMark x1="19077" y1="31336" x2="19077" y2="31336"/>
                        <a14:foregroundMark x1="71231" y1="26267" x2="71231" y2="26267"/>
                        <a14:foregroundMark x1="64308" y1="89555" x2="64308" y2="89555"/>
                        <a14:foregroundMark x1="49846" y1="92166" x2="49846" y2="92166"/>
                        <a14:foregroundMark x1="54308" y1="89555" x2="54308" y2="89555"/>
                        <a14:foregroundMark x1="22923" y1="31951" x2="22923" y2="31951"/>
                        <a14:foregroundMark x1="22308" y1="29493" x2="22308" y2="29493"/>
                        <a14:foregroundMark x1="25385" y1="26882" x2="25385" y2="26882"/>
                        <a14:foregroundMark x1="6462" y1="26882" x2="6462" y2="26882"/>
                        <a14:foregroundMark x1="51077" y1="78341" x2="51077" y2="78341"/>
                        <a14:foregroundMark x1="59231" y1="78341" x2="59231" y2="78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70" y="3166359"/>
            <a:ext cx="1674448" cy="167702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748587" y="1418066"/>
            <a:ext cx="6099334" cy="198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当堂训练</a:t>
            </a:r>
            <a:endParaRPr lang="zh-CN" altLang="en-US" sz="33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学生自荐、学生互荐相结合，选出几个同学把自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己要演讲的内容说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给大家听。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流程图: 可选过程 7"/>
          <p:cNvSpPr/>
          <p:nvPr/>
        </p:nvSpPr>
        <p:spPr>
          <a:xfrm>
            <a:off x="521575" y="1299937"/>
            <a:ext cx="8115616" cy="2296836"/>
          </a:xfrm>
          <a:prstGeom prst="flowChartAlternateProcess">
            <a:avLst/>
          </a:prstGeom>
          <a:grpFill/>
          <a:ln>
            <a:solidFill>
              <a:srgbClr val="92D050"/>
            </a:solidFill>
            <a:prstDash val="sysDash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矩形 8"/>
          <p:cNvSpPr/>
          <p:nvPr/>
        </p:nvSpPr>
        <p:spPr>
          <a:xfrm>
            <a:off x="877390" y="1385199"/>
            <a:ext cx="7403987" cy="2084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         演讲小贴士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语气、 语调适当，姿态大方。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演讲时利用停顿、重复或者辅以动作强调要点，增强表现力。</a:t>
            </a:r>
            <a:endParaRPr lang="zh-CN" altLang="en-US" sz="27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45326" y="87536"/>
            <a:ext cx="2366215" cy="1165966"/>
            <a:chOff x="60425" y="116632"/>
            <a:chExt cx="3154461" cy="1554378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25" y="116632"/>
              <a:ext cx="3154461" cy="1554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矩形 5"/>
            <p:cNvSpPr/>
            <p:nvPr/>
          </p:nvSpPr>
          <p:spPr>
            <a:xfrm>
              <a:off x="1100083" y="836712"/>
              <a:ext cx="1198693" cy="706856"/>
            </a:xfrm>
            <a:prstGeom prst="rect">
              <a:avLst/>
            </a:prstGeom>
            <a:noFill/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30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范例</a:t>
              </a:r>
              <a:endParaRPr lang="zh-CN" altLang="en-US" sz="3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84422" y="830758"/>
            <a:ext cx="8356159" cy="4078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20090" algn="ctr">
              <a:lnSpc>
                <a:spcPct val="120000"/>
              </a:lnSpc>
            </a:pPr>
            <a:r>
              <a:rPr lang="zh-CN" sz="2400" b="1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pitchFamily="49" charset="-122"/>
              </a:rPr>
              <a:t>阅读伴我成长</a:t>
            </a:r>
            <a:endParaRPr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>
              <a:lnSpc>
                <a:spcPct val="120000"/>
              </a:lnSpc>
            </a:pPr>
            <a:r>
              <a:rPr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亲爱的老师、同学们：</a:t>
            </a:r>
            <a:endParaRPr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>
              <a:lnSpc>
                <a:spcPct val="120000"/>
              </a:lnSpc>
            </a:pPr>
            <a:r>
              <a:rPr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大家好!</a:t>
            </a:r>
            <a:endParaRPr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>
              <a:lnSpc>
                <a:spcPct val="120000"/>
              </a:lnSpc>
            </a:pPr>
            <a:r>
              <a:rPr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知识是浩瀚无边的海洋，而书本就像一叶叶扁舟，载着我们在波涛中漂流，有的人坐的只不过是几张纸，随波逐流，很快一个水花过来，便被无声地淹没在潮水之中;而有的人乘着的则是一本厚厚的书本，扬起了未知的风帆，挂起了寻底的铁锚，树起了坚强的斗志，考验着风浪的汹涌，体验着大海的精深博大;于是在乘风破浪的书中逐渐成长</a:t>
            </a:r>
            <a:r>
              <a:rPr 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、</a:t>
            </a:r>
            <a:r>
              <a:rPr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成才……</a:t>
            </a:r>
            <a:endParaRPr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484422" y="765978"/>
            <a:ext cx="8356159" cy="36360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720090" algn="l">
              <a:lnSpc>
                <a:spcPct val="120000"/>
              </a:lnSpc>
            </a:pPr>
            <a:r>
              <a:rPr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在我的记忆中，我很小就开始读书了。我上幼儿园中班的时候，妈妈给我买了《格林童话》，是我最爱看的。我在书里徜徉着，那引人入胜的故事，常常看</a:t>
            </a:r>
            <a:r>
              <a:rPr 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得</a:t>
            </a:r>
            <a:r>
              <a:rPr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我发迷。</a:t>
            </a:r>
            <a:endParaRPr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indent="720090" algn="l">
              <a:lnSpc>
                <a:spcPct val="120000"/>
              </a:lnSpc>
            </a:pPr>
            <a:r>
              <a:rPr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到了小学一年级，我告别了《格林童话》，又去寻找新的伙伴，妈妈给我买来了有精美插图的四大名著</a:t>
            </a:r>
            <a:r>
              <a:rPr 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。中年级时，我又喜欢上了童话故事，认识了格林笔下的白雪公主、灰姑娘，安徒生笔下的丑小鸭等动人的故事。而现在，我又爱阅读作文书，每当看到一些作文书，我就会爱不释手。</a:t>
            </a:r>
            <a:endParaRPr lang="zh-CN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138134" y="658328"/>
            <a:ext cx="8868208" cy="40786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720090" algn="l">
              <a:lnSpc>
                <a:spcPct val="120000"/>
              </a:lnSpc>
            </a:pPr>
            <a:r>
              <a:rPr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读书让我更加充实，让我懂得了如何做人处事，更陶冶了我的心灵，使我看到了“老骥伏枥，志在千里;烈士暮年，壮心不已”的进取精神美;“老吾老以及人之老，幼吾幼以及人之幼”的尊老爱幼的善良美;有“先天下之忧而忧，后天下之乐而乐”的忧国忧民的伟大抱负美;有“人生自古谁无死，留取丹心照汗青”的视死如归的爱国主义之美;“路漫漫其修远兮，吾将上下而求索”的理想美……非凡的战舰能载着我们欣赏海洋的瑰丽，却不如一册书籍带给我们无边的天地;神奇的坐骑能帮我们开始人生的征途，却不能像一页诗扉带我们领略人生的真谛……</a:t>
            </a:r>
            <a:endParaRPr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46648"/>
            <a:ext cx="9144239" cy="897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02438" y="1085591"/>
            <a:ext cx="8868208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720090" algn="l">
              <a:lnSpc>
                <a:spcPct val="120000"/>
              </a:lnSpc>
            </a:pPr>
            <a:r>
              <a:rPr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同学们，读书吧!在你们人生的起跑线上，让书成为你们生命中的一部分。如果那样，我有充分的理由相信，你们的灵魂将会变得充实而丰富，你们的眼睛将会变得明亮而深邃，你们的行动也将变得理智而富有创造性。</a:t>
            </a:r>
            <a:endParaRPr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7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1119</Words>
  <Application>WPS 演示</Application>
  <PresentationFormat>自定义</PresentationFormat>
  <Paragraphs>54</Paragraphs>
  <Slides>13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Arial</vt:lpstr>
      <vt:lpstr>宋体</vt:lpstr>
      <vt:lpstr>Wingdings</vt:lpstr>
      <vt:lpstr>Heiti SC Light</vt:lpstr>
      <vt:lpstr>微软雅黑</vt:lpstr>
      <vt:lpstr>黑体</vt:lpstr>
      <vt:lpstr>Kaiti SC</vt:lpstr>
      <vt:lpstr>华文楷体</vt:lpstr>
      <vt:lpstr>楷体</vt:lpstr>
      <vt:lpstr>Xingkai SC</vt:lpstr>
      <vt:lpstr>Times New Roman</vt:lpstr>
      <vt:lpstr>Arial Unicode MS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Administrator</cp:lastModifiedBy>
  <cp:revision>121</cp:revision>
  <dcterms:created xsi:type="dcterms:W3CDTF">2017-03-17T02:28:00Z</dcterms:created>
  <dcterms:modified xsi:type="dcterms:W3CDTF">2019-08-02T10:38:55Z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2052-11.3.0.8632</vt:lpwstr>
  </property>
</Properties>
</file>