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11470" r:id="rId5"/>
    <p:sldId id="8502" r:id="rId6"/>
    <p:sldId id="1147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7FF"/>
    <a:srgbClr val="D9D9D9"/>
    <a:srgbClr val="209DE2"/>
    <a:srgbClr val="1EA7E7"/>
    <a:srgbClr val="2633B6"/>
    <a:srgbClr val="2B37B6"/>
    <a:srgbClr val="374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76435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E3701-8BA6-4F00-82DC-E0BDBCFDDD1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3645-1888-447B-BCC5-D2E88EDA2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11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3645-1888-447B-BCC5-D2E88EDA2F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2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5CE97-1831-4609-8CE2-2148A199B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D06720-E2D6-443C-B624-BEFBD8B19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6D7ADC-865C-400B-8FE6-6F8E41C0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3241E1-FAB7-42AC-B1C0-6EE10EDF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86AF64-A396-4F32-B4EB-442E1DE3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0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2E9EC-683B-4DA3-9A30-5DAF0E93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B57B00-20E6-486F-ACBE-A5334ACCE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028CA9-AE91-4E7F-A608-42A569931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E3BA89-A00B-40FD-BBEE-91CB3AEB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B0FED4-80A3-4701-B253-6EC7392A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49B470-3CD7-43D0-B447-ED0667D7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59242-83BF-4F8A-A9A4-9E50096C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254F41-E0C8-4B41-9C97-8FF649C42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F1E267-7576-47B5-8B62-93830C9F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E27CB8-B33B-409C-8AE4-79A2A1E8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D2CF3A-BAB2-4072-AE28-1FBA66A5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4113AA-1DA6-4506-ADDF-3DAD5B78A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B6D9F2-3030-472B-8C18-D4FA52AFD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0CD3AA-93F7-4DC6-96FE-2A1FF065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45825-0B31-4A2A-9B66-A3DBF1F4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B7150-2484-45ED-864C-7F313FFB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6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6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D9534-8443-462A-8F85-8157ADCC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BD786C-8B03-4076-A555-1263B6D8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B0BC2-4AF7-4962-AD98-EA707E31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430E22-ACE9-4484-86E4-16A9DA1D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C6EA4-F22F-40B8-A8D1-D095E5E3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35E06-F0F4-462A-B162-B5308870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7620BF-1B39-4CBB-8151-78049F860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E08828-CF19-476A-B2E3-56C2BD69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7F4073-FA7F-41C8-86A3-56DB209B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CD876-C145-46C6-99DE-12668A16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7B9B-BAA0-4441-9E16-6F1C22AB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4B484C-F3F3-4CA3-9934-FBA3639F5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76991B-B44A-4AC8-A832-097D694C2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F6B192-4998-4387-85EB-13ECD9F9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40B964-F835-4344-926B-EE7A57F2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51BE28-D44F-40B0-AC60-C63E5060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3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6A70B-009E-4BC5-8BFB-7744ABA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F2BE69-CC33-494E-8C36-BA02BB93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8C344E-BD40-4674-8506-0F68F70E8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3EF7C6-6FF0-41FA-890E-6099898B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448A4-E941-4158-AA29-239E17456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EE2632-4857-41AF-AA50-F6FE8F70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93108C-228B-451D-8B22-5ECD9B82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A09424-EB0B-45D6-8081-20504030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4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6A70B-009E-4BC5-8BFB-7744ABA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F2BE69-CC33-494E-8C36-BA02BB93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8C344E-BD40-4674-8506-0F68F70E8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3EF7C6-6FF0-41FA-890E-6099898B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448A4-E941-4158-AA29-239E17456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EE2632-4857-41AF-AA50-F6FE8F70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93108C-228B-451D-8B22-5ECD9B82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A09424-EB0B-45D6-8081-20504030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3" y="672660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369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82822-06C3-4068-AFC5-42ED631D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C5BA2B-202B-4E39-A6D3-2E7923C8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8E5BD2-8CCD-4575-8CB5-4A9498C8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2880DA-1269-4D1B-9A9E-7D9A2D76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702433-D78C-4D44-903D-7273E73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50B99D-AFE9-4C96-BCF4-5BC2DC2E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411D0B-D3FB-418F-8DDC-710AC614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9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E1621C-E024-481B-8114-928418F6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139E27-58E0-46A6-8F41-0CA3F826E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36A2AD-8B4E-43FE-BA6D-E4829C6B4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21D3BA-8C67-40BE-BA70-D272AC6C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F6BC-F6D4-4E72-9B98-22BFB0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C10644-DDB6-4FFF-9E3D-1BD5DFB8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3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D7F0CBB-0C54-4F9F-9B26-D14FCA1B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E4BFBC-0D17-4E86-B46F-08665E2E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DEC09F-5849-4FDE-B780-1D1D29779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52CC-5F8C-4413-9CDA-9BF017FBF996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74758-837C-45AC-8F4E-76835D8C8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EA55C8-6C51-49C8-A86D-F2AFADA71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691B-6C9F-4DD5-92E2-D0D97D74F7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18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393F85F4-8123-4F2B-AA3F-A1E4FE5240EB}"/>
              </a:ext>
            </a:extLst>
          </p:cNvPr>
          <p:cNvGrpSpPr/>
          <p:nvPr/>
        </p:nvGrpSpPr>
        <p:grpSpPr>
          <a:xfrm>
            <a:off x="-3" y="-6247"/>
            <a:ext cx="12192003" cy="6864247"/>
            <a:chOff x="-3" y="-6247"/>
            <a:chExt cx="12192003" cy="6864247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CB29FB1E-EDD0-460B-81B3-CFD4A04D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C52FA09-ED9F-4C6B-A086-430793A8CB13}"/>
                </a:ext>
              </a:extLst>
            </p:cNvPr>
            <p:cNvSpPr/>
            <p:nvPr/>
          </p:nvSpPr>
          <p:spPr>
            <a:xfrm>
              <a:off x="-3" y="-6247"/>
              <a:ext cx="12192000" cy="6864247"/>
            </a:xfrm>
            <a:prstGeom prst="rect">
              <a:avLst/>
            </a:prstGeom>
            <a:solidFill>
              <a:schemeClr val="accent1">
                <a:lumMod val="5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BBD52059-5670-497E-87CC-5B578163F21D}"/>
              </a:ext>
            </a:extLst>
          </p:cNvPr>
          <p:cNvSpPr/>
          <p:nvPr/>
        </p:nvSpPr>
        <p:spPr>
          <a:xfrm>
            <a:off x="0" y="0"/>
            <a:ext cx="12192000" cy="5880100"/>
          </a:xfrm>
          <a:prstGeom prst="rect">
            <a:avLst/>
          </a:prstGeom>
          <a:blipFill dpi="0" rotWithShape="1">
            <a:blip r:embed="rId4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BE61C7-DAD2-4B6A-BE58-BEE448224068}"/>
              </a:ext>
            </a:extLst>
          </p:cNvPr>
          <p:cNvSpPr/>
          <p:nvPr/>
        </p:nvSpPr>
        <p:spPr>
          <a:xfrm>
            <a:off x="8959525" y="2099800"/>
            <a:ext cx="3232475" cy="4605016"/>
          </a:xfrm>
          <a:prstGeom prst="rect">
            <a:avLst/>
          </a:prstGeom>
          <a:blipFill>
            <a:blip r:embed="rId5" cstate="screen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DD3BD1-4BC8-4F08-A0D7-20C2D59A616A}"/>
              </a:ext>
            </a:extLst>
          </p:cNvPr>
          <p:cNvSpPr/>
          <p:nvPr/>
        </p:nvSpPr>
        <p:spPr>
          <a:xfrm>
            <a:off x="82699" y="2206171"/>
            <a:ext cx="3412543" cy="4651829"/>
          </a:xfrm>
          <a:prstGeom prst="rect">
            <a:avLst/>
          </a:prstGeom>
          <a:blipFill>
            <a:blip r:embed="rId6" cstate="screen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标题 4">
            <a:extLst>
              <a:ext uri="{FF2B5EF4-FFF2-40B4-BE49-F238E27FC236}">
                <a16:creationId xmlns:a16="http://schemas.microsoft.com/office/drawing/2014/main" id="{CCCA81E5-E1DD-41D9-A564-EDD66311C3EA}"/>
              </a:ext>
            </a:extLst>
          </p:cNvPr>
          <p:cNvSpPr txBox="1">
            <a:spLocks/>
          </p:cNvSpPr>
          <p:nvPr/>
        </p:nvSpPr>
        <p:spPr>
          <a:xfrm>
            <a:off x="2911497" y="1275084"/>
            <a:ext cx="6369007" cy="637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国家中小学智慧教育平台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ED9B015-5DD6-4A2F-83DD-05E50D778F1F}"/>
              </a:ext>
            </a:extLst>
          </p:cNvPr>
          <p:cNvGrpSpPr/>
          <p:nvPr/>
        </p:nvGrpSpPr>
        <p:grpSpPr>
          <a:xfrm>
            <a:off x="3120766" y="3954406"/>
            <a:ext cx="5965759" cy="1017672"/>
            <a:chOff x="3120766" y="3954406"/>
            <a:chExt cx="5965759" cy="1017672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0A0570F-CA49-4B95-A581-5B046D07B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124" y="3954406"/>
              <a:ext cx="5733142" cy="1017672"/>
            </a:xfrm>
            <a:prstGeom prst="rect">
              <a:avLst/>
            </a:prstGeom>
          </p:spPr>
        </p:pic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A62CBB68-1A1F-439B-8097-A66C3D24187C}"/>
                </a:ext>
              </a:extLst>
            </p:cNvPr>
            <p:cNvSpPr txBox="1">
              <a:spLocks/>
            </p:cNvSpPr>
            <p:nvPr/>
          </p:nvSpPr>
          <p:spPr>
            <a:xfrm>
              <a:off x="3120766" y="4084569"/>
              <a:ext cx="5965759" cy="58294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8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第一次工作会议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F104912-F3A3-404E-897D-E35EF08EE575}"/>
              </a:ext>
            </a:extLst>
          </p:cNvPr>
          <p:cNvGrpSpPr/>
          <p:nvPr/>
        </p:nvGrpSpPr>
        <p:grpSpPr>
          <a:xfrm>
            <a:off x="9591242" y="5937266"/>
            <a:ext cx="2354726" cy="751809"/>
            <a:chOff x="9591242" y="5937266"/>
            <a:chExt cx="2354726" cy="751809"/>
          </a:xfrm>
        </p:grpSpPr>
        <p:sp>
          <p:nvSpPr>
            <p:cNvPr id="35" name="标题 1">
              <a:extLst>
                <a:ext uri="{FF2B5EF4-FFF2-40B4-BE49-F238E27FC236}">
                  <a16:creationId xmlns:a16="http://schemas.microsoft.com/office/drawing/2014/main" id="{0A8175F8-C0CE-44BD-A44D-CCA27709D8D3}"/>
                </a:ext>
              </a:extLst>
            </p:cNvPr>
            <p:cNvSpPr txBox="1">
              <a:spLocks/>
            </p:cNvSpPr>
            <p:nvPr/>
          </p:nvSpPr>
          <p:spPr>
            <a:xfrm>
              <a:off x="9591242" y="5937266"/>
              <a:ext cx="2354726" cy="43178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zh-CN" altLang="en-US" sz="2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创新</a:t>
              </a:r>
              <a:r>
                <a:rPr lang="en-US" altLang="zh-CN" sz="2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|</a:t>
              </a:r>
              <a:r>
                <a:rPr lang="zh-CN" altLang="en-US" sz="2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努力</a:t>
              </a:r>
              <a:r>
                <a:rPr lang="en-US" altLang="zh-CN" sz="2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|</a:t>
              </a:r>
              <a:r>
                <a:rPr lang="zh-CN" altLang="en-US" sz="2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进步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D9F61DB-7820-4BAE-8D00-66C93FAEB626}"/>
                </a:ext>
              </a:extLst>
            </p:cNvPr>
            <p:cNvSpPr/>
            <p:nvPr/>
          </p:nvSpPr>
          <p:spPr>
            <a:xfrm>
              <a:off x="9929813" y="6319743"/>
              <a:ext cx="19546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2022.11.14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4">
            <a:extLst>
              <a:ext uri="{FF2B5EF4-FFF2-40B4-BE49-F238E27FC236}">
                <a16:creationId xmlns:a16="http://schemas.microsoft.com/office/drawing/2014/main" id="{CDADA50F-7323-B4CB-A109-FD22773A785B}"/>
              </a:ext>
            </a:extLst>
          </p:cNvPr>
          <p:cNvSpPr txBox="1">
            <a:spLocks/>
          </p:cNvSpPr>
          <p:nvPr/>
        </p:nvSpPr>
        <p:spPr>
          <a:xfrm>
            <a:off x="2911493" y="2225867"/>
            <a:ext cx="6369007" cy="1368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72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推广与应用</a:t>
            </a:r>
          </a:p>
        </p:txBody>
      </p:sp>
      <p:sp>
        <p:nvSpPr>
          <p:cNvPr id="3" name="标题 4">
            <a:extLst>
              <a:ext uri="{FF2B5EF4-FFF2-40B4-BE49-F238E27FC236}">
                <a16:creationId xmlns:a16="http://schemas.microsoft.com/office/drawing/2014/main" id="{9B8FA043-D045-9A27-E9C2-B65328CCF786}"/>
              </a:ext>
            </a:extLst>
          </p:cNvPr>
          <p:cNvSpPr txBox="1">
            <a:spLocks/>
          </p:cNvSpPr>
          <p:nvPr/>
        </p:nvSpPr>
        <p:spPr>
          <a:xfrm>
            <a:off x="6418385" y="4869475"/>
            <a:ext cx="4273062" cy="637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2800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巴达仍贵小学</a:t>
            </a:r>
          </a:p>
        </p:txBody>
      </p:sp>
    </p:spTree>
    <p:extLst>
      <p:ext uri="{BB962C8B-B14F-4D97-AF65-F5344CB8AC3E}">
        <p14:creationId xmlns:p14="http://schemas.microsoft.com/office/powerpoint/2010/main" val="8104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8B5EAE01-FFD4-4B75-A598-895F6DC02042}"/>
              </a:ext>
            </a:extLst>
          </p:cNvPr>
          <p:cNvGrpSpPr/>
          <p:nvPr/>
        </p:nvGrpSpPr>
        <p:grpSpPr>
          <a:xfrm>
            <a:off x="-3" y="-6247"/>
            <a:ext cx="12192003" cy="6864247"/>
            <a:chOff x="-3" y="-6247"/>
            <a:chExt cx="12192003" cy="686424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185827F-E96D-483E-B570-D5343B17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F0A4D4E-B6F2-454A-BEF5-DE0F99FEFCCB}"/>
                </a:ext>
              </a:extLst>
            </p:cNvPr>
            <p:cNvSpPr/>
            <p:nvPr/>
          </p:nvSpPr>
          <p:spPr>
            <a:xfrm>
              <a:off x="-3" y="-6247"/>
              <a:ext cx="12192000" cy="6864247"/>
            </a:xfrm>
            <a:prstGeom prst="rect">
              <a:avLst/>
            </a:prstGeom>
            <a:solidFill>
              <a:schemeClr val="accent1">
                <a:lumMod val="5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185B5CAB-F8CD-40C1-B18F-4E43FE1E38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4837" y="-1082291"/>
            <a:ext cx="5799119" cy="477701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0956329-2615-4167-B924-261D27685BE6}"/>
              </a:ext>
            </a:extLst>
          </p:cNvPr>
          <p:cNvSpPr/>
          <p:nvPr/>
        </p:nvSpPr>
        <p:spPr>
          <a:xfrm>
            <a:off x="8959525" y="2099800"/>
            <a:ext cx="3232475" cy="4605016"/>
          </a:xfrm>
          <a:prstGeom prst="rect">
            <a:avLst/>
          </a:prstGeom>
          <a:blipFill>
            <a:blip r:embed="rId4" cstate="screen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759D9DB-6F6F-4A9A-B8D1-E574A4FDE6F5}"/>
              </a:ext>
            </a:extLst>
          </p:cNvPr>
          <p:cNvGrpSpPr/>
          <p:nvPr/>
        </p:nvGrpSpPr>
        <p:grpSpPr>
          <a:xfrm>
            <a:off x="6096000" y="816581"/>
            <a:ext cx="4655792" cy="667726"/>
            <a:chOff x="6901932" y="2321261"/>
            <a:chExt cx="4655792" cy="66772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6AA046B-A6EE-4EDE-8080-65C7CD04BDC7}"/>
                </a:ext>
              </a:extLst>
            </p:cNvPr>
            <p:cNvGrpSpPr/>
            <p:nvPr/>
          </p:nvGrpSpPr>
          <p:grpSpPr>
            <a:xfrm>
              <a:off x="6901932" y="2321261"/>
              <a:ext cx="4655792" cy="667726"/>
              <a:chOff x="3986827" y="1636102"/>
              <a:chExt cx="4655792" cy="667726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D4CF5F-85C9-4B0A-B3E1-813B973CC1FA}"/>
                  </a:ext>
                </a:extLst>
              </p:cNvPr>
              <p:cNvSpPr txBox="1"/>
              <p:nvPr/>
            </p:nvSpPr>
            <p:spPr>
              <a:xfrm>
                <a:off x="4738321" y="1636102"/>
                <a:ext cx="3067476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defRPr sz="2000" b="1" spc="4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68号-凌春行书" panose="00000500000000000000" pitchFamily="2" charset="-122"/>
                    <a:ea typeface="字魂68号-凌春行书" panose="00000500000000000000" pitchFamily="2" charset="-122"/>
                  </a:defRPr>
                </a:lvl1pPr>
              </a:lstStyle>
              <a:p>
                <a:pPr algn="ctr"/>
                <a:r>
                  <a:rPr lang="en-US" altLang="zh-CN" sz="3200" spc="300" dirty="0">
                    <a:latin typeface="+mn-lt"/>
                    <a:ea typeface="+mn-ea"/>
                    <a:cs typeface="+mn-ea"/>
                    <a:sym typeface="+mn-lt"/>
                  </a:rPr>
                  <a:t>CONTENT</a:t>
                </a: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1811BDA6-3F12-4653-87F8-E49F8A467106}"/>
                  </a:ext>
                </a:extLst>
              </p:cNvPr>
              <p:cNvCxnSpPr/>
              <p:nvPr/>
            </p:nvCxnSpPr>
            <p:spPr>
              <a:xfrm>
                <a:off x="4072352" y="1732727"/>
                <a:ext cx="995191" cy="0"/>
              </a:xfrm>
              <a:prstGeom prst="line">
                <a:avLst/>
              </a:prstGeom>
              <a:ln w="38100">
                <a:gradFill>
                  <a:gsLst>
                    <a:gs pos="48000">
                      <a:srgbClr val="14E87D">
                        <a:alpha val="62000"/>
                      </a:srgbClr>
                    </a:gs>
                    <a:gs pos="87000">
                      <a:schemeClr val="accent1">
                        <a:lumMod val="45000"/>
                        <a:lumOff val="55000"/>
                        <a:alpha val="56000"/>
                      </a:schemeClr>
                    </a:gs>
                    <a:gs pos="13000">
                      <a:srgbClr val="6ED1E0">
                        <a:alpha val="5600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    <a:extLst>
                  <a:ext uri="{FF2B5EF4-FFF2-40B4-BE49-F238E27FC236}">
                    <a16:creationId xmlns:a16="http://schemas.microsoft.com/office/drawing/2014/main" id="{7950A22A-C780-4E0A-9905-A3E14EEB865B}"/>
                  </a:ext>
                </a:extLst>
              </p:cNvPr>
              <p:cNvSpPr/>
              <p:nvPr/>
            </p:nvSpPr>
            <p:spPr>
              <a:xfrm>
                <a:off x="3986827" y="1892210"/>
                <a:ext cx="4655792" cy="411618"/>
              </a:xfrm>
              <a:prstGeom prst="rect">
                <a:avLst/>
              </a:prstGeom>
            </p:spPr>
            <p:txBody>
              <a:bodyPr vert="horz" wrap="square" lIns="479827" tIns="0" rIns="0" bIns="0" anchor="ctr" anchorCtr="0">
                <a:normAutofit fontScale="92500"/>
              </a:bodyPr>
              <a:lstStyle/>
              <a:p>
                <a:pPr algn="ctr" defTabSz="914042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My world, you don't care; Your world, I was cast out.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727C701-54CC-45A9-BB42-D342825E2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2948" y="2417886"/>
              <a:ext cx="1015122" cy="0"/>
            </a:xfrm>
            <a:prstGeom prst="line">
              <a:avLst/>
            </a:prstGeom>
            <a:ln w="38100">
              <a:gradFill>
                <a:gsLst>
                  <a:gs pos="48000">
                    <a:srgbClr val="14E87D">
                      <a:alpha val="62000"/>
                    </a:srgbClr>
                  </a:gs>
                  <a:gs pos="87000">
                    <a:schemeClr val="accent1">
                      <a:lumMod val="45000"/>
                      <a:lumOff val="55000"/>
                      <a:alpha val="56000"/>
                    </a:schemeClr>
                  </a:gs>
                  <a:gs pos="13000">
                    <a:srgbClr val="6ED1E0">
                      <a:alpha val="56000"/>
                    </a:srgbClr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7">
            <a:extLst>
              <a:ext uri="{FF2B5EF4-FFF2-40B4-BE49-F238E27FC236}">
                <a16:creationId xmlns:a16="http://schemas.microsoft.com/office/drawing/2014/main" id="{4E50492E-C0EC-4FCF-B58C-54FB38B8CA5F}"/>
              </a:ext>
            </a:extLst>
          </p:cNvPr>
          <p:cNvGrpSpPr/>
          <p:nvPr/>
        </p:nvGrpSpPr>
        <p:grpSpPr>
          <a:xfrm>
            <a:off x="644722" y="2405950"/>
            <a:ext cx="9579988" cy="1290355"/>
            <a:chOff x="3943834" y="-952238"/>
            <a:chExt cx="5516515" cy="2219879"/>
          </a:xfrm>
        </p:grpSpPr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088DD0CE-4726-45ED-B076-AF60C961ABF6}"/>
                </a:ext>
              </a:extLst>
            </p:cNvPr>
            <p:cNvSpPr txBox="1"/>
            <p:nvPr/>
          </p:nvSpPr>
          <p:spPr>
            <a:xfrm>
              <a:off x="5497775" y="-952238"/>
              <a:ext cx="3962574" cy="541453"/>
            </a:xfrm>
            <a:prstGeom prst="rect">
              <a:avLst/>
            </a:prstGeom>
            <a:noFill/>
          </p:spPr>
          <p:txBody>
            <a:bodyPr wrap="none" lIns="479827" tIns="0" rIns="0" bIns="0" anchor="b" anchorCtr="0">
              <a:noAutofit/>
            </a:bodyPr>
            <a:lstStyle/>
            <a:p>
              <a:pPr defTabSz="914042"/>
              <a:r>
                <a:rPr lang="zh-CN" altLang="en-US" sz="3600" dirty="0">
                  <a:solidFill>
                    <a:prstClr val="white"/>
                  </a:solidFill>
                  <a:cs typeface="+mn-ea"/>
                  <a:sym typeface="+mn-lt"/>
                </a:rPr>
                <a:t>国家智慧教育平台应用推进试点单位</a:t>
              </a:r>
              <a:endParaRPr lang="en-US" altLang="zh-CN" sz="36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defTabSz="914042"/>
              <a:r>
                <a:rPr lang="en-US" altLang="zh-CN" sz="3600" dirty="0">
                  <a:solidFill>
                    <a:prstClr val="white"/>
                  </a:solidFill>
                  <a:cs typeface="+mn-ea"/>
                  <a:sym typeface="+mn-lt"/>
                </a:rPr>
                <a:t>                       </a:t>
              </a:r>
              <a:r>
                <a:rPr lang="zh-CN" altLang="en-US" sz="3600" dirty="0">
                  <a:solidFill>
                    <a:prstClr val="white"/>
                  </a:solidFill>
                  <a:cs typeface="+mn-ea"/>
                  <a:sym typeface="+mn-lt"/>
                </a:rPr>
                <a:t>（内蒙古第一批）</a:t>
              </a: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F159A809-2172-42BA-958D-269EEC46E5E0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479827" tIns="0" rIns="0" bIns="0" anchor="ctr" anchorCtr="0">
              <a:normAutofit fontScale="85000" lnSpcReduction="20000"/>
            </a:bodyPr>
            <a:lstStyle/>
            <a:p>
              <a:pPr defTabSz="914042">
                <a:lnSpc>
                  <a:spcPct val="120000"/>
                </a:lnSpc>
              </a:pP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2E6B82E-6642-3A29-108A-8F3F377CA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72338"/>
              </p:ext>
            </p:extLst>
          </p:nvPr>
        </p:nvGraphicFramePr>
        <p:xfrm>
          <a:off x="424367" y="3518287"/>
          <a:ext cx="5374749" cy="2839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4749">
                  <a:extLst>
                    <a:ext uri="{9D8B030D-6E8A-4147-A177-3AD203B41FA5}">
                      <a16:colId xmlns:a16="http://schemas.microsoft.com/office/drawing/2014/main" val="2396649654"/>
                    </a:ext>
                  </a:extLst>
                </a:gridCol>
              </a:tblGrid>
              <a:tr h="283929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</a:rPr>
                        <a:t>一、区域试点（</a:t>
                      </a:r>
                      <a:r>
                        <a:rPr lang="en-US" altLang="zh-CN" sz="3200" u="none" strike="noStrike" dirty="0">
                          <a:effectLst/>
                        </a:rPr>
                        <a:t>17</a:t>
                      </a:r>
                      <a:r>
                        <a:rPr lang="zh-CN" altLang="en-US" sz="3200" u="none" strike="noStrike" dirty="0">
                          <a:effectLst/>
                        </a:rPr>
                        <a:t>个）  </a:t>
                      </a:r>
                      <a:endParaRPr lang="en-US" altLang="zh-CN" sz="32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（内蒙古“互联网</a:t>
                      </a:r>
                      <a:r>
                        <a:rPr lang="en-US" altLang="zh-CN" sz="1600" u="none" strike="noStrike" dirty="0">
                          <a:effectLst/>
                        </a:rPr>
                        <a:t>+</a:t>
                      </a:r>
                      <a:r>
                        <a:rPr lang="zh-CN" altLang="en-US" sz="1600" u="none" strike="noStrike" dirty="0">
                          <a:effectLst/>
                        </a:rPr>
                        <a:t>教育”示范区）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A.</a:t>
                      </a:r>
                      <a:r>
                        <a:rPr lang="zh-CN" altLang="en-US" sz="1600" u="none" strike="noStrike" dirty="0">
                          <a:effectLst/>
                        </a:rPr>
                        <a:t>试点盟市：</a:t>
                      </a:r>
                      <a:r>
                        <a:rPr lang="en-US" altLang="zh-CN" sz="1600" u="none" strike="noStrike" dirty="0">
                          <a:effectLst/>
                        </a:rPr>
                        <a:t>1.</a:t>
                      </a:r>
                      <a:r>
                        <a:rPr lang="zh-CN" altLang="en-US" sz="1600" u="none" strike="noStrike" dirty="0">
                          <a:effectLst/>
                        </a:rPr>
                        <a:t>鄂尔多斯市   </a:t>
                      </a:r>
                      <a:r>
                        <a:rPr lang="en-US" altLang="zh-CN" sz="1600" u="none" strike="noStrike" dirty="0">
                          <a:effectLst/>
                        </a:rPr>
                        <a:t>2.</a:t>
                      </a:r>
                      <a:r>
                        <a:rPr lang="zh-CN" altLang="en-US" sz="1600" u="none" strike="noStrike" dirty="0">
                          <a:effectLst/>
                        </a:rPr>
                        <a:t>包头市   </a:t>
                      </a:r>
                      <a:r>
                        <a:rPr lang="en-US" altLang="zh-CN" sz="1600" u="none" strike="noStrike" dirty="0">
                          <a:effectLst/>
                        </a:rPr>
                        <a:t>3.</a:t>
                      </a:r>
                      <a:r>
                        <a:rPr lang="zh-CN" altLang="en-US" sz="1600" u="none" strike="noStrike" dirty="0">
                          <a:effectLst/>
                        </a:rPr>
                        <a:t>乌海市。</a:t>
                      </a:r>
                      <a:br>
                        <a:rPr lang="zh-CN" altLang="en-US" sz="1600" u="none" strike="noStrike" dirty="0">
                          <a:effectLst/>
                        </a:rPr>
                      </a:br>
                      <a:r>
                        <a:rPr lang="en-US" altLang="zh-CN" sz="1600" u="none" strike="noStrike" dirty="0">
                          <a:effectLst/>
                        </a:rPr>
                        <a:t>B.</a:t>
                      </a:r>
                      <a:r>
                        <a:rPr lang="zh-CN" altLang="en-US" sz="1600" u="none" strike="noStrike" dirty="0">
                          <a:effectLst/>
                        </a:rPr>
                        <a:t>试点旗县区：</a:t>
                      </a:r>
                      <a:endParaRPr lang="en-US" altLang="zh-CN" sz="16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1.</a:t>
                      </a:r>
                      <a:r>
                        <a:rPr lang="zh-CN" altLang="en-US" sz="1600" u="none" strike="noStrike" dirty="0">
                          <a:effectLst/>
                        </a:rPr>
                        <a:t>包头市昆都仑区  </a:t>
                      </a:r>
                      <a:r>
                        <a:rPr lang="en-US" altLang="zh-CN" sz="1600" u="none" strike="noStrike" dirty="0">
                          <a:effectLst/>
                        </a:rPr>
                        <a:t>2.</a:t>
                      </a:r>
                      <a:r>
                        <a:rPr lang="zh-CN" altLang="en-US" sz="1600" u="none" strike="noStrike" dirty="0">
                          <a:effectLst/>
                        </a:rPr>
                        <a:t>呼和浩特市新城区  </a:t>
                      </a:r>
                      <a:r>
                        <a:rPr lang="en-US" altLang="zh-CN" sz="1600" u="none" strike="noStrike" dirty="0">
                          <a:effectLst/>
                        </a:rPr>
                        <a:t>3.</a:t>
                      </a:r>
                      <a:r>
                        <a:rPr lang="zh-CN" altLang="en-US" sz="1600" u="none" strike="noStrike" dirty="0">
                          <a:effectLst/>
                        </a:rPr>
                        <a:t>包头市青山区</a:t>
                      </a:r>
                      <a:endParaRPr lang="en-US" altLang="zh-CN" sz="16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4.</a:t>
                      </a:r>
                      <a:r>
                        <a:rPr lang="zh-CN" altLang="en-US" sz="1600" u="none" strike="noStrike" dirty="0">
                          <a:effectLst/>
                        </a:rPr>
                        <a:t>鄂尔多斯市鄂托克前旗</a:t>
                      </a:r>
                      <a:r>
                        <a:rPr lang="en-US" altLang="zh-CN" sz="1600" u="none" strike="noStrike" dirty="0">
                          <a:effectLst/>
                        </a:rPr>
                        <a:t>    5 .</a:t>
                      </a:r>
                      <a:r>
                        <a:rPr lang="zh-CN" altLang="en-US" sz="1600" u="none" strike="noStrike" dirty="0">
                          <a:effectLst/>
                        </a:rPr>
                        <a:t>呼和浩特市玉泉区</a:t>
                      </a:r>
                      <a:endParaRPr lang="en-US" altLang="zh-CN" sz="16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6.</a:t>
                      </a:r>
                      <a:r>
                        <a:rPr lang="zh-CN" altLang="en-US" sz="1600" u="none" strike="noStrike" dirty="0">
                          <a:effectLst/>
                        </a:rPr>
                        <a:t>乌海市海南区   </a:t>
                      </a:r>
                      <a:r>
                        <a:rPr lang="en-US" altLang="zh-CN" sz="1600" u="none" strike="noStrike" dirty="0">
                          <a:effectLst/>
                        </a:rPr>
                        <a:t>7.</a:t>
                      </a:r>
                      <a:r>
                        <a:rPr lang="zh-CN" altLang="en-US" sz="1600" u="none" strike="noStrike" dirty="0">
                          <a:effectLst/>
                        </a:rPr>
                        <a:t>巴彦淖尔市杭锦后旗  </a:t>
                      </a:r>
                      <a:r>
                        <a:rPr lang="en-US" altLang="zh-CN" sz="1600" u="none" strike="noStrike" dirty="0">
                          <a:effectLst/>
                        </a:rPr>
                        <a:t>8.</a:t>
                      </a:r>
                      <a:r>
                        <a:rPr lang="zh-CN" altLang="en-US" sz="1600" u="none" strike="noStrike" dirty="0">
                          <a:effectLst/>
                        </a:rPr>
                        <a:t>赤峰市元宝山区</a:t>
                      </a:r>
                      <a:r>
                        <a:rPr lang="en-US" altLang="zh-CN" sz="1600" u="none" strike="noStrike" dirty="0">
                          <a:effectLst/>
                        </a:rPr>
                        <a:t>9.</a:t>
                      </a:r>
                      <a:r>
                        <a:rPr lang="zh-CN" altLang="en-US" sz="1600" u="none" strike="noStrike" dirty="0">
                          <a:effectLst/>
                        </a:rPr>
                        <a:t>呼伦贝尔市扎兰屯市    </a:t>
                      </a:r>
                      <a:r>
                        <a:rPr lang="en-US" altLang="zh-CN" sz="1600" u="none" strike="noStrike" dirty="0">
                          <a:effectLst/>
                        </a:rPr>
                        <a:t>10.</a:t>
                      </a:r>
                      <a:r>
                        <a:rPr lang="zh-CN" altLang="en-US" sz="1600" u="none" strike="noStrike" dirty="0">
                          <a:effectLst/>
                        </a:rPr>
                        <a:t>乌兰察布市集宁区</a:t>
                      </a:r>
                      <a:endParaRPr lang="en-US" altLang="zh-CN" sz="16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11.</a:t>
                      </a:r>
                      <a:r>
                        <a:rPr lang="zh-CN" altLang="en-US" sz="1600" u="none" strike="noStrike" dirty="0">
                          <a:effectLst/>
                        </a:rPr>
                        <a:t>赤峰市克什克腾旗    </a:t>
                      </a:r>
                      <a:r>
                        <a:rPr lang="en-US" altLang="zh-CN" sz="1600" u="none" strike="noStrike" dirty="0">
                          <a:effectLst/>
                        </a:rPr>
                        <a:t>12.</a:t>
                      </a:r>
                      <a:r>
                        <a:rPr lang="zh-CN" altLang="en-US" sz="1600" u="none" strike="noStrike" dirty="0">
                          <a:effectLst/>
                        </a:rPr>
                        <a:t>鄂尔多斯市准格尔旗</a:t>
                      </a:r>
                      <a:endParaRPr lang="en-US" altLang="zh-CN" sz="16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</a:rPr>
                        <a:t>13.</a:t>
                      </a:r>
                      <a:r>
                        <a:rPr lang="zh-CN" altLang="en-US" sz="1600" u="none" strike="noStrike" dirty="0">
                          <a:effectLst/>
                        </a:rPr>
                        <a:t>兴安盟阿尔山市</a:t>
                      </a:r>
                      <a:r>
                        <a:rPr lang="en-US" altLang="zh-CN" sz="1600" u="none" strike="noStrike" dirty="0">
                          <a:effectLst/>
                        </a:rPr>
                        <a:t>14.</a:t>
                      </a:r>
                      <a:r>
                        <a:rPr lang="zh-CN" altLang="en-US" sz="1600" u="none" strike="noStrike" dirty="0">
                          <a:effectLst/>
                        </a:rPr>
                        <a:t>呼伦贝尔市新巴尔虎右旗。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8032924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606D67B-6478-BD2A-6B19-09D8E08E8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07643"/>
              </p:ext>
            </p:extLst>
          </p:nvPr>
        </p:nvGraphicFramePr>
        <p:xfrm>
          <a:off x="6330111" y="3513421"/>
          <a:ext cx="5578859" cy="2844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8859">
                  <a:extLst>
                    <a:ext uri="{9D8B030D-6E8A-4147-A177-3AD203B41FA5}">
                      <a16:colId xmlns:a16="http://schemas.microsoft.com/office/drawing/2014/main" val="3731361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</a:rPr>
                        <a:t>二、试点校（</a:t>
                      </a:r>
                      <a:r>
                        <a:rPr lang="en-US" altLang="zh-CN" sz="3200" u="none" strike="noStrike" dirty="0">
                          <a:effectLst/>
                        </a:rPr>
                        <a:t>21</a:t>
                      </a:r>
                      <a:r>
                        <a:rPr lang="zh-CN" altLang="en-US" sz="3200" u="none" strike="noStrike" dirty="0">
                          <a:effectLst/>
                        </a:rPr>
                        <a:t>所）</a:t>
                      </a:r>
                      <a:endParaRPr lang="en-US" altLang="zh-CN" sz="32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（</a:t>
                      </a:r>
                      <a:r>
                        <a:rPr lang="zh-CN" altLang="en-US" sz="1400" u="none" strike="noStrike" dirty="0">
                          <a:effectLst/>
                        </a:rPr>
                        <a:t>内蒙古“互联网</a:t>
                      </a:r>
                      <a:r>
                        <a:rPr lang="en-US" altLang="zh-CN" sz="1400" u="none" strike="noStrike" dirty="0">
                          <a:effectLst/>
                        </a:rPr>
                        <a:t>+</a:t>
                      </a:r>
                      <a:r>
                        <a:rPr lang="zh-CN" altLang="en-US" sz="1400" u="none" strike="noStrike" dirty="0">
                          <a:effectLst/>
                        </a:rPr>
                        <a:t>教育”示范校）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en-US" altLang="zh-CN" sz="1400" u="none" strike="noStrike" dirty="0">
                          <a:effectLst/>
                        </a:rPr>
                        <a:t>A.</a:t>
                      </a:r>
                      <a:r>
                        <a:rPr lang="zh-CN" altLang="en-US" sz="1400" u="none" strike="noStrike" dirty="0">
                          <a:effectLst/>
                        </a:rPr>
                        <a:t>高中：</a:t>
                      </a:r>
                      <a:r>
                        <a:rPr lang="en-US" altLang="zh-CN" sz="1400" u="none" strike="noStrike" dirty="0">
                          <a:effectLst/>
                        </a:rPr>
                        <a:t>1.</a:t>
                      </a:r>
                      <a:r>
                        <a:rPr lang="zh-CN" altLang="en-US" sz="1400" u="none" strike="noStrike" dirty="0">
                          <a:effectLst/>
                        </a:rPr>
                        <a:t>包头市第九中学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2.</a:t>
                      </a:r>
                      <a:r>
                        <a:rPr lang="zh-CN" altLang="en-US" sz="1400" u="none" strike="noStrike" dirty="0">
                          <a:effectLst/>
                        </a:rPr>
                        <a:t>乌海市第六中学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3.</a:t>
                      </a:r>
                      <a:r>
                        <a:rPr lang="zh-CN" altLang="en-US" sz="1400" u="none" strike="noStrike" dirty="0">
                          <a:effectLst/>
                        </a:rPr>
                        <a:t>内蒙古师范大学附属中学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4.</a:t>
                      </a:r>
                      <a:r>
                        <a:rPr lang="zh-CN" altLang="en-US" sz="1400" u="none" strike="noStrike" dirty="0">
                          <a:effectLst/>
                        </a:rPr>
                        <a:t>海拉尔第二中学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5.</a:t>
                      </a:r>
                      <a:r>
                        <a:rPr lang="zh-CN" altLang="en-US" sz="1400" u="none" strike="noStrike" dirty="0">
                          <a:effectLst/>
                        </a:rPr>
                        <a:t>呼和浩特市第二中学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6.</a:t>
                      </a:r>
                      <a:r>
                        <a:rPr lang="zh-CN" altLang="en-US" sz="1400" u="none" strike="noStrike" dirty="0">
                          <a:effectLst/>
                        </a:rPr>
                        <a:t>锡林郭勒盟第二中学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7.</a:t>
                      </a:r>
                      <a:r>
                        <a:rPr lang="zh-CN" altLang="en-US" sz="1400" u="none" strike="noStrike" dirty="0">
                          <a:effectLst/>
                        </a:rPr>
                        <a:t>北京八中乌兰察布市分校。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en-US" altLang="zh-CN" sz="1400" u="none" strike="noStrike" dirty="0">
                          <a:effectLst/>
                        </a:rPr>
                        <a:t>B.</a:t>
                      </a:r>
                      <a:r>
                        <a:rPr lang="zh-CN" altLang="en-US" sz="1400" u="none" strike="noStrike" dirty="0">
                          <a:effectLst/>
                        </a:rPr>
                        <a:t>初中：</a:t>
                      </a:r>
                      <a:r>
                        <a:rPr lang="en-US" altLang="zh-CN" sz="1400" u="none" strike="noStrike" dirty="0">
                          <a:effectLst/>
                        </a:rPr>
                        <a:t>1.</a:t>
                      </a:r>
                      <a:r>
                        <a:rPr lang="zh-CN" altLang="en-US" sz="1400" u="none" strike="noStrike" dirty="0">
                          <a:effectLst/>
                        </a:rPr>
                        <a:t>北京师范大学包头附属学校</a:t>
                      </a:r>
                      <a:r>
                        <a:rPr lang="en-US" altLang="zh-CN" sz="1400" u="none" strike="noStrike" dirty="0">
                          <a:effectLst/>
                        </a:rPr>
                        <a:t>2.</a:t>
                      </a:r>
                      <a:r>
                        <a:rPr lang="zh-CN" altLang="en-US" sz="1400" u="none" strike="noStrike" dirty="0">
                          <a:effectLst/>
                        </a:rPr>
                        <a:t>呼和浩特市第二十七中学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3.</a:t>
                      </a:r>
                      <a:r>
                        <a:rPr lang="zh-CN" altLang="en-US" sz="1400" u="none" strike="noStrike" dirty="0">
                          <a:effectLst/>
                        </a:rPr>
                        <a:t>呼伦贝尔市阿荣旗阿伦中学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4.</a:t>
                      </a:r>
                      <a:r>
                        <a:rPr lang="zh-CN" altLang="en-US" sz="1400" u="none" strike="noStrike" dirty="0">
                          <a:effectLst/>
                        </a:rPr>
                        <a:t>北京师范大学乌海附属学校</a:t>
                      </a:r>
                      <a:r>
                        <a:rPr lang="en-US" altLang="zh-CN" sz="1400" u="none" strike="noStrike" dirty="0">
                          <a:effectLst/>
                        </a:rPr>
                        <a:t>5.</a:t>
                      </a:r>
                      <a:r>
                        <a:rPr lang="zh-CN" altLang="en-US" sz="1400" u="none" strike="noStrike" dirty="0">
                          <a:effectLst/>
                        </a:rPr>
                        <a:t>赤峰市元宝山区实验中学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6.</a:t>
                      </a:r>
                      <a:r>
                        <a:rPr lang="zh-CN" altLang="en-US" sz="1400" u="none" strike="noStrike" dirty="0">
                          <a:effectLst/>
                        </a:rPr>
                        <a:t>兴安盟扎赉特旗音德尔第三中学</a:t>
                      </a:r>
                      <a:r>
                        <a:rPr lang="en-US" altLang="zh-CN" sz="1400" u="none" strike="noStrike" dirty="0">
                          <a:effectLst/>
                        </a:rPr>
                        <a:t>7.</a:t>
                      </a:r>
                      <a:r>
                        <a:rPr lang="zh-CN" altLang="en-US" sz="1400" u="none" strike="noStrike" dirty="0">
                          <a:effectLst/>
                        </a:rPr>
                        <a:t>锡林浩特市第六中学。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en-US" altLang="zh-CN" sz="1400" u="none" strike="noStrike" dirty="0">
                          <a:effectLst/>
                        </a:rPr>
                        <a:t>C.</a:t>
                      </a:r>
                      <a:r>
                        <a:rPr lang="zh-CN" altLang="en-US" sz="1400" u="none" strike="noStrike" dirty="0">
                          <a:effectLst/>
                        </a:rPr>
                        <a:t>小学：</a:t>
                      </a:r>
                      <a:r>
                        <a:rPr lang="en-US" altLang="zh-CN" sz="1400" u="none" strike="noStrike" dirty="0">
                          <a:effectLst/>
                        </a:rPr>
                        <a:t>1.</a:t>
                      </a:r>
                      <a:r>
                        <a:rPr lang="zh-CN" altLang="en-US" sz="1400" u="none" strike="noStrike" dirty="0">
                          <a:effectLst/>
                        </a:rPr>
                        <a:t>包头市包钢实验第一小学</a:t>
                      </a:r>
                      <a:r>
                        <a:rPr lang="en-US" altLang="zh-CN" sz="1400" u="none" strike="noStrike" dirty="0">
                          <a:effectLst/>
                        </a:rPr>
                        <a:t>2.</a:t>
                      </a:r>
                      <a:r>
                        <a:rPr lang="zh-CN" altLang="en-US" sz="1400" u="none" strike="noStrike" dirty="0">
                          <a:effectLst/>
                        </a:rPr>
                        <a:t>鄂尔多斯市准格尔旗沙圪堵镇第一小学</a:t>
                      </a:r>
                      <a:r>
                        <a:rPr lang="en-US" altLang="zh-CN" sz="1400" u="none" strike="noStrike" dirty="0">
                          <a:effectLst/>
                        </a:rPr>
                        <a:t>3.</a:t>
                      </a:r>
                      <a:r>
                        <a:rPr lang="zh-CN" altLang="en-US" sz="1400" u="none" strike="noStrike" dirty="0">
                          <a:effectLst/>
                        </a:rPr>
                        <a:t>乌兰察布市察右后旗白音查干第一小学</a:t>
                      </a:r>
                      <a:r>
                        <a:rPr lang="en-US" altLang="zh-CN" sz="1400" u="none" strike="noStrike" dirty="0">
                          <a:effectLst/>
                        </a:rPr>
                        <a:t>4.</a:t>
                      </a:r>
                      <a:r>
                        <a:rPr lang="zh-CN" altLang="en-US" sz="1400" u="none" strike="noStrike" dirty="0">
                          <a:effectLst/>
                        </a:rPr>
                        <a:t>呼和浩特市新城区北垣小学</a:t>
                      </a:r>
                      <a:r>
                        <a:rPr lang="en-US" altLang="zh-CN" sz="1400" u="none" strike="noStrike" dirty="0">
                          <a:effectLst/>
                        </a:rPr>
                        <a:t>5.</a:t>
                      </a:r>
                      <a:r>
                        <a:rPr lang="zh-CN" altLang="en-US" sz="1400" u="none" strike="noStrike" dirty="0">
                          <a:effectLst/>
                        </a:rPr>
                        <a:t>呼伦贝尔市陈巴尔虎旗宝日希勒小学</a:t>
                      </a:r>
                      <a:r>
                        <a:rPr lang="en-US" altLang="zh-CN" sz="1400" u="none" strike="noStrike" dirty="0">
                          <a:effectLst/>
                        </a:rPr>
                        <a:t>6.</a:t>
                      </a:r>
                      <a:r>
                        <a:rPr lang="zh-CN" altLang="en-US" sz="1400" u="none" strike="noStrike" dirty="0">
                          <a:effectLst/>
                        </a:rPr>
                        <a:t>通辽市新城实验小学</a:t>
                      </a:r>
                      <a:r>
                        <a:rPr lang="en-US" altLang="zh-CN" sz="1400" u="none" strike="noStrike" dirty="0">
                          <a:effectLst/>
                        </a:rPr>
                        <a:t>7.</a:t>
                      </a:r>
                      <a:r>
                        <a:rPr lang="zh-CN" altLang="en-US" sz="1400" u="none" strike="noStrike" dirty="0">
                          <a:effectLst/>
                        </a:rPr>
                        <a:t>阿拉善左旗第五小学。</a:t>
                      </a:r>
                      <a:endParaRPr lang="zh-CN" alt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86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6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8B5EAE01-FFD4-4B75-A598-895F6DC02042}"/>
              </a:ext>
            </a:extLst>
          </p:cNvPr>
          <p:cNvGrpSpPr/>
          <p:nvPr/>
        </p:nvGrpSpPr>
        <p:grpSpPr>
          <a:xfrm>
            <a:off x="-3" y="-6247"/>
            <a:ext cx="12192003" cy="6864247"/>
            <a:chOff x="-3" y="-6247"/>
            <a:chExt cx="12192003" cy="686424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185827F-E96D-483E-B570-D5343B17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F0A4D4E-B6F2-454A-BEF5-DE0F99FEFCCB}"/>
                </a:ext>
              </a:extLst>
            </p:cNvPr>
            <p:cNvSpPr/>
            <p:nvPr/>
          </p:nvSpPr>
          <p:spPr>
            <a:xfrm>
              <a:off x="-3" y="-6247"/>
              <a:ext cx="12192000" cy="6864247"/>
            </a:xfrm>
            <a:prstGeom prst="rect">
              <a:avLst/>
            </a:prstGeom>
            <a:solidFill>
              <a:schemeClr val="accent1">
                <a:lumMod val="5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185B5CAB-F8CD-40C1-B18F-4E43FE1E38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4837" y="-1082291"/>
            <a:ext cx="5799119" cy="477701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0956329-2615-4167-B924-261D27685BE6}"/>
              </a:ext>
            </a:extLst>
          </p:cNvPr>
          <p:cNvSpPr/>
          <p:nvPr/>
        </p:nvSpPr>
        <p:spPr>
          <a:xfrm>
            <a:off x="8959525" y="2099800"/>
            <a:ext cx="3232475" cy="4605016"/>
          </a:xfrm>
          <a:prstGeom prst="rect">
            <a:avLst/>
          </a:prstGeom>
          <a:blipFill>
            <a:blip r:embed="rId4" cstate="screen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759D9DB-6F6F-4A9A-B8D1-E574A4FDE6F5}"/>
              </a:ext>
            </a:extLst>
          </p:cNvPr>
          <p:cNvGrpSpPr/>
          <p:nvPr/>
        </p:nvGrpSpPr>
        <p:grpSpPr>
          <a:xfrm>
            <a:off x="6096000" y="816581"/>
            <a:ext cx="4655792" cy="667726"/>
            <a:chOff x="6901932" y="2321261"/>
            <a:chExt cx="4655792" cy="66772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6AA046B-A6EE-4EDE-8080-65C7CD04BDC7}"/>
                </a:ext>
              </a:extLst>
            </p:cNvPr>
            <p:cNvGrpSpPr/>
            <p:nvPr/>
          </p:nvGrpSpPr>
          <p:grpSpPr>
            <a:xfrm>
              <a:off x="6901932" y="2321261"/>
              <a:ext cx="4655792" cy="667726"/>
              <a:chOff x="3986827" y="1636102"/>
              <a:chExt cx="4655792" cy="667726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8D4CF5F-85C9-4B0A-B3E1-813B973CC1FA}"/>
                  </a:ext>
                </a:extLst>
              </p:cNvPr>
              <p:cNvSpPr txBox="1"/>
              <p:nvPr/>
            </p:nvSpPr>
            <p:spPr>
              <a:xfrm>
                <a:off x="4738321" y="1636102"/>
                <a:ext cx="3067476" cy="4001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defRPr sz="2000" b="1" spc="4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68号-凌春行书" panose="00000500000000000000" pitchFamily="2" charset="-122"/>
                    <a:ea typeface="字魂68号-凌春行书" panose="00000500000000000000" pitchFamily="2" charset="-122"/>
                  </a:defRPr>
                </a:lvl1pPr>
              </a:lstStyle>
              <a:p>
                <a:pPr algn="ctr"/>
                <a:r>
                  <a:rPr lang="en-US" altLang="zh-CN" sz="3200" spc="300" dirty="0">
                    <a:latin typeface="+mn-lt"/>
                    <a:ea typeface="+mn-ea"/>
                    <a:cs typeface="+mn-ea"/>
                    <a:sym typeface="+mn-lt"/>
                  </a:rPr>
                  <a:t>CONTENT</a:t>
                </a: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1811BDA6-3F12-4653-87F8-E49F8A467106}"/>
                  </a:ext>
                </a:extLst>
              </p:cNvPr>
              <p:cNvCxnSpPr/>
              <p:nvPr/>
            </p:nvCxnSpPr>
            <p:spPr>
              <a:xfrm>
                <a:off x="4072352" y="1732727"/>
                <a:ext cx="995191" cy="0"/>
              </a:xfrm>
              <a:prstGeom prst="line">
                <a:avLst/>
              </a:prstGeom>
              <a:ln w="38100">
                <a:gradFill>
                  <a:gsLst>
                    <a:gs pos="48000">
                      <a:srgbClr val="14E87D">
                        <a:alpha val="62000"/>
                      </a:srgbClr>
                    </a:gs>
                    <a:gs pos="87000">
                      <a:schemeClr val="accent1">
                        <a:lumMod val="45000"/>
                        <a:lumOff val="55000"/>
                        <a:alpha val="56000"/>
                      </a:schemeClr>
                    </a:gs>
                    <a:gs pos="13000">
                      <a:srgbClr val="6ED1E0">
                        <a:alpha val="56000"/>
                      </a:srgbClr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    <a:extLst>
                  <a:ext uri="{FF2B5EF4-FFF2-40B4-BE49-F238E27FC236}">
                    <a16:creationId xmlns:a16="http://schemas.microsoft.com/office/drawing/2014/main" id="{7950A22A-C780-4E0A-9905-A3E14EEB865B}"/>
                  </a:ext>
                </a:extLst>
              </p:cNvPr>
              <p:cNvSpPr/>
              <p:nvPr/>
            </p:nvSpPr>
            <p:spPr>
              <a:xfrm>
                <a:off x="3986827" y="1892210"/>
                <a:ext cx="4655792" cy="411618"/>
              </a:xfrm>
              <a:prstGeom prst="rect">
                <a:avLst/>
              </a:prstGeom>
            </p:spPr>
            <p:txBody>
              <a:bodyPr vert="horz" wrap="square" lIns="479827" tIns="0" rIns="0" bIns="0" anchor="ctr" anchorCtr="0">
                <a:normAutofit fontScale="92500"/>
              </a:bodyPr>
              <a:lstStyle/>
              <a:p>
                <a:pPr algn="ctr" defTabSz="914042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My world, you don't care; Your world, I was cast out.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727C701-54CC-45A9-BB42-D342825E2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2948" y="2417886"/>
              <a:ext cx="1015122" cy="0"/>
            </a:xfrm>
            <a:prstGeom prst="line">
              <a:avLst/>
            </a:prstGeom>
            <a:ln w="38100">
              <a:gradFill>
                <a:gsLst>
                  <a:gs pos="48000">
                    <a:srgbClr val="14E87D">
                      <a:alpha val="62000"/>
                    </a:srgbClr>
                  </a:gs>
                  <a:gs pos="87000">
                    <a:schemeClr val="accent1">
                      <a:lumMod val="45000"/>
                      <a:lumOff val="55000"/>
                      <a:alpha val="56000"/>
                    </a:schemeClr>
                  </a:gs>
                  <a:gs pos="13000">
                    <a:srgbClr val="6ED1E0">
                      <a:alpha val="56000"/>
                    </a:srgbClr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7">
            <a:extLst>
              <a:ext uri="{FF2B5EF4-FFF2-40B4-BE49-F238E27FC236}">
                <a16:creationId xmlns:a16="http://schemas.microsoft.com/office/drawing/2014/main" id="{4E50492E-C0EC-4FCF-B58C-54FB38B8CA5F}"/>
              </a:ext>
            </a:extLst>
          </p:cNvPr>
          <p:cNvGrpSpPr/>
          <p:nvPr/>
        </p:nvGrpSpPr>
        <p:grpSpPr>
          <a:xfrm>
            <a:off x="862436" y="2404372"/>
            <a:ext cx="9579988" cy="1290355"/>
            <a:chOff x="3943834" y="-952238"/>
            <a:chExt cx="5516515" cy="2219879"/>
          </a:xfrm>
        </p:grpSpPr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088DD0CE-4726-45ED-B076-AF60C961ABF6}"/>
                </a:ext>
              </a:extLst>
            </p:cNvPr>
            <p:cNvSpPr txBox="1"/>
            <p:nvPr/>
          </p:nvSpPr>
          <p:spPr>
            <a:xfrm>
              <a:off x="5497775" y="-952238"/>
              <a:ext cx="3962574" cy="541453"/>
            </a:xfrm>
            <a:prstGeom prst="rect">
              <a:avLst/>
            </a:prstGeom>
            <a:noFill/>
          </p:spPr>
          <p:txBody>
            <a:bodyPr wrap="none" lIns="479827" tIns="0" rIns="0" bIns="0" anchor="b" anchorCtr="0">
              <a:noAutofit/>
            </a:bodyPr>
            <a:lstStyle/>
            <a:p>
              <a:pPr defTabSz="914042"/>
              <a:r>
                <a:rPr lang="zh-CN" altLang="en-US" sz="3600" dirty="0">
                  <a:solidFill>
                    <a:prstClr val="white"/>
                  </a:solidFill>
                  <a:cs typeface="+mn-ea"/>
                  <a:sym typeface="+mn-lt"/>
                </a:rPr>
                <a:t>国家智慧教育平台应用推进试点单位</a:t>
              </a:r>
              <a:endParaRPr lang="en-US" altLang="zh-CN" sz="36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defTabSz="914042"/>
              <a:r>
                <a:rPr lang="en-US" altLang="zh-CN" sz="3600" dirty="0">
                  <a:solidFill>
                    <a:prstClr val="white"/>
                  </a:solidFill>
                  <a:cs typeface="+mn-ea"/>
                  <a:sym typeface="+mn-lt"/>
                </a:rPr>
                <a:t>                    </a:t>
              </a:r>
              <a:r>
                <a:rPr lang="zh-CN" altLang="en-US" sz="3600" dirty="0">
                  <a:solidFill>
                    <a:prstClr val="white"/>
                  </a:solidFill>
                  <a:cs typeface="+mn-ea"/>
                  <a:sym typeface="+mn-lt"/>
                </a:rPr>
                <a:t>（内蒙古第一批）</a:t>
              </a: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F159A809-2172-42BA-958D-269EEC46E5E0}"/>
                </a:ext>
              </a:extLst>
            </p:cNvPr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479827" tIns="0" rIns="0" bIns="0" anchor="ctr" anchorCtr="0">
              <a:normAutofit fontScale="85000" lnSpcReduction="20000"/>
            </a:bodyPr>
            <a:lstStyle/>
            <a:p>
              <a:pPr defTabSz="914042">
                <a:lnSpc>
                  <a:spcPct val="120000"/>
                </a:lnSpc>
              </a:pP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CD3C420-CB9A-4974-BE49-DF4606FBC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14086"/>
              </p:ext>
            </p:extLst>
          </p:nvPr>
        </p:nvGraphicFramePr>
        <p:xfrm>
          <a:off x="537295" y="3198828"/>
          <a:ext cx="5456045" cy="3240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6045">
                  <a:extLst>
                    <a:ext uri="{9D8B030D-6E8A-4147-A177-3AD203B41FA5}">
                      <a16:colId xmlns:a16="http://schemas.microsoft.com/office/drawing/2014/main" val="3887105603"/>
                    </a:ext>
                  </a:extLst>
                </a:gridCol>
              </a:tblGrid>
              <a:tr h="11303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</a:rPr>
                        <a:t>三、指导校</a:t>
                      </a:r>
                      <a:endParaRPr lang="en-US" altLang="zh-CN" sz="32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zh-CN" altLang="en-US" sz="3200" u="none" strike="noStrike" dirty="0">
                          <a:effectLst/>
                        </a:rPr>
                        <a:t>（典型带动级别学校）</a:t>
                      </a:r>
                      <a:endParaRPr lang="zh-CN" alt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0733615"/>
                  </a:ext>
                </a:extLst>
              </a:tr>
              <a:tr h="21098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u="none" strike="noStrike" dirty="0">
                          <a:effectLst/>
                        </a:rPr>
                        <a:t>1.</a:t>
                      </a:r>
                      <a:r>
                        <a:rPr lang="zh-CN" altLang="en-US" sz="2400" u="none" strike="noStrike" dirty="0">
                          <a:effectLst/>
                        </a:rPr>
                        <a:t>兴安盟科尔沁右翼前旗巴达仍贵小学</a:t>
                      </a:r>
                      <a:br>
                        <a:rPr lang="zh-CN" altLang="en-US" sz="2400" u="none" strike="noStrike" dirty="0">
                          <a:effectLst/>
                        </a:rPr>
                      </a:br>
                      <a:r>
                        <a:rPr lang="en-US" altLang="zh-CN" sz="2400" u="none" strike="noStrike" dirty="0">
                          <a:effectLst/>
                        </a:rPr>
                        <a:t>2.</a:t>
                      </a:r>
                      <a:r>
                        <a:rPr lang="zh-CN" altLang="en-US" sz="2400" u="none" strike="noStrike" dirty="0">
                          <a:effectLst/>
                        </a:rPr>
                        <a:t>包头市青松小学</a:t>
                      </a:r>
                      <a:br>
                        <a:rPr lang="zh-CN" altLang="en-US" sz="2400" u="none" strike="noStrike" dirty="0">
                          <a:effectLst/>
                        </a:rPr>
                      </a:br>
                      <a:r>
                        <a:rPr lang="en-US" altLang="zh-CN" sz="2400" u="none" strike="noStrike" dirty="0">
                          <a:effectLst/>
                        </a:rPr>
                        <a:t>3.</a:t>
                      </a:r>
                      <a:r>
                        <a:rPr lang="zh-CN" altLang="en-US" sz="2400" u="none" strike="noStrike" dirty="0">
                          <a:effectLst/>
                        </a:rPr>
                        <a:t>赤峰市实验小学</a:t>
                      </a:r>
                      <a:br>
                        <a:rPr lang="zh-CN" altLang="en-US" sz="2400" u="none" strike="noStrike" dirty="0">
                          <a:effectLst/>
                        </a:rPr>
                      </a:br>
                      <a:r>
                        <a:rPr lang="en-US" altLang="zh-CN" sz="2400" u="none" strike="noStrike" dirty="0">
                          <a:effectLst/>
                        </a:rPr>
                        <a:t>4.</a:t>
                      </a:r>
                      <a:r>
                        <a:rPr lang="zh-CN" altLang="en-US" sz="2400" u="none" strike="noStrike" dirty="0">
                          <a:effectLst/>
                        </a:rPr>
                        <a:t>呼和浩特市南马路小学</a:t>
                      </a:r>
                      <a:br>
                        <a:rPr lang="zh-CN" altLang="en-US" sz="2400" u="none" strike="noStrike" dirty="0">
                          <a:effectLst/>
                        </a:rPr>
                      </a:br>
                      <a:r>
                        <a:rPr lang="en-US" altLang="zh-CN" sz="2400" u="none" strike="noStrike" dirty="0">
                          <a:effectLst/>
                        </a:rPr>
                        <a:t>5.</a:t>
                      </a:r>
                      <a:r>
                        <a:rPr lang="zh-CN" altLang="en-US" sz="2400" u="none" strike="noStrike" dirty="0">
                          <a:effectLst/>
                        </a:rPr>
                        <a:t>内蒙古师范大学附属学校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61195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C4706A4-6F47-FE85-0E8A-541DCDEAF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43209"/>
              </p:ext>
            </p:extLst>
          </p:nvPr>
        </p:nvGraphicFramePr>
        <p:xfrm>
          <a:off x="6381569" y="3198828"/>
          <a:ext cx="5273136" cy="3240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3136">
                  <a:extLst>
                    <a:ext uri="{9D8B030D-6E8A-4147-A177-3AD203B41FA5}">
                      <a16:colId xmlns:a16="http://schemas.microsoft.com/office/drawing/2014/main" val="2870114505"/>
                    </a:ext>
                  </a:extLst>
                </a:gridCol>
              </a:tblGrid>
              <a:tr h="230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u="none" strike="noStrike" dirty="0">
                          <a:effectLst/>
                        </a:rPr>
                        <a:t>四、教师研修教研共同体实验区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3247159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通辽市科尔沁区教研共同体：牵头学校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en-US" altLang="zh-CN" sz="1400" u="none" strike="noStrike" dirty="0">
                          <a:effectLst/>
                        </a:rPr>
                        <a:t>11</a:t>
                      </a:r>
                      <a:r>
                        <a:rPr lang="zh-CN" altLang="en-US" sz="1400" u="none" strike="noStrike" dirty="0">
                          <a:effectLst/>
                        </a:rPr>
                        <a:t>所、成员学校</a:t>
                      </a:r>
                      <a:r>
                        <a:rPr lang="en-US" altLang="zh-CN" sz="1400" u="none" strike="noStrike" dirty="0">
                          <a:effectLst/>
                        </a:rPr>
                        <a:t>43</a:t>
                      </a:r>
                      <a:r>
                        <a:rPr lang="zh-CN" altLang="en-US" sz="1400" u="none" strike="noStrike" dirty="0">
                          <a:effectLst/>
                        </a:rPr>
                        <a:t>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1813481"/>
                  </a:ext>
                </a:extLst>
              </a:tr>
              <a:tr h="230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五、高校（教育技术指导级高校）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539579"/>
                  </a:ext>
                </a:extLst>
              </a:tr>
              <a:tr h="6718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1.</a:t>
                      </a:r>
                      <a:r>
                        <a:rPr lang="zh-CN" altLang="en-US" sz="1400" u="none" strike="noStrike">
                          <a:effectLst/>
                        </a:rPr>
                        <a:t>内蒙古师范大学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en-US" altLang="zh-CN" sz="1400" u="none" strike="noStrike">
                          <a:effectLst/>
                        </a:rPr>
                        <a:t>2.</a:t>
                      </a:r>
                      <a:r>
                        <a:rPr lang="zh-CN" altLang="en-US" sz="1400" u="none" strike="noStrike">
                          <a:effectLst/>
                        </a:rPr>
                        <a:t>内蒙古大学</a:t>
                      </a:r>
                      <a:br>
                        <a:rPr lang="zh-CN" altLang="en-US" sz="1400" u="none" strike="noStrike">
                          <a:effectLst/>
                        </a:rPr>
                      </a:br>
                      <a:r>
                        <a:rPr lang="en-US" altLang="zh-CN" sz="1400" u="none" strike="noStrike">
                          <a:effectLst/>
                        </a:rPr>
                        <a:t>3.</a:t>
                      </a:r>
                      <a:r>
                        <a:rPr lang="zh-CN" altLang="en-US" sz="1400" u="none" strike="noStrike">
                          <a:effectLst/>
                        </a:rPr>
                        <a:t>内蒙古工业大学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6019744"/>
                  </a:ext>
                </a:extLst>
              </a:tr>
              <a:tr h="23051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六、农村牧区重点试点单位和学校</a:t>
                      </a:r>
                      <a:r>
                        <a:rPr lang="en-US" altLang="zh-CN" sz="2000" u="none" strike="noStrike" dirty="0">
                          <a:effectLst/>
                        </a:rPr>
                        <a:t>15</a:t>
                      </a:r>
                      <a:r>
                        <a:rPr lang="zh-CN" altLang="en-US" sz="2000" u="none" strike="noStrike" dirty="0">
                          <a:effectLst/>
                        </a:rPr>
                        <a:t>所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8359449"/>
                  </a:ext>
                </a:extLst>
              </a:tr>
              <a:tr h="11131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通辽市奈曼旗（</a:t>
                      </a:r>
                      <a:r>
                        <a:rPr lang="en-US" altLang="zh-CN" sz="1400" u="none" strike="noStrike" dirty="0">
                          <a:effectLst/>
                        </a:rPr>
                        <a:t>15</a:t>
                      </a:r>
                      <a:r>
                        <a:rPr lang="zh-CN" altLang="en-US" sz="1400" u="none" strike="noStrike" dirty="0">
                          <a:effectLst/>
                        </a:rPr>
                        <a:t>个）：通辽市奈曼旗教育装备技术服务中心，平安地学区中心校，苇莲苏学区中心校，新镇学区中心校，明仁学区中心校，青龙山学区中心校，白音昌学区中心校，蒙古族中学，实验中学，蒙古族实验小学，黄花塔拉蒙古族中学，八仙筒学区中心校，新镇学区中心校，奈林学区中心校，东明学区中心校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294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8AD3C63-7CE4-4F4B-9A4E-816AC88E95A2}"/>
              </a:ext>
            </a:extLst>
          </p:cNvPr>
          <p:cNvGrpSpPr/>
          <p:nvPr/>
        </p:nvGrpSpPr>
        <p:grpSpPr>
          <a:xfrm>
            <a:off x="-3" y="-6247"/>
            <a:ext cx="12192003" cy="6864247"/>
            <a:chOff x="-3" y="-6247"/>
            <a:chExt cx="12192003" cy="686424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86847B1-9C1A-4179-A58C-B22D553ED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98DFD8F-0D3A-4B18-8C8C-0A6FC9604FE5}"/>
                </a:ext>
              </a:extLst>
            </p:cNvPr>
            <p:cNvSpPr/>
            <p:nvPr/>
          </p:nvSpPr>
          <p:spPr>
            <a:xfrm>
              <a:off x="-3" y="-6247"/>
              <a:ext cx="12192000" cy="6864247"/>
            </a:xfrm>
            <a:prstGeom prst="rect">
              <a:avLst/>
            </a:prstGeom>
            <a:solidFill>
              <a:schemeClr val="accent1">
                <a:lumMod val="5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FD9ED3A9-85D1-40D4-979F-CB06EA779A54}"/>
              </a:ext>
            </a:extLst>
          </p:cNvPr>
          <p:cNvSpPr txBox="1"/>
          <p:nvPr/>
        </p:nvSpPr>
        <p:spPr>
          <a:xfrm>
            <a:off x="272120" y="428626"/>
            <a:ext cx="3961140" cy="677649"/>
          </a:xfrm>
          <a:prstGeom prst="rect">
            <a:avLst/>
          </a:prstGeom>
          <a:noFill/>
        </p:spPr>
        <p:txBody>
          <a:bodyPr wrap="none" lIns="479827" tIns="0" rIns="0" bIns="0" anchor="b" anchorCtr="0">
            <a:noAutofit/>
          </a:bodyPr>
          <a:lstStyle/>
          <a:p>
            <a:pPr defTabSz="914042"/>
            <a:r>
              <a:rPr lang="zh-CN" altLang="en-US" sz="3200" dirty="0">
                <a:solidFill>
                  <a:prstClr val="white"/>
                </a:solidFill>
                <a:cs typeface="+mn-ea"/>
                <a:sym typeface="+mn-lt"/>
              </a:rPr>
              <a:t>一、</a:t>
            </a:r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prstClr val="white"/>
                </a:solidFill>
                <a:cs typeface="+mn-ea"/>
                <a:sym typeface="+mn-lt"/>
              </a:rPr>
              <a:t>工作任务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F71319-F0C5-48C7-9DC6-6D665E94D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382252" cy="42862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7B7AF48-1252-CD9A-DFB6-3BEFED3A6AD6}"/>
              </a:ext>
            </a:extLst>
          </p:cNvPr>
          <p:cNvSpPr/>
          <p:nvPr/>
        </p:nvSpPr>
        <p:spPr>
          <a:xfrm>
            <a:off x="5828274" y="2929195"/>
            <a:ext cx="677647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按照分组每两周开展一次</a:t>
            </a:r>
            <a:endParaRPr lang="en-US" altLang="zh-CN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</a:t>
            </a:r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集体备课活动：</a:t>
            </a:r>
            <a:endParaRPr lang="en-US" altLang="zh-CN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、备课、过程记录视频</a:t>
            </a:r>
            <a:endParaRPr lang="en-US" altLang="zh-CN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、讲课、课堂实录视频   </a:t>
            </a:r>
            <a:endParaRPr lang="en-US" altLang="zh-C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、评课、过程记录视频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DE0BC6-7253-AB1D-48B7-C743F35426BA}"/>
              </a:ext>
            </a:extLst>
          </p:cNvPr>
          <p:cNvSpPr/>
          <p:nvPr/>
        </p:nvSpPr>
        <p:spPr>
          <a:xfrm>
            <a:off x="5800482" y="5054650"/>
            <a:ext cx="482237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r>
              <a:rPr lang="zh-CN" alt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、一篇图文结合新闻稿</a:t>
            </a:r>
          </a:p>
          <a:p>
            <a:r>
              <a:rPr lang="zh-CN" alt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内容要求：平台深度应用场景、实践情况、取得效果等。题目鲜明，图文混排。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690E86F4-BB00-E029-050D-997C22462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34089"/>
              </p:ext>
            </p:extLst>
          </p:nvPr>
        </p:nvGraphicFramePr>
        <p:xfrm>
          <a:off x="467393" y="1534901"/>
          <a:ext cx="4920341" cy="4658515"/>
        </p:xfrm>
        <a:graphic>
          <a:graphicData uri="http://schemas.openxmlformats.org/drawingml/2006/table">
            <a:tbl>
              <a:tblPr/>
              <a:tblGrid>
                <a:gridCol w="1082475">
                  <a:extLst>
                    <a:ext uri="{9D8B030D-6E8A-4147-A177-3AD203B41FA5}">
                      <a16:colId xmlns:a16="http://schemas.microsoft.com/office/drawing/2014/main" val="278060555"/>
                    </a:ext>
                  </a:extLst>
                </a:gridCol>
                <a:gridCol w="1355827">
                  <a:extLst>
                    <a:ext uri="{9D8B030D-6E8A-4147-A177-3AD203B41FA5}">
                      <a16:colId xmlns:a16="http://schemas.microsoft.com/office/drawing/2014/main" val="1208828596"/>
                    </a:ext>
                  </a:extLst>
                </a:gridCol>
                <a:gridCol w="1082475">
                  <a:extLst>
                    <a:ext uri="{9D8B030D-6E8A-4147-A177-3AD203B41FA5}">
                      <a16:colId xmlns:a16="http://schemas.microsoft.com/office/drawing/2014/main" val="4075231811"/>
                    </a:ext>
                  </a:extLst>
                </a:gridCol>
                <a:gridCol w="1399564">
                  <a:extLst>
                    <a:ext uri="{9D8B030D-6E8A-4147-A177-3AD203B41FA5}">
                      <a16:colId xmlns:a16="http://schemas.microsoft.com/office/drawing/2014/main" val="1429739682"/>
                    </a:ext>
                  </a:extLst>
                </a:gridCol>
              </a:tblGrid>
              <a:tr h="4616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方正小标宋简体" panose="02010601030101010101" pitchFamily="2" charset="-122"/>
                          <a:ea typeface="方正小标宋简体" panose="02010601030101010101" pitchFamily="2" charset="-122"/>
                        </a:rPr>
                        <a:t>语文组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方正小标宋简体" panose="02010601030101010101" pitchFamily="2" charset="-122"/>
                          <a:ea typeface="方正小标宋简体" panose="02010601030101010101" pitchFamily="2" charset="-122"/>
                        </a:rPr>
                        <a:t>数学组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方正小标宋简体" panose="02010601030101010101" pitchFamily="2" charset="-122"/>
                          <a:ea typeface="方正小标宋简体" panose="02010601030101010101" pitchFamily="2" charset="-122"/>
                        </a:rPr>
                        <a:t>道法组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方正小标宋简体" panose="02010601030101010101" pitchFamily="2" charset="-122"/>
                          <a:ea typeface="方正小标宋简体" panose="02010601030101010101" pitchFamily="2" charset="-122"/>
                        </a:rPr>
                        <a:t>综合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98606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苏日娜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乌兰格日乐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王海祥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胡吉雅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442135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敖占荣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张淑兰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白图雅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68136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陈丽媛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王双月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孙金晓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包图雅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360260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包温馨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霍俊杰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陈小环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欣欣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05305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包美慧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孟图雅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双连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王玉珍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54404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王利鑫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陈斯琴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黄志宏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791813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李桂兰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韩丽艳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包留杰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587795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玉萍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龙梅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40812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吴春梅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陈红梅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106669"/>
                  </a:ext>
                </a:extLst>
              </a:tr>
              <a:tr h="4196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包图雅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张淑兰（大）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47973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EBB6CACB-8ED3-E7E7-D22E-2D5E9E5563AA}"/>
              </a:ext>
            </a:extLst>
          </p:cNvPr>
          <p:cNvSpPr/>
          <p:nvPr/>
        </p:nvSpPr>
        <p:spPr>
          <a:xfrm>
            <a:off x="5828274" y="1016030"/>
            <a:ext cx="67764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组长</a:t>
            </a:r>
            <a:endParaRPr lang="en-US" altLang="zh-CN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语文：李桂兰</a:t>
            </a:r>
            <a:r>
              <a:rPr lang="en-US" altLang="zh-CN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数学：孟图雅</a:t>
            </a:r>
            <a:endParaRPr lang="en-US" altLang="zh-CN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道法：陈小环</a:t>
            </a:r>
            <a:r>
              <a:rPr lang="en-US" altLang="zh-CN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综合：包留杰</a:t>
            </a:r>
          </a:p>
        </p:txBody>
      </p:sp>
    </p:spTree>
    <p:extLst>
      <p:ext uri="{BB962C8B-B14F-4D97-AF65-F5344CB8AC3E}">
        <p14:creationId xmlns:p14="http://schemas.microsoft.com/office/powerpoint/2010/main" val="40568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8AD3C63-7CE4-4F4B-9A4E-816AC88E95A2}"/>
              </a:ext>
            </a:extLst>
          </p:cNvPr>
          <p:cNvGrpSpPr/>
          <p:nvPr/>
        </p:nvGrpSpPr>
        <p:grpSpPr>
          <a:xfrm>
            <a:off x="-3" y="-6247"/>
            <a:ext cx="12192003" cy="6864247"/>
            <a:chOff x="-3" y="-6247"/>
            <a:chExt cx="12192003" cy="686424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86847B1-9C1A-4179-A58C-B22D553ED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98DFD8F-0D3A-4B18-8C8C-0A6FC9604FE5}"/>
                </a:ext>
              </a:extLst>
            </p:cNvPr>
            <p:cNvSpPr/>
            <p:nvPr/>
          </p:nvSpPr>
          <p:spPr>
            <a:xfrm>
              <a:off x="-3" y="-6247"/>
              <a:ext cx="12192000" cy="6864247"/>
            </a:xfrm>
            <a:prstGeom prst="rect">
              <a:avLst/>
            </a:prstGeom>
            <a:solidFill>
              <a:schemeClr val="accent1">
                <a:lumMod val="5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FD9ED3A9-85D1-40D4-979F-CB06EA779A54}"/>
              </a:ext>
            </a:extLst>
          </p:cNvPr>
          <p:cNvSpPr txBox="1"/>
          <p:nvPr/>
        </p:nvSpPr>
        <p:spPr>
          <a:xfrm>
            <a:off x="272120" y="428626"/>
            <a:ext cx="3961140" cy="677649"/>
          </a:xfrm>
          <a:prstGeom prst="rect">
            <a:avLst/>
          </a:prstGeom>
          <a:noFill/>
        </p:spPr>
        <p:txBody>
          <a:bodyPr wrap="none" lIns="479827" tIns="0" rIns="0" bIns="0" anchor="b" anchorCtr="0">
            <a:noAutofit/>
          </a:bodyPr>
          <a:lstStyle/>
          <a:p>
            <a:pPr defTabSz="914042"/>
            <a:r>
              <a:rPr lang="zh-CN" altLang="en-US" sz="3200" dirty="0">
                <a:solidFill>
                  <a:prstClr val="white"/>
                </a:solidFill>
                <a:cs typeface="+mn-ea"/>
                <a:sym typeface="+mn-lt"/>
              </a:rPr>
              <a:t>一、</a:t>
            </a:r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zh-CN" altLang="en-US" sz="3200" dirty="0">
                <a:solidFill>
                  <a:prstClr val="white"/>
                </a:solidFill>
                <a:cs typeface="+mn-ea"/>
                <a:sym typeface="+mn-lt"/>
              </a:rPr>
              <a:t>工作任务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F71319-F0C5-48C7-9DC6-6D665E94D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382252" cy="4286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BB6CACB-8ED3-E7E7-D22E-2D5E9E5563AA}"/>
              </a:ext>
            </a:extLst>
          </p:cNvPr>
          <p:cNvSpPr/>
          <p:nvPr/>
        </p:nvSpPr>
        <p:spPr>
          <a:xfrm>
            <a:off x="1469338" y="1759146"/>
            <a:ext cx="67764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每天最少查看一次智慧中小学</a:t>
            </a:r>
            <a:r>
              <a:rPr lang="en-US" altLang="zh-CN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APP</a:t>
            </a:r>
            <a:endParaRPr lang="zh-CN" alt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49EAFE-D98C-BCF2-D4EF-8A061EF8EDE0}"/>
              </a:ext>
            </a:extLst>
          </p:cNvPr>
          <p:cNvSpPr/>
          <p:nvPr/>
        </p:nvSpPr>
        <p:spPr>
          <a:xfrm>
            <a:off x="1469338" y="2950815"/>
            <a:ext cx="67764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每周至少开展一次双师课堂实验课</a:t>
            </a:r>
            <a:endParaRPr lang="en-US" altLang="zh-CN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zh-CN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、教学设计</a:t>
            </a:r>
            <a:endParaRPr lang="en-US" altLang="zh-C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CN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、教学</a:t>
            </a:r>
            <a:r>
              <a:rPr lang="zh-CN" altLang="en-US" sz="28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小结：</a:t>
            </a:r>
            <a:r>
              <a:rPr lang="zh-CN" altLang="en-US" sz="2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主要阐述</a:t>
            </a:r>
            <a:r>
              <a: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视频资源应用得失</a:t>
            </a:r>
            <a:endParaRPr lang="zh-CN" alt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17945B6-E844-39B6-CC21-FF5D5D36A0A4}"/>
              </a:ext>
            </a:extLst>
          </p:cNvPr>
          <p:cNvSpPr/>
          <p:nvPr/>
        </p:nvSpPr>
        <p:spPr>
          <a:xfrm>
            <a:off x="1632624" y="4812075"/>
            <a:ext cx="677647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发表在个人空间，</a:t>
            </a:r>
            <a:endParaRPr lang="en-US" altLang="zh-CN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投稿至：</a:t>
            </a:r>
            <a:endParaRPr lang="en-US" altLang="zh-CN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学校网站→教学教研→国家平台应用栏目</a:t>
            </a:r>
          </a:p>
        </p:txBody>
      </p:sp>
    </p:spTree>
    <p:extLst>
      <p:ext uri="{BB962C8B-B14F-4D97-AF65-F5344CB8AC3E}">
        <p14:creationId xmlns:p14="http://schemas.microsoft.com/office/powerpoint/2010/main" val="17163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bceq22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835</Words>
  <Application>Microsoft Office PowerPoint</Application>
  <PresentationFormat>宽屏</PresentationFormat>
  <Paragraphs>93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方正小标宋简体</vt:lpstr>
      <vt:lpstr>宋体</vt:lpstr>
      <vt:lpstr>微软雅黑</vt:lpstr>
      <vt:lpstr>Arial</vt:lpstr>
      <vt:lpstr>Calibri</vt:lpstr>
      <vt:lpstr>第一PPT，www.1ppt.com​​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科技改变生活</dc:title>
  <dc:creator>第一PPT</dc:creator>
  <cp:keywords>www.1ppt.com</cp:keywords>
  <dc:description>www.1ppt.com</dc:description>
  <cp:lastModifiedBy>Office365</cp:lastModifiedBy>
  <cp:revision>58</cp:revision>
  <dcterms:created xsi:type="dcterms:W3CDTF">2020-02-06T03:45:20Z</dcterms:created>
  <dcterms:modified xsi:type="dcterms:W3CDTF">2022-11-14T07:26:49Z</dcterms:modified>
</cp:coreProperties>
</file>